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5" r:id="rId3"/>
    <p:sldId id="262" r:id="rId4"/>
    <p:sldId id="266" r:id="rId5"/>
    <p:sldId id="267" r:id="rId6"/>
    <p:sldId id="268" r:id="rId7"/>
    <p:sldId id="272" r:id="rId8"/>
    <p:sldId id="269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6DB03"/>
    <a:srgbClr val="FFFF99"/>
    <a:srgbClr val="213F7D"/>
    <a:srgbClr val="4F81BD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20" y="24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4707-6108-4B50-8E31-55B6FE4737F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500C-2811-49A8-A00D-140CAC32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0369"/>
            <a:ext cx="388620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5750"/>
            <a:ext cx="38862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14300"/>
            <a:ext cx="8229600" cy="4798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13F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2750"/>
            <a:ext cx="375285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8130"/>
            <a:ext cx="3755189" cy="7596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51434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213F7D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51430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xnatdev/nrg_selenium" TargetMode="External"/><Relationship Id="rId2" Type="http://schemas.openxmlformats.org/officeDocument/2006/relationships/hyperlink" Target="http://www.seleniumhq.org/downloa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oore.c@wustl.edu" TargetMode="External"/><Relationship Id="rId5" Type="http://schemas.openxmlformats.org/officeDocument/2006/relationships/hyperlink" Target="https://bitbucket.org/xnatdev/cnda_selenium_pipeline_tests" TargetMode="External"/><Relationship Id="rId4" Type="http://schemas.openxmlformats.org/officeDocument/2006/relationships/hyperlink" Target="https://bitbucket.org/xnatdev/nrg_selenium_1_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eniumhq.org/download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xnatdev/nrg_selenium_1_6" TargetMode="External"/><Relationship Id="rId2" Type="http://schemas.openxmlformats.org/officeDocument/2006/relationships/hyperlink" Target="https://bitbucket.org/xnatdev/nrg_seleniu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tbucket.org/xnatdev/cnda_selenium_pipeline_tes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Automated XNAT Testing with Selenium and JIRA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Charlie Moore, June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153400" cy="2514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Great, I have these Selenium tests, but…</a:t>
            </a:r>
          </a:p>
          <a:p>
            <a:r>
              <a:rPr lang="en-US" sz="2000" dirty="0" smtClean="0"/>
              <a:t>What happens when something goes wrong?</a:t>
            </a:r>
          </a:p>
          <a:p>
            <a:r>
              <a:rPr lang="en-US" sz="2000" dirty="0" smtClean="0"/>
              <a:t>Alternatively, what if I want a record of my tests?</a:t>
            </a:r>
          </a:p>
          <a:p>
            <a:r>
              <a:rPr lang="en-US" sz="2000" dirty="0" smtClean="0"/>
              <a:t>Both concerns are </a:t>
            </a:r>
            <a:r>
              <a:rPr lang="en-US" sz="2000" dirty="0" err="1" smtClean="0"/>
              <a:t>alieviated</a:t>
            </a:r>
            <a:r>
              <a:rPr lang="en-US" sz="2000" dirty="0" smtClean="0"/>
              <a:t> by integrating Selenium tests with JIRA (more specifically, the Zephyr and ZAPI JIRA plugins).</a:t>
            </a:r>
          </a:p>
          <a:p>
            <a:pPr lvl="1"/>
            <a:r>
              <a:rPr lang="en-US" sz="1600" dirty="0" smtClean="0"/>
              <a:t>Provided by </a:t>
            </a:r>
            <a:r>
              <a:rPr lang="en-US" sz="1600" dirty="0" err="1" smtClean="0"/>
              <a:t>nrg_selenium</a:t>
            </a:r>
            <a:r>
              <a:rPr lang="en-US" sz="1600" dirty="0" smtClean="0"/>
              <a:t> packages mentioned earlier</a:t>
            </a:r>
          </a:p>
        </p:txBody>
      </p:sp>
    </p:spTree>
    <p:extLst>
      <p:ext uri="{BB962C8B-B14F-4D97-AF65-F5344CB8AC3E}">
        <p14:creationId xmlns:p14="http://schemas.microsoft.com/office/powerpoint/2010/main" val="17152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JIRA Integration Schematic (</a:t>
            </a:r>
            <a:r>
              <a:rPr lang="en-US" dirty="0" err="1"/>
              <a:t>testNG</a:t>
            </a:r>
            <a:r>
              <a:rPr lang="en-US" dirty="0"/>
              <a:t> </a:t>
            </a:r>
            <a:r>
              <a:rPr lang="en-US" dirty="0" smtClean="0"/>
              <a:t>annotations)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534400" cy="3810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@</a:t>
            </a:r>
            <a:r>
              <a:rPr lang="en-US" sz="1800" dirty="0" err="1" smtClean="0"/>
              <a:t>BeforeSuite</a:t>
            </a:r>
            <a:r>
              <a:rPr lang="en-US" sz="1800" dirty="0" smtClean="0"/>
              <a:t> phase:</a:t>
            </a:r>
          </a:p>
          <a:p>
            <a:pPr lvl="1"/>
            <a:r>
              <a:rPr lang="en-US" sz="1800" dirty="0" smtClean="0"/>
              <a:t>Create a new Test Cycle under the specified JIRA project and version.</a:t>
            </a:r>
          </a:p>
          <a:p>
            <a:pPr lvl="1"/>
            <a:r>
              <a:rPr lang="en-US" sz="1800" dirty="0" smtClean="0"/>
              <a:t>Add an execution for each test to be run under this cycle.</a:t>
            </a:r>
            <a:endParaRPr lang="en-US" sz="1800" dirty="0"/>
          </a:p>
          <a:p>
            <a:r>
              <a:rPr lang="en-US" sz="1800" dirty="0" smtClean="0"/>
              <a:t>@Test phase:</a:t>
            </a:r>
          </a:p>
          <a:p>
            <a:pPr lvl="1"/>
            <a:r>
              <a:rPr lang="en-US" sz="1800" dirty="0" smtClean="0"/>
              <a:t>As each @Test begins, corresponding execution is updated from unexecuted to WIP (Work in Progress)</a:t>
            </a:r>
          </a:p>
          <a:p>
            <a:pPr lvl="1"/>
            <a:r>
              <a:rPr lang="en-US" sz="1800" dirty="0" smtClean="0"/>
              <a:t>Steps are updated in JIRA as @Test reaches key points.</a:t>
            </a:r>
          </a:p>
          <a:p>
            <a:pPr lvl="1"/>
            <a:r>
              <a:rPr lang="en-US" sz="1800" dirty="0" smtClean="0"/>
              <a:t>Upon successful @Test completion or failure, corresponding execution is updated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34288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8678504" cy="27376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70866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portion of a test execution in JIRA:</a:t>
            </a:r>
          </a:p>
        </p:txBody>
      </p:sp>
    </p:spTree>
    <p:extLst>
      <p:ext uri="{BB962C8B-B14F-4D97-AF65-F5344CB8AC3E}">
        <p14:creationId xmlns:p14="http://schemas.microsoft.com/office/powerpoint/2010/main" val="5673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534400" cy="3581400"/>
          </a:xfrm>
        </p:spPr>
        <p:txBody>
          <a:bodyPr>
            <a:noAutofit/>
          </a:bodyPr>
          <a:lstStyle/>
          <a:p>
            <a:r>
              <a:rPr lang="en-US" dirty="0" smtClean="0"/>
              <a:t>List of all links in presentation:</a:t>
            </a:r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www.seleniumhq.org/download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bitbucket.org/xnatdev/nrg_selenium</a:t>
            </a:r>
            <a:endParaRPr lang="en-US" sz="1600" dirty="0" smtClean="0"/>
          </a:p>
          <a:p>
            <a:pPr lvl="1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bitbucket.org/xnatdev/nrg_selenium_1_6</a:t>
            </a:r>
            <a:endParaRPr lang="en-US" sz="1600" dirty="0" smtClean="0"/>
          </a:p>
          <a:p>
            <a:pPr lvl="1"/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bitbucket.org/xnatdev/cnda_selenium_pipeline_tests</a:t>
            </a:r>
            <a:endParaRPr lang="en-US" sz="1600" dirty="0" smtClean="0"/>
          </a:p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You can also email me later: </a:t>
            </a:r>
            <a:r>
              <a:rPr lang="en-US" dirty="0" smtClean="0">
                <a:hlinkClick r:id="rId6"/>
              </a:rPr>
              <a:t>moore.c@wustl.edu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32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Introduction to Selenium</a:t>
            </a:r>
          </a:p>
          <a:p>
            <a:r>
              <a:rPr lang="en-US" dirty="0" smtClean="0"/>
              <a:t>XNAT-themed tests based around Selenium and </a:t>
            </a:r>
            <a:r>
              <a:rPr lang="en-US" dirty="0" err="1" smtClean="0"/>
              <a:t>testNG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CNDA Pipeline Tests</a:t>
            </a:r>
          </a:p>
          <a:p>
            <a:r>
              <a:rPr lang="en-US" dirty="0" smtClean="0"/>
              <a:t>Brief overview of test integration with JIRA and Zephyr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Set up with Selenium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4648200" cy="3886200"/>
          </a:xfrm>
        </p:spPr>
        <p:txBody>
          <a:bodyPr/>
          <a:lstStyle/>
          <a:p>
            <a:r>
              <a:rPr lang="en-US" sz="2000" dirty="0" smtClean="0"/>
              <a:t>Selenium “IDE”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sz="2000" dirty="0" smtClean="0"/>
              <a:t>Easy</a:t>
            </a:r>
          </a:p>
          <a:p>
            <a:pPr lvl="2"/>
            <a:r>
              <a:rPr lang="en-US" sz="2000" dirty="0" smtClean="0"/>
              <a:t>Recording</a:t>
            </a:r>
          </a:p>
          <a:p>
            <a:pPr lvl="2"/>
            <a:r>
              <a:rPr lang="en-US" sz="2000" dirty="0" smtClean="0"/>
              <a:t>Lightweight</a:t>
            </a:r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Scalability</a:t>
            </a:r>
          </a:p>
          <a:p>
            <a:pPr lvl="2"/>
            <a:r>
              <a:rPr lang="en-US" dirty="0" smtClean="0"/>
              <a:t>Frailty</a:t>
            </a:r>
          </a:p>
          <a:p>
            <a:pPr lvl="2"/>
            <a:r>
              <a:rPr lang="en-US" dirty="0" smtClean="0"/>
              <a:t>(Un)portability</a:t>
            </a:r>
          </a:p>
          <a:p>
            <a:pPr lvl="2"/>
            <a:r>
              <a:rPr lang="en-US" dirty="0" smtClean="0"/>
              <a:t>Lightweight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76700"/>
            <a:ext cx="5180013" cy="37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Set up with Selenium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7543800" cy="2971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Selenium WebDriver</a:t>
            </a:r>
          </a:p>
          <a:p>
            <a:pPr lvl="1"/>
            <a:r>
              <a:rPr lang="en-US" dirty="0" smtClean="0"/>
              <a:t>Robust</a:t>
            </a:r>
          </a:p>
          <a:p>
            <a:pPr lvl="1"/>
            <a:r>
              <a:rPr lang="en-US" dirty="0" smtClean="0"/>
              <a:t>Multiplatform/browser</a:t>
            </a:r>
          </a:p>
          <a:p>
            <a:pPr lvl="1"/>
            <a:r>
              <a:rPr lang="en-US" dirty="0" smtClean="0"/>
              <a:t>Maintainable</a:t>
            </a:r>
            <a:endParaRPr lang="en-US" dirty="0" smtClean="0"/>
          </a:p>
          <a:p>
            <a:pPr lvl="1"/>
            <a:r>
              <a:rPr lang="en-US" dirty="0" smtClean="0"/>
              <a:t>Available at:</a:t>
            </a:r>
          </a:p>
          <a:p>
            <a:pPr lvl="2"/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www.seleniumhq.org/download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, or</a:t>
            </a:r>
          </a:p>
          <a:p>
            <a:pPr lvl="2"/>
            <a:r>
              <a:rPr lang="en-US" sz="2000" dirty="0" smtClean="0"/>
              <a:t>Java library available with maven: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8300" y="3405410"/>
            <a:ext cx="5257800" cy="93871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&lt;dependency&gt;</a:t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org.seleniumhq.selenium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artifactId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selenium-java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artifactId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&lt;version&gt;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2.53.0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&lt;/version&gt;</a:t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E8BF6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&lt;/dependency&gt;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 with Selenium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4114800" cy="144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Identifying elements of interest:</a:t>
            </a:r>
          </a:p>
          <a:p>
            <a:pPr lvl="1"/>
            <a:r>
              <a:rPr lang="en-US" dirty="0" smtClean="0"/>
              <a:t>Gold standard: element ids</a:t>
            </a:r>
          </a:p>
          <a:p>
            <a:pPr lvl="1"/>
            <a:r>
              <a:rPr lang="en-US" dirty="0" smtClean="0"/>
              <a:t>Plan B: More advanced locating</a:t>
            </a:r>
            <a:br>
              <a:rPr lang="en-US" dirty="0" smtClean="0"/>
            </a:br>
            <a:r>
              <a:rPr lang="en-US" dirty="0" smtClean="0"/>
              <a:t>strategies like XPath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12" y="2190750"/>
            <a:ext cx="7767064" cy="28024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74295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Working with </a:t>
            </a:r>
            <a:r>
              <a:rPr lang="en-US" sz="2000" dirty="0" err="1" smtClean="0"/>
              <a:t>WebElements</a:t>
            </a:r>
            <a:r>
              <a:rPr lang="en-US" sz="2000" dirty="0" smtClean="0"/>
              <a:t>:</a:t>
            </a:r>
          </a:p>
          <a:p>
            <a:pPr lvl="1"/>
            <a:r>
              <a:rPr lang="en-US" dirty="0" smtClean="0"/>
              <a:t>Predefined methods for clicks, filling fields, etc.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41163" y="1799898"/>
            <a:ext cx="3700052" cy="2308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 smtClean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driver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.findElement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loginButton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)).click()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CNDA Selenium Pipeline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 NRG Selenium Package:</a:t>
            </a:r>
          </a:p>
          <a:p>
            <a:pPr lvl="1"/>
            <a:r>
              <a:rPr lang="en-US" dirty="0" smtClean="0"/>
              <a:t>Source of the engine to actually run the tests.</a:t>
            </a:r>
          </a:p>
          <a:p>
            <a:pPr lvl="1"/>
            <a:r>
              <a:rPr lang="en-US" dirty="0" smtClean="0"/>
              <a:t>Extra Crispy 1.7 version: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bitbucket.org/xnatdev/nrg_selenium</a:t>
            </a:r>
            <a:endParaRPr lang="en-US" dirty="0" smtClean="0"/>
          </a:p>
          <a:p>
            <a:pPr lvl="1"/>
            <a:r>
              <a:rPr lang="en-US" dirty="0" smtClean="0"/>
              <a:t>Legacy 1.6 version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bitbucket.org/xnatdev/nrg_selenium_1_6</a:t>
            </a:r>
            <a:endParaRPr lang="en-US" dirty="0" smtClean="0"/>
          </a:p>
          <a:p>
            <a:pPr lvl="1"/>
            <a:r>
              <a:rPr lang="en-US" dirty="0" smtClean="0"/>
              <a:t>CNDA pipeline tests use 1.6 since CNDA is running XNAT 1.6</a:t>
            </a:r>
          </a:p>
          <a:p>
            <a:r>
              <a:rPr lang="en-US" dirty="0" smtClean="0"/>
              <a:t>CNDA Pipeline Test Package:</a:t>
            </a:r>
          </a:p>
          <a:p>
            <a:pPr lvl="1"/>
            <a:r>
              <a:rPr lang="en-US" dirty="0" smtClean="0"/>
              <a:t>Contains specific CNDA pipeline tests.</a:t>
            </a:r>
          </a:p>
          <a:p>
            <a:pPr lvl="1"/>
            <a:r>
              <a:rPr lang="en-US" dirty="0"/>
              <a:t>Available at: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bitbucket.org/xnatdev/cnda_selenium_pipeline_tests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Test Schematic (</a:t>
            </a:r>
            <a:r>
              <a:rPr lang="en-US" dirty="0" err="1" smtClean="0"/>
              <a:t>testNG</a:t>
            </a:r>
            <a:r>
              <a:rPr lang="en-US" dirty="0" smtClean="0"/>
              <a:t> annotations)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153400" cy="3886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@</a:t>
            </a:r>
            <a:r>
              <a:rPr lang="en-US" sz="1800" dirty="0" err="1" smtClean="0"/>
              <a:t>BeforeSuite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Check to ensure that the selenium user account is setup correctly on CNDA</a:t>
            </a:r>
          </a:p>
          <a:p>
            <a:r>
              <a:rPr lang="en-US" sz="1800" dirty="0" smtClean="0"/>
              <a:t>@Test phase:</a:t>
            </a:r>
          </a:p>
          <a:p>
            <a:pPr lvl="1"/>
            <a:r>
              <a:rPr lang="en-US" sz="1800" dirty="0" smtClean="0"/>
              <a:t>Launch all pipelines, each launch corresponding to 1 @Test</a:t>
            </a:r>
          </a:p>
          <a:p>
            <a:pPr lvl="1"/>
            <a:r>
              <a:rPr lang="en-US" sz="1800" dirty="0" smtClean="0"/>
              <a:t>For each pipeline that passed the launch phase, run various customized checks on the session to ensure correct pipeline execution. The checks for each session correspond to 1 @Test and include:</a:t>
            </a:r>
          </a:p>
          <a:p>
            <a:pPr lvl="2"/>
            <a:r>
              <a:rPr lang="en-US" dirty="0" smtClean="0"/>
              <a:t>Creation of assessors</a:t>
            </a:r>
          </a:p>
          <a:p>
            <a:pPr lvl="2"/>
            <a:r>
              <a:rPr lang="en-US" dirty="0" smtClean="0"/>
              <a:t>Files created under parent session resources/scans, files created under assessor</a:t>
            </a:r>
          </a:p>
          <a:p>
            <a:pPr lvl="2"/>
            <a:r>
              <a:rPr lang="en-US" dirty="0" smtClean="0"/>
              <a:t>Values displayed in created assessors, checked to match specified criteria such as exact equality, within 1% error, etc.</a:t>
            </a:r>
          </a:p>
        </p:txBody>
      </p:sp>
    </p:spTree>
    <p:extLst>
      <p:ext uri="{BB962C8B-B14F-4D97-AF65-F5344CB8AC3E}">
        <p14:creationId xmlns:p14="http://schemas.microsoft.com/office/powerpoint/2010/main" val="1572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Launch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534400" cy="914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Entire test can be constructed as a List of simple elements describing basic core operations (click, fill text, select dropdown option, etc.)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1504950"/>
            <a:ext cx="7924800" cy="341632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testLaunchFS_PUP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pet_scan_id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"5: DIAN PIB 336mtx (AC)"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ClickElement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By.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xpath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"//input[@value='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freesurfer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']"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BUTTON_ADVANCE_CLICK_ELEMENT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ClickElement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By.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xpath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"//input[@data-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mrlabel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='PUP_FS_MR']"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BUTTON_ADVANCE_CLICK_ELEMENT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FillElement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refroistr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"Cerebellum-Cortex"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BUTTON_ADVANCE_CLICK_ELEMENT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(By.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"start"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SimpleClickElement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BUTTON_ADVANCE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AlertElement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"Build pipeline with these parameters?"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TestStepElement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By.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xpath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"//*[contains(text(), 'The build process was successfully 	launched')]"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By.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xpath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"//td[@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valign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='bottom']"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SimpleClickElement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By.</a:t>
            </a:r>
            <a:r>
              <a:rPr kumimoji="0" lang="en-US" altLang="en-US" sz="900" b="0" i="1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xpath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"//input[@value='CLOSE']"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performPipelineTest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PUP_FS_SESSION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PETUnifiedPipeline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PUP_HISTORY_NAME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Check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534400" cy="914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Standardized steps pass through </a:t>
            </a:r>
            <a:r>
              <a:rPr lang="en-US" sz="2000" dirty="0" err="1" smtClean="0"/>
              <a:t>checkPipelineTest</a:t>
            </a:r>
            <a:r>
              <a:rPr lang="en-US" sz="2000" dirty="0" smtClean="0"/>
              <a:t> method. Customized operations are added after </a:t>
            </a:r>
            <a:r>
              <a:rPr lang="en-US" sz="2000" dirty="0" err="1" smtClean="0"/>
              <a:t>checkPipelineTest</a:t>
            </a:r>
            <a:r>
              <a:rPr lang="en-US" sz="2000" dirty="0" smtClean="0"/>
              <a:t>() method is called.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" y="1708182"/>
            <a:ext cx="8915400" cy="244682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testCheckFS_PUP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checkPipelineTest(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PUP_FS_SESSION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Collections.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singleton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"PUP Timecourse"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null,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600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60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60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PUP_HISTORY_NAME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seleniumUtils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.exceptionSafeClick(By.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linkText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"PUP Timecourse"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captureStep(XNATLocators.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H2_TAG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DELETE_LINK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compareTable(importValuesFromCSV(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"PUP_FS_values.csv"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PUP_FS_SESSION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"FS PUP Summary values"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SHORT_SUMMARY_TABLE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XNATLocators.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QC_RESULTS_TABLE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driver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.findElement(By.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linkText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"View Full Results"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)).click()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seleniumUtils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.captureTable(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FULL_TABLE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compareTable(importValuesFromCSV(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"PUP_FS_values_page_2.csv"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PUP_FS_SESSION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"FS PUP Full values"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logLogout()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checkVerificationErrors()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9E8F9"/>
      </a:hlink>
      <a:folHlink>
        <a:srgbClr val="B9E8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XNAT template workshop 2016-16x9</Template>
  <TotalTime>2804</TotalTime>
  <Words>544</Words>
  <Application>Microsoft Office PowerPoint</Application>
  <PresentationFormat>On-screen Show (16:9)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Courier New</vt:lpstr>
      <vt:lpstr>Calibri</vt:lpstr>
      <vt:lpstr>Roboto Condensed</vt:lpstr>
      <vt:lpstr>Arial</vt:lpstr>
      <vt:lpstr>1_Office Theme</vt:lpstr>
      <vt:lpstr>2_Office Theme</vt:lpstr>
      <vt:lpstr>Automated XNAT Testing with Selenium and JIRA</vt:lpstr>
      <vt:lpstr>Outline</vt:lpstr>
      <vt:lpstr>Getting Set up with Selenium</vt:lpstr>
      <vt:lpstr>Getting Set up with Selenium</vt:lpstr>
      <vt:lpstr>Getting Started with Selenium</vt:lpstr>
      <vt:lpstr>CNDA Selenium Pipeline Tests</vt:lpstr>
      <vt:lpstr>Pipeline Test Schematic (testNG annotations)</vt:lpstr>
      <vt:lpstr>Pipeline Launch Test</vt:lpstr>
      <vt:lpstr>Pipeline Check Test</vt:lpstr>
      <vt:lpstr>Now what?</vt:lpstr>
      <vt:lpstr>JIRA Integration Schematic (testNG annotations)</vt:lpstr>
      <vt:lpstr>Final Product</vt:lpstr>
      <vt:lpstr>Wrapping Up</vt:lpstr>
    </vt:vector>
  </TitlesOfParts>
  <Company>MIR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Breakout:  Embedding an XNAT UI in a separate application</dc:title>
  <dc:creator>Moore, Charles</dc:creator>
  <cp:lastModifiedBy>Moore, Charles</cp:lastModifiedBy>
  <cp:revision>33</cp:revision>
  <dcterms:created xsi:type="dcterms:W3CDTF">2016-05-18T20:29:30Z</dcterms:created>
  <dcterms:modified xsi:type="dcterms:W3CDTF">2016-06-05T22:10:50Z</dcterms:modified>
</cp:coreProperties>
</file>