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325" r:id="rId2"/>
    <p:sldId id="311" r:id="rId3"/>
    <p:sldId id="441" r:id="rId4"/>
    <p:sldId id="423" r:id="rId5"/>
    <p:sldId id="374" r:id="rId6"/>
    <p:sldId id="460" r:id="rId7"/>
    <p:sldId id="456" r:id="rId8"/>
    <p:sldId id="457" r:id="rId9"/>
    <p:sldId id="448" r:id="rId10"/>
    <p:sldId id="458" r:id="rId11"/>
    <p:sldId id="450" r:id="rId12"/>
    <p:sldId id="454" r:id="rId13"/>
    <p:sldId id="439" r:id="rId14"/>
    <p:sldId id="455" r:id="rId15"/>
    <p:sldId id="459" r:id="rId16"/>
    <p:sldId id="453" r:id="rId17"/>
    <p:sldId id="427" r:id="rId18"/>
    <p:sldId id="461" r:id="rId19"/>
    <p:sldId id="442" r:id="rId20"/>
    <p:sldId id="443" r:id="rId21"/>
    <p:sldId id="466" r:id="rId22"/>
    <p:sldId id="462" r:id="rId23"/>
    <p:sldId id="463" r:id="rId24"/>
    <p:sldId id="372" r:id="rId25"/>
    <p:sldId id="445" r:id="rId26"/>
    <p:sldId id="444" r:id="rId27"/>
    <p:sldId id="451" r:id="rId28"/>
    <p:sldId id="465" r:id="rId29"/>
    <p:sldId id="464" r:id="rId30"/>
    <p:sldId id="409" r:id="rId31"/>
    <p:sldId id="31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543">
          <p15:clr>
            <a:srgbClr val="A4A3A4"/>
          </p15:clr>
        </p15:guide>
        <p15:guide id="2" orient="horz" pos="159">
          <p15:clr>
            <a:srgbClr val="A4A3A4"/>
          </p15:clr>
        </p15:guide>
        <p15:guide id="3" orient="horz" pos="3693">
          <p15:clr>
            <a:srgbClr val="A4A3A4"/>
          </p15:clr>
        </p15:guide>
        <p15:guide id="4" orient="horz" pos="318">
          <p15:clr>
            <a:srgbClr val="A4A3A4"/>
          </p15:clr>
        </p15:guide>
        <p15:guide id="5" orient="horz" pos="3807">
          <p15:clr>
            <a:srgbClr val="A4A3A4"/>
          </p15:clr>
        </p15:guide>
        <p15:guide id="6" orient="horz" pos="517">
          <p15:clr>
            <a:srgbClr val="A4A3A4"/>
          </p15:clr>
        </p15:guide>
        <p15:guide id="7" pos="5601">
          <p15:clr>
            <a:srgbClr val="A4A3A4"/>
          </p15:clr>
        </p15:guide>
        <p15:guide id="8" pos="158">
          <p15:clr>
            <a:srgbClr val="A4A3A4"/>
          </p15:clr>
        </p15:guide>
        <p15:guide id="9" pos="5055">
          <p15:clr>
            <a:srgbClr val="A4A3A4"/>
          </p15:clr>
        </p15:guide>
        <p15:guide id="10" pos="4785">
          <p15:clr>
            <a:srgbClr val="A4A3A4"/>
          </p15:clr>
        </p15:guide>
        <p15:guide id="11" pos="2880">
          <p15:clr>
            <a:srgbClr val="A4A3A4"/>
          </p15:clr>
        </p15:guide>
        <p15:guide id="12" pos="376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DCDCD"/>
    <a:srgbClr val="D5D5D5"/>
    <a:srgbClr val="E0E0E0"/>
    <a:srgbClr val="E6E6E6"/>
    <a:srgbClr val="616365"/>
    <a:srgbClr val="CC006A"/>
    <a:srgbClr val="A0A1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3" autoAdjust="0"/>
    <p:restoredTop sz="94660"/>
  </p:normalViewPr>
  <p:slideViewPr>
    <p:cSldViewPr snapToGrid="0" snapToObjects="1" showGuides="1">
      <p:cViewPr>
        <p:scale>
          <a:sx n="112" d="100"/>
          <a:sy n="112" d="100"/>
        </p:scale>
        <p:origin x="-560" y="-240"/>
      </p:cViewPr>
      <p:guideLst>
        <p:guide orient="horz" pos="2543"/>
        <p:guide orient="horz" pos="159"/>
        <p:guide orient="horz" pos="3693"/>
        <p:guide orient="horz" pos="318"/>
        <p:guide orient="horz" pos="3807"/>
        <p:guide orient="horz" pos="517"/>
        <p:guide pos="5601"/>
        <p:guide pos="158"/>
        <p:guide pos="5055"/>
        <p:guide pos="4785"/>
        <p:guide pos="2880"/>
        <p:guide pos="3766"/>
      </p:guideLst>
    </p:cSldViewPr>
  </p:slideViewPr>
  <p:notesTextViewPr>
    <p:cViewPr>
      <p:scale>
        <a:sx n="100" d="100"/>
        <a:sy n="100" d="100"/>
      </p:scale>
      <p:origin x="0" y="0"/>
    </p:cViewPr>
  </p:notesTextViewPr>
  <p:sorterViewPr>
    <p:cViewPr>
      <p:scale>
        <a:sx n="154" d="100"/>
        <a:sy n="154"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130199-4B0F-F34D-8B2F-8DC7A2BA724B}" type="datetimeFigureOut">
              <a:rPr lang="en-US" smtClean="0"/>
              <a:pPr/>
              <a:t>08/06/16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3F299D-305F-2E4D-843B-4E52E1BA6C97}" type="slidenum">
              <a:rPr lang="en-GB" smtClean="0"/>
              <a:pPr/>
              <a:t>‹#›</a:t>
            </a:fld>
            <a:endParaRPr lang="en-GB"/>
          </a:p>
        </p:txBody>
      </p:sp>
    </p:spTree>
    <p:extLst>
      <p:ext uri="{BB962C8B-B14F-4D97-AF65-F5344CB8AC3E}">
        <p14:creationId xmlns:p14="http://schemas.microsoft.com/office/powerpoint/2010/main" val="24130300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F0B3E-B3CA-6B43-A39F-7DF9FB3B3633}" type="datetimeFigureOut">
              <a:rPr lang="en-US" smtClean="0"/>
              <a:pPr/>
              <a:t>08/06/16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92CF6C-796E-DB41-B01E-6E0DB075B099}" type="slidenum">
              <a:rPr lang="en-GB" smtClean="0"/>
              <a:pPr/>
              <a:t>‹#›</a:t>
            </a:fld>
            <a:endParaRPr lang="en-GB"/>
          </a:p>
        </p:txBody>
      </p:sp>
    </p:spTree>
    <p:extLst>
      <p:ext uri="{BB962C8B-B14F-4D97-AF65-F5344CB8AC3E}">
        <p14:creationId xmlns:p14="http://schemas.microsoft.com/office/powerpoint/2010/main" val="11507849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First panel:</a:t>
            </a:r>
            <a:r>
              <a:rPr lang="en-GB" baseline="0" dirty="0" smtClean="0"/>
              <a:t> MRI, CT, PET are now being stored routinely in the database. XNAT can load all the other modalities, too, but we are not yet taking advantage of any additional metadata in the DICOM files. </a:t>
            </a:r>
          </a:p>
          <a:p>
            <a:endParaRPr lang="en-GB" baseline="0" dirty="0" smtClean="0"/>
          </a:p>
          <a:p>
            <a:r>
              <a:rPr lang="en-GB" baseline="0" dirty="0" smtClean="0"/>
              <a:t>Second panel: Data files of all these types can be stored in the database, but it is a part of the Knowledge Hub task to use all the metadata. We have established the principles, but now the task is just to step through the modalities one by one and do the coding. To the best of my knowledge all the displayed data will come from the CCI. However, I have not yet seen any evidence of data from OCT, multi-spectral CZT or MALDI We already have absorption optical CT data. Part of my student’s PhD project is to develop emission optical CT. FLIM/FRET is a much later development, potentially with an Imperial Collaboration if the ICR-Imperial hook-up takes off.</a:t>
            </a:r>
          </a:p>
          <a:p>
            <a:endParaRPr lang="en-GB" dirty="0" smtClean="0"/>
          </a:p>
          <a:p>
            <a:r>
              <a:rPr lang="en-GB" dirty="0" smtClean="0"/>
              <a:t>Third panel: We have demonstrated the linkage between XNAT and in-house</a:t>
            </a:r>
            <a:r>
              <a:rPr lang="en-GB" baseline="0" dirty="0" smtClean="0"/>
              <a:t> packages</a:t>
            </a:r>
            <a:r>
              <a:rPr lang="en-GB" dirty="0" smtClean="0"/>
              <a:t>. It works, but,</a:t>
            </a:r>
            <a:r>
              <a:rPr lang="en-GB" baseline="0" dirty="0" smtClean="0"/>
              <a:t> again it is just a question of staff time to implement. 3-D interaction is a big theme for the next 5-year programme.</a:t>
            </a:r>
          </a:p>
          <a:p>
            <a:endParaRPr lang="en-GB" baseline="0" dirty="0" smtClean="0"/>
          </a:p>
          <a:p>
            <a:r>
              <a:rPr lang="en-GB" baseline="0" dirty="0" smtClean="0"/>
              <a:t>Fourth panel: video shows whole-body apparent diffusion coefficient MRI image. Individual lesions have been selected by a semi-automatic algorithm.</a:t>
            </a:r>
          </a:p>
          <a:p>
            <a:endParaRPr lang="en-GB" baseline="0" dirty="0" smtClean="0"/>
          </a:p>
          <a:p>
            <a:r>
              <a:rPr lang="en-GB" baseline="0" dirty="0" smtClean="0"/>
              <a:t>Fifth panel: Registering the results back in the database with provenance is important from an informatics point of view. We can already do it with output from some in-house software. We currently have semi-automatic segmentation, making this completely automatic is an aspiration and a little speculative. It is worth stressing that this example epitomises the value of the informatics system. For whole-body MRI diffusion-weighted imaging, we will be registering several hundred ROI’s per scan, each with individual mean, median, mode and histogram statistics. We will then be performing our hierarchical modelling. </a:t>
            </a:r>
            <a:endParaRPr lang="en-GB" dirty="0"/>
          </a:p>
        </p:txBody>
      </p:sp>
      <p:sp>
        <p:nvSpPr>
          <p:cNvPr id="4" name="Slide Number Placeholder 3"/>
          <p:cNvSpPr>
            <a:spLocks noGrp="1"/>
          </p:cNvSpPr>
          <p:nvPr>
            <p:ph type="sldNum" sz="quarter" idx="10"/>
          </p:nvPr>
        </p:nvSpPr>
        <p:spPr/>
        <p:txBody>
          <a:bodyPr/>
          <a:lstStyle/>
          <a:p>
            <a:fld id="{6A92CF6C-796E-DB41-B01E-6E0DB075B099}" type="slidenum">
              <a:rPr lang="en-GB" smtClean="0"/>
              <a:pPr/>
              <a:t>7</a:t>
            </a:fld>
            <a:endParaRPr lang="en-GB"/>
          </a:p>
        </p:txBody>
      </p:sp>
    </p:spTree>
    <p:extLst>
      <p:ext uri="{BB962C8B-B14F-4D97-AF65-F5344CB8AC3E}">
        <p14:creationId xmlns:p14="http://schemas.microsoft.com/office/powerpoint/2010/main" val="173728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Drug</a:t>
            </a:r>
            <a:r>
              <a:rPr lang="en-GB" baseline="0" dirty="0" smtClean="0"/>
              <a:t> trial of </a:t>
            </a:r>
            <a:r>
              <a:rPr lang="en-GB" baseline="0" dirty="0" err="1" smtClean="0"/>
              <a:t>Everolimus</a:t>
            </a:r>
            <a:r>
              <a:rPr lang="en-GB" baseline="0" dirty="0" smtClean="0"/>
              <a:t> on metastatic renal cell carcinoma patients.</a:t>
            </a:r>
          </a:p>
          <a:p>
            <a:r>
              <a:rPr lang="en-GB" baseline="0" dirty="0" smtClean="0"/>
              <a:t>Initial panel: Assume everyone aware of Marco </a:t>
            </a:r>
            <a:r>
              <a:rPr lang="en-GB" baseline="0" dirty="0" err="1" smtClean="0"/>
              <a:t>Gerlinger’s</a:t>
            </a:r>
            <a:r>
              <a:rPr lang="en-GB" baseline="0" dirty="0" smtClean="0"/>
              <a:t> NEJM paper.</a:t>
            </a:r>
          </a:p>
          <a:p>
            <a:r>
              <a:rPr lang="en-GB" baseline="0" dirty="0" smtClean="0"/>
              <a:t>People might not know that in parallel with the genomics element of the invasive sampling, multi-functional imaging was conducted pre- and 28-days post </a:t>
            </a:r>
            <a:r>
              <a:rPr lang="en-GB" baseline="0" dirty="0" err="1" smtClean="0"/>
              <a:t>neoadjuvant</a:t>
            </a:r>
            <a:r>
              <a:rPr lang="en-GB" baseline="0" dirty="0" smtClean="0"/>
              <a:t> therapy.</a:t>
            </a:r>
          </a:p>
          <a:p>
            <a:endParaRPr lang="en-GB" baseline="0" dirty="0" smtClean="0"/>
          </a:p>
          <a:p>
            <a:r>
              <a:rPr lang="en-GB" baseline="0" dirty="0" smtClean="0"/>
              <a:t>Second panel: In existing work at the CRUK Cancer Imaging Centre, we performed spatial registration on T1-weighted, T2-weighted, Dynamic Contrast-Enhanced MRI and Diffusion-Weighted MRI and then performed </a:t>
            </a:r>
            <a:r>
              <a:rPr lang="en-GB" baseline="0" dirty="0" err="1" smtClean="0"/>
              <a:t>multiparametric</a:t>
            </a:r>
            <a:r>
              <a:rPr lang="en-GB" baseline="0" dirty="0" smtClean="0"/>
              <a:t> analysis on the resulting data.</a:t>
            </a:r>
          </a:p>
          <a:p>
            <a:endParaRPr lang="en-GB" baseline="0" dirty="0" smtClean="0"/>
          </a:p>
          <a:p>
            <a:r>
              <a:rPr lang="en-GB" baseline="0" dirty="0" smtClean="0"/>
              <a:t>Three parameters used to classify regions, with radiologist prior experience used for initial parameter estimates. Variety of different classification algorithms give similar results. Classes examined: healthy medulla, healthy cortex, viable tumour, necrosis, fibrosis, plus two “mixture classes”.</a:t>
            </a:r>
          </a:p>
          <a:p>
            <a:endParaRPr lang="en-GB" baseline="0" dirty="0" smtClean="0"/>
          </a:p>
          <a:p>
            <a:r>
              <a:rPr lang="en-GB" baseline="0" dirty="0" smtClean="0"/>
              <a:t>Panel 3: Illustrated is how the Knowledge Hub could use these types of data to provide a genuine implementation of personalised therapy </a:t>
            </a:r>
            <a:r>
              <a:rPr lang="en-GB" baseline="0" smtClean="0"/>
              <a:t>for patients.</a:t>
            </a:r>
            <a:endParaRPr lang="en-GB" baseline="0" dirty="0" smtClean="0"/>
          </a:p>
        </p:txBody>
      </p:sp>
      <p:sp>
        <p:nvSpPr>
          <p:cNvPr id="4" name="Slide Number Placeholder 3"/>
          <p:cNvSpPr>
            <a:spLocks noGrp="1"/>
          </p:cNvSpPr>
          <p:nvPr>
            <p:ph type="sldNum" sz="quarter" idx="10"/>
          </p:nvPr>
        </p:nvSpPr>
        <p:spPr/>
        <p:txBody>
          <a:bodyPr/>
          <a:lstStyle/>
          <a:p>
            <a:fld id="{6A92CF6C-796E-DB41-B01E-6E0DB075B099}" type="slidenum">
              <a:rPr lang="en-GB" smtClean="0"/>
              <a:pPr/>
              <a:t>15</a:t>
            </a:fld>
            <a:endParaRPr lang="en-GB"/>
          </a:p>
        </p:txBody>
      </p:sp>
    </p:spTree>
    <p:extLst>
      <p:ext uri="{BB962C8B-B14F-4D97-AF65-F5344CB8AC3E}">
        <p14:creationId xmlns:p14="http://schemas.microsoft.com/office/powerpoint/2010/main" val="24243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245515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245515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2455155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artner logos">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161949" y="6308524"/>
            <a:ext cx="8729640" cy="549475"/>
          </a:xfrm>
        </p:spPr>
        <p:txBody>
          <a:bodyPr>
            <a:normAutofit/>
          </a:bodyPr>
          <a:lstStyle>
            <a:lvl1pPr>
              <a:defRPr sz="1600"/>
            </a:lvl1pPr>
          </a:lstStyle>
          <a:p>
            <a:pPr lvl="0"/>
            <a:r>
              <a:rPr lang="en-US" smtClean="0"/>
              <a:t>Click to edit Master text styles</a:t>
            </a:r>
          </a:p>
        </p:txBody>
      </p:sp>
      <p:sp>
        <p:nvSpPr>
          <p:cNvPr id="2" name="Title 1"/>
          <p:cNvSpPr>
            <a:spLocks noGrp="1"/>
          </p:cNvSpPr>
          <p:nvPr>
            <p:ph type="ctrTitle"/>
          </p:nvPr>
        </p:nvSpPr>
        <p:spPr>
          <a:xfrm>
            <a:off x="113026" y="1473868"/>
            <a:ext cx="8778562" cy="4388752"/>
          </a:xfrm>
          <a:prstGeom prst="rect">
            <a:avLst/>
          </a:prstGeom>
        </p:spPr>
        <p:txBody>
          <a:bodyPr anchor="b" anchorCtr="0">
            <a:normAutofit/>
          </a:bodyPr>
          <a:lstStyle>
            <a:lvl1pPr algn="l">
              <a:lnSpc>
                <a:spcPct val="80000"/>
              </a:lnSpc>
              <a:defRPr sz="8000"/>
            </a:lvl1pPr>
          </a:lstStyle>
          <a:p>
            <a:r>
              <a:rPr lang="en-US" smtClean="0"/>
              <a:t>Click to edit Master title style</a:t>
            </a:r>
            <a:endParaRPr lang="en-GB" dirty="0"/>
          </a:p>
        </p:txBody>
      </p:sp>
      <p:sp>
        <p:nvSpPr>
          <p:cNvPr id="3" name="Subtitle 2"/>
          <p:cNvSpPr>
            <a:spLocks noGrp="1"/>
          </p:cNvSpPr>
          <p:nvPr>
            <p:ph type="subTitle" idx="1"/>
          </p:nvPr>
        </p:nvSpPr>
        <p:spPr>
          <a:xfrm>
            <a:off x="161949" y="5753341"/>
            <a:ext cx="8729640" cy="440023"/>
          </a:xfrm>
        </p:spPr>
        <p:txBody>
          <a:bodyPr>
            <a:normAutofit/>
          </a:bodyPr>
          <a:lstStyle>
            <a:lvl1pPr marL="0" indent="0" algn="l">
              <a:buNone/>
              <a:defRPr sz="19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8" name="Rounded Rectangle 7"/>
          <p:cNvSpPr/>
          <p:nvPr userDrawn="1"/>
        </p:nvSpPr>
        <p:spPr>
          <a:xfrm>
            <a:off x="250824" y="6172200"/>
            <a:ext cx="8640764" cy="1260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userDrawn="1"/>
        </p:nvSpPr>
        <p:spPr>
          <a:xfrm>
            <a:off x="0" y="0"/>
            <a:ext cx="9144000" cy="916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userDrawn="1"/>
        </p:nvSpPr>
        <p:spPr>
          <a:xfrm>
            <a:off x="7575550" y="168889"/>
            <a:ext cx="1433505" cy="276999"/>
          </a:xfrm>
          <a:prstGeom prst="rect">
            <a:avLst/>
          </a:prstGeom>
          <a:noFill/>
        </p:spPr>
        <p:txBody>
          <a:bodyPr wrap="none" rtlCol="0">
            <a:spAutoFit/>
          </a:bodyPr>
          <a:lstStyle/>
          <a:p>
            <a:r>
              <a:rPr lang="en-GB" sz="1200" dirty="0" smtClean="0">
                <a:solidFill>
                  <a:schemeClr val="tx2"/>
                </a:solidFill>
              </a:rPr>
              <a:t>in partnership</a:t>
            </a:r>
            <a:r>
              <a:rPr lang="en-GB" sz="1200" baseline="0" dirty="0" smtClean="0">
                <a:solidFill>
                  <a:schemeClr val="tx2"/>
                </a:solidFill>
              </a:rPr>
              <a:t> with</a:t>
            </a:r>
            <a:endParaRPr lang="en-GB" sz="1200" dirty="0">
              <a:solidFill>
                <a:schemeClr val="tx2"/>
              </a:solidFill>
            </a:endParaRPr>
          </a:p>
        </p:txBody>
      </p:sp>
      <p:pic>
        <p:nvPicPr>
          <p:cNvPr id="13" name="Picture 12" descr="CRUK_Pos_RGB_150.jpg"/>
          <p:cNvPicPr>
            <a:picLocks noChangeAspect="1"/>
          </p:cNvPicPr>
          <p:nvPr userDrawn="1"/>
        </p:nvPicPr>
        <p:blipFill>
          <a:blip r:embed="rId2"/>
          <a:stretch>
            <a:fillRect/>
          </a:stretch>
        </p:blipFill>
        <p:spPr>
          <a:xfrm>
            <a:off x="4654667" y="445764"/>
            <a:ext cx="1731264" cy="670560"/>
          </a:xfrm>
          <a:prstGeom prst="rect">
            <a:avLst/>
          </a:prstGeom>
        </p:spPr>
      </p:pic>
      <p:pic>
        <p:nvPicPr>
          <p:cNvPr id="10" name="Picture 9" descr="The Royal Marsden logo_RGB_300.jpg"/>
          <p:cNvPicPr>
            <a:picLocks noChangeAspect="1"/>
          </p:cNvPicPr>
          <p:nvPr userDrawn="1"/>
        </p:nvPicPr>
        <p:blipFill>
          <a:blip r:embed="rId3"/>
          <a:stretch>
            <a:fillRect/>
          </a:stretch>
        </p:blipFill>
        <p:spPr>
          <a:xfrm>
            <a:off x="6627046" y="515315"/>
            <a:ext cx="2264542" cy="381183"/>
          </a:xfrm>
          <a:prstGeom prst="rect">
            <a:avLst/>
          </a:prstGeom>
        </p:spPr>
      </p:pic>
      <p:pic>
        <p:nvPicPr>
          <p:cNvPr id="11" name="Picture 10" descr="ICR logo.jpg"/>
          <p:cNvPicPr>
            <a:picLocks noChangeAspect="1"/>
          </p:cNvPicPr>
          <p:nvPr userDrawn="1"/>
        </p:nvPicPr>
        <p:blipFill>
          <a:blip r:embed="rId4"/>
          <a:stretch>
            <a:fillRect/>
          </a:stretch>
        </p:blipFill>
        <p:spPr>
          <a:xfrm>
            <a:off x="254000" y="521665"/>
            <a:ext cx="2596896" cy="5029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30" name="Picture Placeholder 29"/>
          <p:cNvSpPr>
            <a:spLocks noGrp="1"/>
          </p:cNvSpPr>
          <p:nvPr>
            <p:ph type="pic" sz="quarter" idx="14"/>
          </p:nvPr>
        </p:nvSpPr>
        <p:spPr>
          <a:xfrm>
            <a:off x="250825" y="1572173"/>
            <a:ext cx="8640000" cy="5004485"/>
          </a:xfrm>
        </p:spPr>
        <p:txBody>
          <a:bodyPr/>
          <a:lstStyle/>
          <a:p>
            <a:r>
              <a:rPr lang="en-US" smtClean="0"/>
              <a:t>Click icon to add picture</a:t>
            </a:r>
            <a:endParaRPr lang="en-GB"/>
          </a:p>
        </p:txBody>
      </p:sp>
      <p:sp>
        <p:nvSpPr>
          <p:cNvPr id="10" name="Text Placeholder 9"/>
          <p:cNvSpPr>
            <a:spLocks noGrp="1"/>
          </p:cNvSpPr>
          <p:nvPr>
            <p:ph type="body" sz="quarter" idx="13"/>
          </p:nvPr>
        </p:nvSpPr>
        <p:spPr>
          <a:xfrm>
            <a:off x="151200" y="398348"/>
            <a:ext cx="7455788" cy="1159864"/>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rgbClr val="A0A1A3"/>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1 Image with caption: Dark b/ground">
    <p:bg>
      <p:bgPr>
        <a:solidFill>
          <a:schemeClr val="tx2"/>
        </a:solidFill>
        <a:effectLst/>
      </p:bgPr>
    </p:bg>
    <p:spTree>
      <p:nvGrpSpPr>
        <p:cNvPr id="1" name=""/>
        <p:cNvGrpSpPr/>
        <p:nvPr/>
      </p:nvGrpSpPr>
      <p:grpSpPr>
        <a:xfrm>
          <a:off x="0" y="0"/>
          <a:ext cx="0" cy="0"/>
          <a:chOff x="0" y="0"/>
          <a:chExt cx="0" cy="0"/>
        </a:xfrm>
      </p:grpSpPr>
      <p:sp>
        <p:nvSpPr>
          <p:cNvPr id="30" name="Picture Placeholder 29"/>
          <p:cNvSpPr>
            <a:spLocks noGrp="1"/>
          </p:cNvSpPr>
          <p:nvPr>
            <p:ph type="pic" sz="quarter" idx="14"/>
          </p:nvPr>
        </p:nvSpPr>
        <p:spPr>
          <a:xfrm>
            <a:off x="2846389" y="1572173"/>
            <a:ext cx="6048000" cy="5004485"/>
          </a:xfrm>
        </p:spPr>
        <p:txBody>
          <a:bodyPr/>
          <a:lstStyle/>
          <a:p>
            <a:r>
              <a:rPr lang="en-US" smtClean="0"/>
              <a:t>Click icon to add picture</a:t>
            </a:r>
            <a:endParaRPr lang="en-GB"/>
          </a:p>
        </p:txBody>
      </p:sp>
      <p:sp>
        <p:nvSpPr>
          <p:cNvPr id="10" name="Text Placeholder 9"/>
          <p:cNvSpPr>
            <a:spLocks noGrp="1"/>
          </p:cNvSpPr>
          <p:nvPr>
            <p:ph type="body" sz="quarter" idx="13"/>
          </p:nvPr>
        </p:nvSpPr>
        <p:spPr>
          <a:xfrm>
            <a:off x="151200" y="398348"/>
            <a:ext cx="7455788" cy="1159864"/>
          </a:xfrm>
        </p:spPr>
        <p:txBody>
          <a:bodyPr>
            <a:noAutofit/>
          </a:bodyPr>
          <a:lstStyle>
            <a:lvl1pPr marL="0" indent="0">
              <a:lnSpc>
                <a:spcPct val="85000"/>
              </a:lnSpc>
              <a:buFontTx/>
              <a:buNone/>
              <a:defRPr sz="3400">
                <a:solidFill>
                  <a:schemeClr val="bg1"/>
                </a:solidFill>
              </a:defRPr>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9B2A88A-9ECB-DF45-A377-2575079D0564}" type="slidenum">
              <a:rPr lang="en-GB" smtClean="0"/>
              <a:pPr/>
              <a:t>‹#›</a:t>
            </a:fld>
            <a:endParaRPr lang="en-GB" dirty="0"/>
          </a:p>
        </p:txBody>
      </p:sp>
      <p:sp>
        <p:nvSpPr>
          <p:cNvPr id="8" name="Rounded Rectangle 7"/>
          <p:cNvSpPr/>
          <p:nvPr userDrawn="1"/>
        </p:nvSpPr>
        <p:spPr>
          <a:xfrm>
            <a:off x="250825" y="1572174"/>
            <a:ext cx="2163763" cy="1260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Content Placeholder 2"/>
          <p:cNvSpPr>
            <a:spLocks noGrp="1"/>
          </p:cNvSpPr>
          <p:nvPr userDrawn="1">
            <p:ph idx="1"/>
          </p:nvPr>
        </p:nvSpPr>
        <p:spPr>
          <a:xfrm>
            <a:off x="162000" y="1690748"/>
            <a:ext cx="2340729" cy="5176800"/>
          </a:xfrm>
        </p:spPr>
        <p:txBody>
          <a:bodyPr/>
          <a:lstStyle>
            <a:lvl1pPr>
              <a:defRPr>
                <a:solidFill>
                  <a:schemeClr val="bg1"/>
                </a:solidFill>
              </a:defRPr>
            </a:lvl1pPr>
            <a:lvl2pPr>
              <a:defRPr>
                <a:solidFill>
                  <a:schemeClr val="bg1"/>
                </a:solidFill>
              </a:defRPr>
            </a:lvl2pPr>
          </a:lstStyle>
          <a:p>
            <a:pPr lvl="0"/>
            <a:r>
              <a:rPr lang="en-US" smtClean="0"/>
              <a:t>Click to edit Master text styles</a:t>
            </a:r>
          </a:p>
          <a:p>
            <a:pPr lvl="1"/>
            <a:r>
              <a:rPr lang="en-US" smtClean="0"/>
              <a:t>Second level</a:t>
            </a:r>
          </a:p>
        </p:txBody>
      </p:sp>
      <p:sp>
        <p:nvSpPr>
          <p:cNvPr id="9" name="Rounded Rectangle 8"/>
          <p:cNvSpPr/>
          <p:nvPr userDrawn="1"/>
        </p:nvSpPr>
        <p:spPr>
          <a:xfrm>
            <a:off x="8024812" y="252000"/>
            <a:ext cx="866775" cy="126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2 Image with caption: Dark b/ground">
    <p:bg>
      <p:bgPr>
        <a:solidFill>
          <a:schemeClr val="tx2"/>
        </a:solidFill>
        <a:effectLst/>
      </p:bgPr>
    </p:bg>
    <p:spTree>
      <p:nvGrpSpPr>
        <p:cNvPr id="1" name=""/>
        <p:cNvGrpSpPr/>
        <p:nvPr/>
      </p:nvGrpSpPr>
      <p:grpSpPr>
        <a:xfrm>
          <a:off x="0" y="0"/>
          <a:ext cx="0" cy="0"/>
          <a:chOff x="0" y="0"/>
          <a:chExt cx="0" cy="0"/>
        </a:xfrm>
      </p:grpSpPr>
      <p:sp>
        <p:nvSpPr>
          <p:cNvPr id="30" name="Picture Placeholder 29"/>
          <p:cNvSpPr>
            <a:spLocks noGrp="1"/>
          </p:cNvSpPr>
          <p:nvPr>
            <p:ph type="pic" sz="quarter" idx="14"/>
          </p:nvPr>
        </p:nvSpPr>
        <p:spPr>
          <a:xfrm>
            <a:off x="4572000" y="1572173"/>
            <a:ext cx="4319587" cy="5004485"/>
          </a:xfrm>
        </p:spPr>
        <p:txBody>
          <a:bodyPr/>
          <a:lstStyle/>
          <a:p>
            <a:r>
              <a:rPr lang="en-US" smtClean="0"/>
              <a:t>Click icon to add picture</a:t>
            </a:r>
            <a:endParaRPr lang="en-GB" dirty="0"/>
          </a:p>
        </p:txBody>
      </p:sp>
      <p:sp>
        <p:nvSpPr>
          <p:cNvPr id="10" name="Text Placeholder 9"/>
          <p:cNvSpPr>
            <a:spLocks noGrp="1"/>
          </p:cNvSpPr>
          <p:nvPr>
            <p:ph type="body" sz="quarter" idx="13"/>
          </p:nvPr>
        </p:nvSpPr>
        <p:spPr>
          <a:xfrm>
            <a:off x="151200" y="398348"/>
            <a:ext cx="7455788" cy="1159864"/>
          </a:xfrm>
        </p:spPr>
        <p:txBody>
          <a:bodyPr>
            <a:noAutofit/>
          </a:bodyPr>
          <a:lstStyle>
            <a:lvl1pPr marL="0" indent="0">
              <a:lnSpc>
                <a:spcPct val="85000"/>
              </a:lnSpc>
              <a:buFontTx/>
              <a:buNone/>
              <a:defRPr sz="3400">
                <a:solidFill>
                  <a:schemeClr val="bg1"/>
                </a:solidFill>
              </a:defRPr>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9B2A88A-9ECB-DF45-A377-2575079D0564}" type="slidenum">
              <a:rPr lang="en-GB" smtClean="0"/>
              <a:pPr/>
              <a:t>‹#›</a:t>
            </a:fld>
            <a:endParaRPr lang="en-GB" dirty="0"/>
          </a:p>
        </p:txBody>
      </p:sp>
      <p:sp>
        <p:nvSpPr>
          <p:cNvPr id="8" name="Rounded Rectangle 7"/>
          <p:cNvSpPr/>
          <p:nvPr userDrawn="1"/>
        </p:nvSpPr>
        <p:spPr>
          <a:xfrm>
            <a:off x="250826" y="1572174"/>
            <a:ext cx="3889374" cy="1260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Content Placeholder 2"/>
          <p:cNvSpPr>
            <a:spLocks noGrp="1"/>
          </p:cNvSpPr>
          <p:nvPr userDrawn="1">
            <p:ph idx="1"/>
          </p:nvPr>
        </p:nvSpPr>
        <p:spPr>
          <a:xfrm>
            <a:off x="159041" y="1690748"/>
            <a:ext cx="4077140" cy="5176800"/>
          </a:xfrm>
        </p:spPr>
        <p:txBody>
          <a:bodyPr/>
          <a:lstStyle>
            <a:lvl1pPr>
              <a:defRPr>
                <a:solidFill>
                  <a:schemeClr val="bg1"/>
                </a:solidFill>
              </a:defRPr>
            </a:lvl1pPr>
            <a:lvl2pPr>
              <a:defRPr>
                <a:solidFill>
                  <a:schemeClr val="bg1"/>
                </a:solidFill>
              </a:defRPr>
            </a:lvl2pPr>
          </a:lstStyle>
          <a:p>
            <a:pPr lvl="0"/>
            <a:r>
              <a:rPr lang="en-US" smtClean="0"/>
              <a:t>Click to edit Master text styles</a:t>
            </a:r>
          </a:p>
          <a:p>
            <a:pPr lvl="1"/>
            <a:r>
              <a:rPr lang="en-US" smtClean="0"/>
              <a:t>Second level</a:t>
            </a:r>
          </a:p>
        </p:txBody>
      </p:sp>
      <p:sp>
        <p:nvSpPr>
          <p:cNvPr id="9" name="Rounded Rectangle 8"/>
          <p:cNvSpPr/>
          <p:nvPr userDrawn="1"/>
        </p:nvSpPr>
        <p:spPr>
          <a:xfrm>
            <a:off x="8024812" y="252000"/>
            <a:ext cx="866775" cy="126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Dark background">
    <p:bg>
      <p:bgPr>
        <a:solidFill>
          <a:schemeClr val="tx2"/>
        </a:solidFill>
        <a:effectLst/>
      </p:bgPr>
    </p:bg>
    <p:spTree>
      <p:nvGrpSpPr>
        <p:cNvPr id="1" name=""/>
        <p:cNvGrpSpPr/>
        <p:nvPr/>
      </p:nvGrpSpPr>
      <p:grpSpPr>
        <a:xfrm>
          <a:off x="0" y="0"/>
          <a:ext cx="0" cy="0"/>
          <a:chOff x="0" y="0"/>
          <a:chExt cx="0" cy="0"/>
        </a:xfrm>
      </p:grpSpPr>
      <p:sp>
        <p:nvSpPr>
          <p:cNvPr id="30" name="Picture Placeholder 29"/>
          <p:cNvSpPr>
            <a:spLocks noGrp="1"/>
          </p:cNvSpPr>
          <p:nvPr>
            <p:ph type="pic" sz="quarter" idx="14"/>
          </p:nvPr>
        </p:nvSpPr>
        <p:spPr>
          <a:xfrm>
            <a:off x="250825" y="1572173"/>
            <a:ext cx="8640000" cy="5004485"/>
          </a:xfrm>
        </p:spPr>
        <p:txBody>
          <a:bodyPr/>
          <a:lstStyle/>
          <a:p>
            <a:r>
              <a:rPr lang="en-US" smtClean="0"/>
              <a:t>Click icon to add picture</a:t>
            </a:r>
            <a:endParaRPr lang="en-GB"/>
          </a:p>
        </p:txBody>
      </p:sp>
      <p:sp>
        <p:nvSpPr>
          <p:cNvPr id="10" name="Text Placeholder 9"/>
          <p:cNvSpPr>
            <a:spLocks noGrp="1"/>
          </p:cNvSpPr>
          <p:nvPr>
            <p:ph type="body" sz="quarter" idx="13"/>
          </p:nvPr>
        </p:nvSpPr>
        <p:spPr>
          <a:xfrm>
            <a:off x="151200" y="398348"/>
            <a:ext cx="7455788" cy="1159864"/>
          </a:xfrm>
        </p:spPr>
        <p:txBody>
          <a:bodyPr>
            <a:noAutofit/>
          </a:bodyPr>
          <a:lstStyle>
            <a:lvl1pPr marL="0" indent="0">
              <a:lnSpc>
                <a:spcPct val="85000"/>
              </a:lnSpc>
              <a:buFontTx/>
              <a:buNone/>
              <a:defRPr sz="3400">
                <a:solidFill>
                  <a:schemeClr val="bg1"/>
                </a:solidFill>
              </a:defRPr>
            </a:lvl1pPr>
            <a:lvl2pPr marL="0" indent="0">
              <a:lnSpc>
                <a:spcPct val="85000"/>
              </a:lnSpc>
              <a:spcBef>
                <a:spcPts val="0"/>
              </a:spcBef>
              <a:buFontTx/>
              <a:buNone/>
              <a:defRPr sz="3400">
                <a:solidFill>
                  <a:srgbClr val="A0A1A3"/>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9B2A88A-9ECB-DF45-A377-2575079D0564}" type="slidenum">
              <a:rPr lang="en-GB" smtClean="0"/>
              <a:pPr/>
              <a:t>‹#›</a:t>
            </a:fld>
            <a:endParaRPr lang="en-GB" dirty="0"/>
          </a:p>
        </p:txBody>
      </p:sp>
      <p:sp>
        <p:nvSpPr>
          <p:cNvPr id="5" name="Rounded Rectangle 4"/>
          <p:cNvSpPr/>
          <p:nvPr userDrawn="1"/>
        </p:nvSpPr>
        <p:spPr>
          <a:xfrm>
            <a:off x="8024812" y="252000"/>
            <a:ext cx="866775" cy="126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151200" y="398348"/>
            <a:ext cx="7455788" cy="1273433"/>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0" y="0"/>
            <a:ext cx="9144000" cy="916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userDrawn="1"/>
        </p:nvSpPr>
        <p:spPr>
          <a:xfrm>
            <a:off x="7575550" y="168889"/>
            <a:ext cx="1433505" cy="276999"/>
          </a:xfrm>
          <a:prstGeom prst="rect">
            <a:avLst/>
          </a:prstGeom>
          <a:noFill/>
        </p:spPr>
        <p:txBody>
          <a:bodyPr wrap="none" rtlCol="0">
            <a:spAutoFit/>
          </a:bodyPr>
          <a:lstStyle/>
          <a:p>
            <a:r>
              <a:rPr lang="en-GB" sz="1200" dirty="0" smtClean="0">
                <a:solidFill>
                  <a:schemeClr val="tx2"/>
                </a:solidFill>
              </a:rPr>
              <a:t>in partnership</a:t>
            </a:r>
            <a:r>
              <a:rPr lang="en-GB" sz="1200" baseline="0" dirty="0" smtClean="0">
                <a:solidFill>
                  <a:schemeClr val="tx2"/>
                </a:solidFill>
              </a:rPr>
              <a:t> with</a:t>
            </a:r>
            <a:endParaRPr lang="en-GB" sz="1200" dirty="0">
              <a:solidFill>
                <a:schemeClr val="tx2"/>
              </a:solidFill>
            </a:endParaRPr>
          </a:p>
        </p:txBody>
      </p:sp>
      <p:pic>
        <p:nvPicPr>
          <p:cNvPr id="10" name="Picture 9" descr="CRUK_Pos_RGB_150.jpg"/>
          <p:cNvPicPr>
            <a:picLocks noChangeAspect="1"/>
          </p:cNvPicPr>
          <p:nvPr userDrawn="1"/>
        </p:nvPicPr>
        <p:blipFill>
          <a:blip r:embed="rId2"/>
          <a:stretch>
            <a:fillRect/>
          </a:stretch>
        </p:blipFill>
        <p:spPr>
          <a:xfrm>
            <a:off x="4654667" y="445764"/>
            <a:ext cx="1731264" cy="670560"/>
          </a:xfrm>
          <a:prstGeom prst="rect">
            <a:avLst/>
          </a:prstGeom>
        </p:spPr>
      </p:pic>
      <p:pic>
        <p:nvPicPr>
          <p:cNvPr id="11" name="Picture 10" descr="The Royal Marsden logo_RGB_300.jpg"/>
          <p:cNvPicPr>
            <a:picLocks noChangeAspect="1"/>
          </p:cNvPicPr>
          <p:nvPr userDrawn="1"/>
        </p:nvPicPr>
        <p:blipFill>
          <a:blip r:embed="rId3"/>
          <a:stretch>
            <a:fillRect/>
          </a:stretch>
        </p:blipFill>
        <p:spPr>
          <a:xfrm>
            <a:off x="6627046" y="515315"/>
            <a:ext cx="2264542" cy="381183"/>
          </a:xfrm>
          <a:prstGeom prst="rect">
            <a:avLst/>
          </a:prstGeom>
        </p:spPr>
      </p:pic>
      <p:pic>
        <p:nvPicPr>
          <p:cNvPr id="13" name="Picture 12" descr="ICR logo.jpg"/>
          <p:cNvPicPr>
            <a:picLocks noChangeAspect="1"/>
          </p:cNvPicPr>
          <p:nvPr userDrawn="1"/>
        </p:nvPicPr>
        <p:blipFill>
          <a:blip r:embed="rId4"/>
          <a:stretch>
            <a:fillRect/>
          </a:stretch>
        </p:blipFill>
        <p:spPr>
          <a:xfrm>
            <a:off x="254000" y="521665"/>
            <a:ext cx="2596896" cy="502920"/>
          </a:xfrm>
          <a:prstGeom prst="rect">
            <a:avLst/>
          </a:prstGeom>
        </p:spPr>
      </p:pic>
      <p:sp>
        <p:nvSpPr>
          <p:cNvPr id="15" name="Rounded Rectangle 14"/>
          <p:cNvSpPr/>
          <p:nvPr userDrawn="1"/>
        </p:nvSpPr>
        <p:spPr>
          <a:xfrm>
            <a:off x="250824" y="6172200"/>
            <a:ext cx="8640764" cy="1260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Content Placeholder 2"/>
          <p:cNvSpPr>
            <a:spLocks noGrp="1"/>
          </p:cNvSpPr>
          <p:nvPr>
            <p:ph idx="1"/>
          </p:nvPr>
        </p:nvSpPr>
        <p:spPr>
          <a:xfrm>
            <a:off x="162000" y="1641266"/>
            <a:ext cx="2880000" cy="4481452"/>
          </a:xfrm>
        </p:spPr>
        <p:txBody>
          <a:bodyPr anchor="b" anchorCtr="0">
            <a:normAutofit/>
          </a:bodyPr>
          <a:lstStyle>
            <a:lvl1pPr marL="0" indent="0">
              <a:spcBef>
                <a:spcPts val="0"/>
              </a:spcBef>
              <a:defRPr sz="1600">
                <a:solidFill>
                  <a:schemeClr val="tx2"/>
                </a:solidFill>
              </a:defRPr>
            </a:lvl1pPr>
            <a:lvl2pPr marL="0" indent="0">
              <a:spcBef>
                <a:spcPts val="0"/>
              </a:spcBef>
              <a:defRPr sz="1600">
                <a:solidFill>
                  <a:schemeClr val="tx2"/>
                </a:solidFill>
              </a:defRPr>
            </a:lvl2pPr>
          </a:lstStyle>
          <a:p>
            <a:pPr lvl="0"/>
            <a:r>
              <a:rPr lang="en-US" smtClean="0"/>
              <a:t>Click to edit Master text styles</a:t>
            </a:r>
          </a:p>
        </p:txBody>
      </p:sp>
      <p:sp>
        <p:nvSpPr>
          <p:cNvPr id="23" name="Content Placeholder 2"/>
          <p:cNvSpPr>
            <a:spLocks noGrp="1"/>
          </p:cNvSpPr>
          <p:nvPr>
            <p:ph idx="10"/>
          </p:nvPr>
        </p:nvSpPr>
        <p:spPr>
          <a:xfrm>
            <a:off x="6121079" y="1641266"/>
            <a:ext cx="2880000" cy="4481452"/>
          </a:xfrm>
        </p:spPr>
        <p:txBody>
          <a:bodyPr anchor="b" anchorCtr="0">
            <a:normAutofit/>
          </a:bodyPr>
          <a:lstStyle>
            <a:lvl1pPr marL="0" indent="0">
              <a:spcBef>
                <a:spcPts val="0"/>
              </a:spcBef>
              <a:defRPr sz="1600">
                <a:solidFill>
                  <a:schemeClr val="tx2"/>
                </a:solidFill>
              </a:defRPr>
            </a:lvl1pPr>
            <a:lvl2pPr marL="0" indent="0">
              <a:spcBef>
                <a:spcPts val="0"/>
              </a:spcBef>
              <a:defRPr sz="1600">
                <a:solidFill>
                  <a:schemeClr val="tx2"/>
                </a:solidFill>
              </a:defRPr>
            </a:lvl2pPr>
          </a:lstStyle>
          <a:p>
            <a:pPr lvl="0"/>
            <a:r>
              <a:rPr lang="en-US" smtClean="0"/>
              <a:t>Click to edit Master text styles</a:t>
            </a:r>
          </a:p>
        </p:txBody>
      </p:sp>
      <p:sp>
        <p:nvSpPr>
          <p:cNvPr id="24" name="Content Placeholder 2"/>
          <p:cNvSpPr>
            <a:spLocks noGrp="1"/>
          </p:cNvSpPr>
          <p:nvPr>
            <p:ph idx="11"/>
          </p:nvPr>
        </p:nvSpPr>
        <p:spPr>
          <a:xfrm>
            <a:off x="3141540" y="1641266"/>
            <a:ext cx="2880000" cy="4481452"/>
          </a:xfrm>
        </p:spPr>
        <p:txBody>
          <a:bodyPr anchor="b" anchorCtr="0">
            <a:normAutofit/>
          </a:bodyPr>
          <a:lstStyle>
            <a:lvl1pPr marL="0" indent="0">
              <a:spcBef>
                <a:spcPts val="0"/>
              </a:spcBef>
              <a:defRPr sz="1600">
                <a:solidFill>
                  <a:schemeClr val="tx2"/>
                </a:solidFill>
              </a:defRPr>
            </a:lvl1pPr>
            <a:lvl2pPr marL="0" indent="0">
              <a:spcBef>
                <a:spcPts val="0"/>
              </a:spcBef>
              <a:defRPr sz="1600">
                <a:solidFill>
                  <a:schemeClr val="tx2"/>
                </a:solidFill>
              </a:defRPr>
            </a:lvl2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4" name="Rectangle 3"/>
          <p:cNvSpPr/>
          <p:nvPr userDrawn="1"/>
        </p:nvSpPr>
        <p:spPr>
          <a:xfrm>
            <a:off x="0" y="0"/>
            <a:ext cx="9144000" cy="916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ICR logo_12cm.jpg"/>
          <p:cNvPicPr>
            <a:picLocks noChangeAspect="1"/>
          </p:cNvPicPr>
          <p:nvPr userDrawn="1"/>
        </p:nvPicPr>
        <p:blipFill>
          <a:blip r:embed="rId2"/>
          <a:stretch>
            <a:fillRect/>
          </a:stretch>
        </p:blipFill>
        <p:spPr>
          <a:xfrm>
            <a:off x="2412492" y="1905000"/>
            <a:ext cx="4319016" cy="263042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end slide">
    <p:spTree>
      <p:nvGrpSpPr>
        <p:cNvPr id="1" name=""/>
        <p:cNvGrpSpPr/>
        <p:nvPr/>
      </p:nvGrpSpPr>
      <p:grpSpPr>
        <a:xfrm>
          <a:off x="0" y="0"/>
          <a:ext cx="0" cy="0"/>
          <a:chOff x="0" y="0"/>
          <a:chExt cx="0" cy="0"/>
        </a:xfrm>
      </p:grpSpPr>
      <p:sp>
        <p:nvSpPr>
          <p:cNvPr id="4" name="Rectangle 3"/>
          <p:cNvSpPr/>
          <p:nvPr userDrawn="1"/>
        </p:nvSpPr>
        <p:spPr>
          <a:xfrm>
            <a:off x="0" y="0"/>
            <a:ext cx="9144000" cy="916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descr="End photo slide.jpg"/>
          <p:cNvPicPr>
            <a:picLocks noChangeAspect="1"/>
          </p:cNvPicPr>
          <p:nvPr userDrawn="1"/>
        </p:nvPicPr>
        <p:blipFill>
          <a:blip r:embed="rId2"/>
          <a:stretch>
            <a:fillRect/>
          </a:stretch>
        </p:blipFill>
        <p:spPr>
          <a:xfrm>
            <a:off x="251619" y="240608"/>
            <a:ext cx="8640763" cy="637678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9B2A88A-9ECB-DF45-A377-2575079D0564}" type="slidenum">
              <a:rPr lang="en-GB" smtClean="0"/>
              <a:pPr/>
              <a:t>‹#›</a:t>
            </a:fld>
            <a:endParaRPr lang="en-GB" dirty="0"/>
          </a:p>
        </p:txBody>
      </p:sp>
    </p:spTree>
    <p:extLst>
      <p:ext uri="{BB962C8B-B14F-4D97-AF65-F5344CB8AC3E}">
        <p14:creationId xmlns:p14="http://schemas.microsoft.com/office/powerpoint/2010/main" val="3983012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151200" y="398348"/>
            <a:ext cx="7455788" cy="1273433"/>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solidFill>
                  <a:srgbClr val="616365"/>
                </a:solidFill>
              </a:rPr>
              <a:pPr/>
              <a:t>‹#›</a:t>
            </a:fld>
            <a:endParaRPr lang="en-GB">
              <a:solidFill>
                <a:srgbClr val="616365"/>
              </a:solidFill>
            </a:endParaRPr>
          </a:p>
        </p:txBody>
      </p:sp>
    </p:spTree>
    <p:extLst>
      <p:ext uri="{BB962C8B-B14F-4D97-AF65-F5344CB8AC3E}">
        <p14:creationId xmlns:p14="http://schemas.microsoft.com/office/powerpoint/2010/main" val="28405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artner logos and Mission Statement">
    <p:spTree>
      <p:nvGrpSpPr>
        <p:cNvPr id="1" name=""/>
        <p:cNvGrpSpPr/>
        <p:nvPr/>
      </p:nvGrpSpPr>
      <p:grpSpPr>
        <a:xfrm>
          <a:off x="0" y="0"/>
          <a:ext cx="0" cy="0"/>
          <a:chOff x="0" y="0"/>
          <a:chExt cx="0" cy="0"/>
        </a:xfrm>
      </p:grpSpPr>
      <p:sp>
        <p:nvSpPr>
          <p:cNvPr id="2" name="Title 1"/>
          <p:cNvSpPr>
            <a:spLocks noGrp="1"/>
          </p:cNvSpPr>
          <p:nvPr>
            <p:ph type="ctrTitle"/>
          </p:nvPr>
        </p:nvSpPr>
        <p:spPr>
          <a:xfrm>
            <a:off x="113026" y="1719562"/>
            <a:ext cx="8778562" cy="4388752"/>
          </a:xfrm>
          <a:prstGeom prst="rect">
            <a:avLst/>
          </a:prstGeom>
        </p:spPr>
        <p:txBody>
          <a:bodyPr anchor="b" anchorCtr="0">
            <a:normAutofit/>
          </a:bodyPr>
          <a:lstStyle>
            <a:lvl1pPr algn="l">
              <a:lnSpc>
                <a:spcPct val="80000"/>
              </a:lnSpc>
              <a:defRPr sz="8000"/>
            </a:lvl1pPr>
          </a:lstStyle>
          <a:p>
            <a:r>
              <a:rPr lang="en-US" smtClean="0"/>
              <a:t>Click to edit Master title style</a:t>
            </a:r>
            <a:endParaRPr lang="en-GB" dirty="0"/>
          </a:p>
        </p:txBody>
      </p:sp>
      <p:sp>
        <p:nvSpPr>
          <p:cNvPr id="7" name="Rounded Rectangle 6"/>
          <p:cNvSpPr/>
          <p:nvPr userDrawn="1"/>
        </p:nvSpPr>
        <p:spPr>
          <a:xfrm>
            <a:off x="250824" y="6172200"/>
            <a:ext cx="8640764" cy="342900"/>
          </a:xfrm>
          <a:prstGeom prst="roundRect">
            <a:avLst>
              <a:gd name="adj" fmla="val 926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userDrawn="1"/>
        </p:nvSpPr>
        <p:spPr>
          <a:xfrm>
            <a:off x="0" y="0"/>
            <a:ext cx="9144000" cy="916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userDrawn="1"/>
        </p:nvSpPr>
        <p:spPr>
          <a:xfrm>
            <a:off x="7575550" y="168889"/>
            <a:ext cx="1433505" cy="276999"/>
          </a:xfrm>
          <a:prstGeom prst="rect">
            <a:avLst/>
          </a:prstGeom>
          <a:noFill/>
        </p:spPr>
        <p:txBody>
          <a:bodyPr wrap="none" rtlCol="0">
            <a:spAutoFit/>
          </a:bodyPr>
          <a:lstStyle/>
          <a:p>
            <a:r>
              <a:rPr lang="en-GB" sz="1200" dirty="0" smtClean="0">
                <a:solidFill>
                  <a:schemeClr val="tx2"/>
                </a:solidFill>
              </a:rPr>
              <a:t>in partnership</a:t>
            </a:r>
            <a:r>
              <a:rPr lang="en-GB" sz="1200" baseline="0" dirty="0" smtClean="0">
                <a:solidFill>
                  <a:schemeClr val="tx2"/>
                </a:solidFill>
              </a:rPr>
              <a:t> with</a:t>
            </a:r>
            <a:endParaRPr lang="en-GB" sz="1200" dirty="0">
              <a:solidFill>
                <a:schemeClr val="tx2"/>
              </a:solidFill>
            </a:endParaRPr>
          </a:p>
        </p:txBody>
      </p:sp>
      <p:pic>
        <p:nvPicPr>
          <p:cNvPr id="10" name="Picture 9" descr="CRUK_Pos_RGB_150.jpg"/>
          <p:cNvPicPr>
            <a:picLocks noChangeAspect="1"/>
          </p:cNvPicPr>
          <p:nvPr userDrawn="1"/>
        </p:nvPicPr>
        <p:blipFill>
          <a:blip r:embed="rId2"/>
          <a:stretch>
            <a:fillRect/>
          </a:stretch>
        </p:blipFill>
        <p:spPr>
          <a:xfrm>
            <a:off x="4654667" y="445764"/>
            <a:ext cx="1731264" cy="670560"/>
          </a:xfrm>
          <a:prstGeom prst="rect">
            <a:avLst/>
          </a:prstGeom>
        </p:spPr>
      </p:pic>
      <p:pic>
        <p:nvPicPr>
          <p:cNvPr id="11" name="Picture 10" descr="The Royal Marsden logo_RGB_300.jpg"/>
          <p:cNvPicPr>
            <a:picLocks noChangeAspect="1"/>
          </p:cNvPicPr>
          <p:nvPr userDrawn="1"/>
        </p:nvPicPr>
        <p:blipFill>
          <a:blip r:embed="rId3"/>
          <a:stretch>
            <a:fillRect/>
          </a:stretch>
        </p:blipFill>
        <p:spPr>
          <a:xfrm>
            <a:off x="6627046" y="515315"/>
            <a:ext cx="2264542" cy="381183"/>
          </a:xfrm>
          <a:prstGeom prst="rect">
            <a:avLst/>
          </a:prstGeom>
        </p:spPr>
      </p:pic>
      <p:pic>
        <p:nvPicPr>
          <p:cNvPr id="13" name="Picture 12" descr="ICR logo.jpg"/>
          <p:cNvPicPr>
            <a:picLocks noChangeAspect="1"/>
          </p:cNvPicPr>
          <p:nvPr userDrawn="1"/>
        </p:nvPicPr>
        <p:blipFill>
          <a:blip r:embed="rId4"/>
          <a:stretch>
            <a:fillRect/>
          </a:stretch>
        </p:blipFill>
        <p:spPr>
          <a:xfrm>
            <a:off x="254000" y="521665"/>
            <a:ext cx="2596896" cy="502920"/>
          </a:xfrm>
          <a:prstGeom prst="rect">
            <a:avLst/>
          </a:prstGeom>
        </p:spPr>
      </p:pic>
      <p:sp>
        <p:nvSpPr>
          <p:cNvPr id="12" name="Subtitle 2"/>
          <p:cNvSpPr txBox="1">
            <a:spLocks/>
          </p:cNvSpPr>
          <p:nvPr userDrawn="1"/>
        </p:nvSpPr>
        <p:spPr>
          <a:xfrm>
            <a:off x="228624" y="6162475"/>
            <a:ext cx="8662964" cy="338554"/>
          </a:xfrm>
          <a:prstGeom prst="rect">
            <a:avLst/>
          </a:prstGeom>
        </p:spPr>
        <p:txBody>
          <a:bodyPr vert="horz" lIns="91440" tIns="45720" rIns="91440" bIns="45720" rtlCol="0">
            <a:spAutoFit/>
          </a:bodyPr>
          <a:lstStyle/>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Making the discoveries that defeat cancer</a:t>
            </a:r>
            <a:endParaRPr kumimoji="0" lang="en-GB" sz="16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151200" y="398348"/>
            <a:ext cx="7455788" cy="1273433"/>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solidFill>
                  <a:srgbClr val="616365"/>
                </a:solidFill>
              </a:rPr>
              <a:pPr/>
              <a:t>‹#›</a:t>
            </a:fld>
            <a:endParaRPr lang="en-GB">
              <a:solidFill>
                <a:srgbClr val="616365"/>
              </a:solidFill>
            </a:endParaRPr>
          </a:p>
        </p:txBody>
      </p:sp>
    </p:spTree>
    <p:extLst>
      <p:ext uri="{BB962C8B-B14F-4D97-AF65-F5344CB8AC3E}">
        <p14:creationId xmlns:p14="http://schemas.microsoft.com/office/powerpoint/2010/main" val="100998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Partners/Details">
    <p:spTree>
      <p:nvGrpSpPr>
        <p:cNvPr id="1" name=""/>
        <p:cNvGrpSpPr/>
        <p:nvPr/>
      </p:nvGrpSpPr>
      <p:grpSpPr>
        <a:xfrm>
          <a:off x="0" y="0"/>
          <a:ext cx="0" cy="0"/>
          <a:chOff x="0" y="0"/>
          <a:chExt cx="0" cy="0"/>
        </a:xfrm>
      </p:grpSpPr>
      <p:sp>
        <p:nvSpPr>
          <p:cNvPr id="7" name="Rounded Rectangle 6"/>
          <p:cNvSpPr/>
          <p:nvPr userDrawn="1"/>
        </p:nvSpPr>
        <p:spPr>
          <a:xfrm>
            <a:off x="250824" y="6172200"/>
            <a:ext cx="8640764" cy="342900"/>
          </a:xfrm>
          <a:prstGeom prst="roundRect">
            <a:avLst>
              <a:gd name="adj" fmla="val 926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userDrawn="1"/>
        </p:nvSpPr>
        <p:spPr>
          <a:xfrm>
            <a:off x="0" y="0"/>
            <a:ext cx="9144000" cy="916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userDrawn="1"/>
        </p:nvSpPr>
        <p:spPr>
          <a:xfrm>
            <a:off x="7575550" y="168889"/>
            <a:ext cx="1433505" cy="276999"/>
          </a:xfrm>
          <a:prstGeom prst="rect">
            <a:avLst/>
          </a:prstGeom>
          <a:noFill/>
        </p:spPr>
        <p:txBody>
          <a:bodyPr wrap="none" rtlCol="0">
            <a:spAutoFit/>
          </a:bodyPr>
          <a:lstStyle/>
          <a:p>
            <a:r>
              <a:rPr lang="en-GB" sz="1200" dirty="0" smtClean="0">
                <a:solidFill>
                  <a:schemeClr val="tx2"/>
                </a:solidFill>
              </a:rPr>
              <a:t>in partnership</a:t>
            </a:r>
            <a:r>
              <a:rPr lang="en-GB" sz="1200" baseline="0" dirty="0" smtClean="0">
                <a:solidFill>
                  <a:schemeClr val="tx2"/>
                </a:solidFill>
              </a:rPr>
              <a:t> with</a:t>
            </a:r>
            <a:endParaRPr lang="en-GB" sz="1200" dirty="0">
              <a:solidFill>
                <a:schemeClr val="tx2"/>
              </a:solidFill>
            </a:endParaRPr>
          </a:p>
        </p:txBody>
      </p:sp>
      <p:pic>
        <p:nvPicPr>
          <p:cNvPr id="10" name="Picture 9" descr="CRUK_Pos_RGB_150.jpg"/>
          <p:cNvPicPr>
            <a:picLocks noChangeAspect="1"/>
          </p:cNvPicPr>
          <p:nvPr userDrawn="1"/>
        </p:nvPicPr>
        <p:blipFill>
          <a:blip r:embed="rId2"/>
          <a:stretch>
            <a:fillRect/>
          </a:stretch>
        </p:blipFill>
        <p:spPr>
          <a:xfrm>
            <a:off x="4654667" y="445764"/>
            <a:ext cx="1731264" cy="670560"/>
          </a:xfrm>
          <a:prstGeom prst="rect">
            <a:avLst/>
          </a:prstGeom>
        </p:spPr>
      </p:pic>
      <p:pic>
        <p:nvPicPr>
          <p:cNvPr id="11" name="Picture 10" descr="The Royal Marsden logo_RGB_300.jpg"/>
          <p:cNvPicPr>
            <a:picLocks noChangeAspect="1"/>
          </p:cNvPicPr>
          <p:nvPr userDrawn="1"/>
        </p:nvPicPr>
        <p:blipFill>
          <a:blip r:embed="rId3"/>
          <a:stretch>
            <a:fillRect/>
          </a:stretch>
        </p:blipFill>
        <p:spPr>
          <a:xfrm>
            <a:off x="6627046" y="515315"/>
            <a:ext cx="2264542" cy="381183"/>
          </a:xfrm>
          <a:prstGeom prst="rect">
            <a:avLst/>
          </a:prstGeom>
        </p:spPr>
      </p:pic>
      <p:pic>
        <p:nvPicPr>
          <p:cNvPr id="13" name="Picture 12" descr="ICR logo.jpg"/>
          <p:cNvPicPr>
            <a:picLocks noChangeAspect="1"/>
          </p:cNvPicPr>
          <p:nvPr userDrawn="1"/>
        </p:nvPicPr>
        <p:blipFill>
          <a:blip r:embed="rId4"/>
          <a:stretch>
            <a:fillRect/>
          </a:stretch>
        </p:blipFill>
        <p:spPr>
          <a:xfrm>
            <a:off x="254000" y="521665"/>
            <a:ext cx="2596896" cy="502920"/>
          </a:xfrm>
          <a:prstGeom prst="rect">
            <a:avLst/>
          </a:prstGeom>
        </p:spPr>
      </p:pic>
      <p:sp>
        <p:nvSpPr>
          <p:cNvPr id="14" name="Text Placeholder 13"/>
          <p:cNvSpPr>
            <a:spLocks noGrp="1"/>
          </p:cNvSpPr>
          <p:nvPr>
            <p:ph type="body" sz="quarter" idx="10"/>
          </p:nvPr>
        </p:nvSpPr>
        <p:spPr>
          <a:xfrm>
            <a:off x="155836" y="1498237"/>
            <a:ext cx="8853219" cy="4443119"/>
          </a:xfrm>
        </p:spPr>
        <p:txBody>
          <a:bodyPr anchor="b" anchorCtr="0"/>
          <a:lstStyle>
            <a:lvl1pPr>
              <a:lnSpc>
                <a:spcPct val="80000"/>
              </a:lnSpc>
              <a:defRPr sz="3600">
                <a:solidFill>
                  <a:srgbClr val="616365"/>
                </a:solidFill>
              </a:defRPr>
            </a:lvl1pPr>
            <a:lvl2pPr marL="0" indent="0">
              <a:lnSpc>
                <a:spcPct val="90000"/>
              </a:lnSpc>
              <a:spcBef>
                <a:spcPts val="1900"/>
              </a:spcBef>
              <a:buNone/>
              <a:defRPr>
                <a:solidFill>
                  <a:srgbClr val="616365"/>
                </a:solidFill>
              </a:defRPr>
            </a:lvl2pPr>
            <a:lvl3pPr marL="0" indent="0">
              <a:lnSpc>
                <a:spcPct val="90000"/>
              </a:lnSpc>
              <a:spcBef>
                <a:spcPts val="0"/>
              </a:spcBef>
              <a:buNone/>
              <a:defRPr>
                <a:solidFill>
                  <a:srgbClr val="A0A1A3"/>
                </a:solidFill>
              </a:defRPr>
            </a:lvl3pPr>
            <a:lvl4pPr marL="0" indent="0">
              <a:lnSpc>
                <a:spcPct val="90000"/>
              </a:lnSpc>
              <a:spcBef>
                <a:spcPts val="1300"/>
              </a:spcBef>
              <a:buNone/>
              <a:defRPr sz="1300">
                <a:solidFill>
                  <a:srgbClr val="616365"/>
                </a:solidFill>
              </a:defRPr>
            </a:lvl4pPr>
            <a:lvl5pPr marL="0" indent="0">
              <a:lnSpc>
                <a:spcPct val="90000"/>
              </a:lnSpc>
              <a:spcBef>
                <a:spcPts val="0"/>
              </a:spcBef>
              <a:buNone/>
              <a:defRPr sz="1300">
                <a:solidFill>
                  <a:srgbClr val="A0A1A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ubtitle 2"/>
          <p:cNvSpPr txBox="1">
            <a:spLocks/>
          </p:cNvSpPr>
          <p:nvPr userDrawn="1"/>
        </p:nvSpPr>
        <p:spPr>
          <a:xfrm>
            <a:off x="228624" y="6162475"/>
            <a:ext cx="8662964" cy="338554"/>
          </a:xfrm>
          <a:prstGeom prst="rect">
            <a:avLst/>
          </a:prstGeom>
        </p:spPr>
        <p:txBody>
          <a:bodyPr vert="horz" lIns="91440" tIns="45720" rIns="91440" bIns="45720" rtlCol="0">
            <a:spAutoFit/>
          </a:bodyPr>
          <a:lstStyle/>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Making the discoveries that defeat cancer</a:t>
            </a:r>
            <a:endParaRPr kumimoji="0" lang="en-GB" sz="16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thor with partner logos">
    <p:spTree>
      <p:nvGrpSpPr>
        <p:cNvPr id="1" name=""/>
        <p:cNvGrpSpPr/>
        <p:nvPr/>
      </p:nvGrpSpPr>
      <p:grpSpPr>
        <a:xfrm>
          <a:off x="0" y="0"/>
          <a:ext cx="0" cy="0"/>
          <a:chOff x="0" y="0"/>
          <a:chExt cx="0" cy="0"/>
        </a:xfrm>
      </p:grpSpPr>
      <p:sp>
        <p:nvSpPr>
          <p:cNvPr id="8" name="Rounded Rectangle 7"/>
          <p:cNvSpPr/>
          <p:nvPr userDrawn="1"/>
        </p:nvSpPr>
        <p:spPr>
          <a:xfrm>
            <a:off x="250824" y="6172200"/>
            <a:ext cx="8640764" cy="1260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userDrawn="1"/>
        </p:nvSpPr>
        <p:spPr>
          <a:xfrm>
            <a:off x="0" y="0"/>
            <a:ext cx="9144000" cy="916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userDrawn="1"/>
        </p:nvSpPr>
        <p:spPr>
          <a:xfrm>
            <a:off x="7575550" y="168889"/>
            <a:ext cx="1433505" cy="276999"/>
          </a:xfrm>
          <a:prstGeom prst="rect">
            <a:avLst/>
          </a:prstGeom>
          <a:noFill/>
        </p:spPr>
        <p:txBody>
          <a:bodyPr wrap="none" rtlCol="0">
            <a:spAutoFit/>
          </a:bodyPr>
          <a:lstStyle/>
          <a:p>
            <a:r>
              <a:rPr lang="en-GB" sz="1200" dirty="0" smtClean="0">
                <a:solidFill>
                  <a:schemeClr val="tx2"/>
                </a:solidFill>
              </a:rPr>
              <a:t>in partnership</a:t>
            </a:r>
            <a:r>
              <a:rPr lang="en-GB" sz="1200" baseline="0" dirty="0" smtClean="0">
                <a:solidFill>
                  <a:schemeClr val="tx2"/>
                </a:solidFill>
              </a:rPr>
              <a:t> with</a:t>
            </a:r>
            <a:endParaRPr lang="en-GB" sz="1200" dirty="0">
              <a:solidFill>
                <a:schemeClr val="tx2"/>
              </a:solidFill>
            </a:endParaRPr>
          </a:p>
        </p:txBody>
      </p:sp>
      <p:pic>
        <p:nvPicPr>
          <p:cNvPr id="11" name="Picture 10" descr="ICR logo.jpg"/>
          <p:cNvPicPr>
            <a:picLocks noChangeAspect="1"/>
          </p:cNvPicPr>
          <p:nvPr userDrawn="1"/>
        </p:nvPicPr>
        <p:blipFill>
          <a:blip r:embed="rId2"/>
          <a:stretch>
            <a:fillRect/>
          </a:stretch>
        </p:blipFill>
        <p:spPr>
          <a:xfrm>
            <a:off x="254000" y="521665"/>
            <a:ext cx="2596896" cy="502920"/>
          </a:xfrm>
          <a:prstGeom prst="rect">
            <a:avLst/>
          </a:prstGeom>
        </p:spPr>
      </p:pic>
      <p:sp>
        <p:nvSpPr>
          <p:cNvPr id="16" name="Text Placeholder 15"/>
          <p:cNvSpPr>
            <a:spLocks noGrp="1"/>
          </p:cNvSpPr>
          <p:nvPr>
            <p:ph type="body" sz="quarter" idx="10"/>
          </p:nvPr>
        </p:nvSpPr>
        <p:spPr>
          <a:xfrm>
            <a:off x="149225" y="1591200"/>
            <a:ext cx="8859829" cy="4549236"/>
          </a:xfrm>
        </p:spPr>
        <p:txBody>
          <a:bodyPr anchor="b" anchorCtr="0">
            <a:normAutofit/>
          </a:bodyPr>
          <a:lstStyle>
            <a:lvl1pPr marL="0" indent="0">
              <a:lnSpc>
                <a:spcPct val="80000"/>
              </a:lnSpc>
              <a:buFontTx/>
              <a:buNone/>
              <a:defRPr sz="1900">
                <a:solidFill>
                  <a:srgbClr val="616365"/>
                </a:solidFill>
              </a:defRPr>
            </a:lvl1pPr>
            <a:lvl2pPr marL="0" indent="0">
              <a:spcBef>
                <a:spcPts val="0"/>
              </a:spcBef>
              <a:buFontTx/>
              <a:buNone/>
              <a:defRPr sz="1900">
                <a:solidFill>
                  <a:srgbClr val="A0A1A3"/>
                </a:solidFill>
              </a:defRPr>
            </a:lvl2pPr>
            <a:lvl3pPr marL="0" indent="0">
              <a:buFontTx/>
              <a:buNone/>
              <a:defRPr sz="1600">
                <a:solidFill>
                  <a:schemeClr val="tx2"/>
                </a:solidFill>
              </a:defRPr>
            </a:lvl3pPr>
            <a:lvl4pPr marL="0" indent="0">
              <a:buFontTx/>
              <a:buNone/>
              <a:defRPr sz="1600">
                <a:solidFill>
                  <a:schemeClr val="tx2"/>
                </a:solidFill>
              </a:defRPr>
            </a:lvl4pPr>
            <a:lvl5pPr marL="0" indent="0">
              <a:buFontTx/>
              <a:buNone/>
              <a:defRPr sz="1600">
                <a:solidFill>
                  <a:schemeClr val="tx2"/>
                </a:solidFill>
              </a:defRPr>
            </a:lvl5pPr>
          </a:lstStyle>
          <a:p>
            <a:pPr lvl="0"/>
            <a:r>
              <a:rPr lang="en-US" smtClean="0"/>
              <a:t>Click to edit Master text styles</a:t>
            </a:r>
          </a:p>
          <a:p>
            <a:pPr lvl="1"/>
            <a:r>
              <a:rPr lang="en-US" smtClean="0"/>
              <a:t>Second level</a:t>
            </a:r>
          </a:p>
        </p:txBody>
      </p:sp>
      <p:pic>
        <p:nvPicPr>
          <p:cNvPr id="14" name="Picture 13" descr="CRUK_Pos_RGB_150.jpg"/>
          <p:cNvPicPr>
            <a:picLocks noChangeAspect="1"/>
          </p:cNvPicPr>
          <p:nvPr userDrawn="1"/>
        </p:nvPicPr>
        <p:blipFill>
          <a:blip r:embed="rId3"/>
          <a:stretch>
            <a:fillRect/>
          </a:stretch>
        </p:blipFill>
        <p:spPr>
          <a:xfrm>
            <a:off x="4654667" y="445764"/>
            <a:ext cx="1731264" cy="670560"/>
          </a:xfrm>
          <a:prstGeom prst="rect">
            <a:avLst/>
          </a:prstGeom>
        </p:spPr>
      </p:pic>
      <p:pic>
        <p:nvPicPr>
          <p:cNvPr id="15" name="Picture 14" descr="The Royal Marsden logo_RGB_300.jpg"/>
          <p:cNvPicPr>
            <a:picLocks noChangeAspect="1"/>
          </p:cNvPicPr>
          <p:nvPr userDrawn="1"/>
        </p:nvPicPr>
        <p:blipFill>
          <a:blip r:embed="rId4"/>
          <a:stretch>
            <a:fillRect/>
          </a:stretch>
        </p:blipFill>
        <p:spPr>
          <a:xfrm>
            <a:off x="6627046" y="515315"/>
            <a:ext cx="2264542" cy="38118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149949" y="397048"/>
            <a:ext cx="7455788" cy="1631719"/>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3" name="Content Placeholder 2"/>
          <p:cNvSpPr>
            <a:spLocks noGrp="1"/>
          </p:cNvSpPr>
          <p:nvPr>
            <p:ph idx="1"/>
          </p:nvPr>
        </p:nvSpPr>
        <p:spPr>
          <a:xfrm>
            <a:off x="163269" y="2134236"/>
            <a:ext cx="7442468" cy="4733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B9B2A88A-9ECB-DF45-A377-2575079D0564}" type="slidenum">
              <a:rPr lang="en-GB" smtClean="0"/>
              <a:pPr/>
              <a:t>‹#›</a:t>
            </a:fld>
            <a:endParaRPr lang="en-GB"/>
          </a:p>
        </p:txBody>
      </p:sp>
      <p:sp>
        <p:nvSpPr>
          <p:cNvPr id="11" name="Rounded Rectangle 10"/>
          <p:cNvSpPr/>
          <p:nvPr userDrawn="1"/>
        </p:nvSpPr>
        <p:spPr>
          <a:xfrm>
            <a:off x="250824" y="2016125"/>
            <a:ext cx="7345364" cy="1260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7" name="Picture 6" descr="Mission statement.jpg"/>
          <p:cNvPicPr>
            <a:picLocks noChangeAspect="1"/>
          </p:cNvPicPr>
          <p:nvPr userDrawn="1"/>
        </p:nvPicPr>
        <p:blipFill>
          <a:blip r:embed="rId2"/>
          <a:stretch>
            <a:fillRect/>
          </a:stretch>
        </p:blipFill>
        <p:spPr>
          <a:xfrm>
            <a:off x="138277" y="2215583"/>
            <a:ext cx="7498080" cy="3794760"/>
          </a:xfrm>
          <a:prstGeom prst="rect">
            <a:avLst/>
          </a:prstGeom>
        </p:spPr>
      </p:pic>
      <p:sp>
        <p:nvSpPr>
          <p:cNvPr id="5" name="Rectangle 4"/>
          <p:cNvSpPr/>
          <p:nvPr userDrawn="1"/>
        </p:nvSpPr>
        <p:spPr>
          <a:xfrm>
            <a:off x="0" y="0"/>
            <a:ext cx="7824076" cy="1252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B9B2A88A-9ECB-DF45-A377-2575079D0564}" type="slidenum">
              <a:rPr lang="en-GB" smtClean="0"/>
              <a:pPr/>
              <a:t>‹#›</a:t>
            </a:fld>
            <a:endParaRPr lang="en-GB"/>
          </a:p>
        </p:txBody>
      </p:sp>
      <p:pic>
        <p:nvPicPr>
          <p:cNvPr id="8" name="Picture 7" descr="ICR logo_Title slide.jpg"/>
          <p:cNvPicPr>
            <a:picLocks noChangeAspect="1"/>
          </p:cNvPicPr>
          <p:nvPr userDrawn="1"/>
        </p:nvPicPr>
        <p:blipFill>
          <a:blip r:embed="rId3"/>
          <a:stretch>
            <a:fillRect/>
          </a:stretch>
        </p:blipFill>
        <p:spPr>
          <a:xfrm>
            <a:off x="209548" y="600781"/>
            <a:ext cx="4410000" cy="91053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sitioning statement">
    <p:spTree>
      <p:nvGrpSpPr>
        <p:cNvPr id="1" name=""/>
        <p:cNvGrpSpPr/>
        <p:nvPr/>
      </p:nvGrpSpPr>
      <p:grpSpPr>
        <a:xfrm>
          <a:off x="0" y="0"/>
          <a:ext cx="0" cy="0"/>
          <a:chOff x="0" y="0"/>
          <a:chExt cx="0" cy="0"/>
        </a:xfrm>
      </p:grpSpPr>
      <p:pic>
        <p:nvPicPr>
          <p:cNvPr id="7" name="Picture 6" descr="Mission statement bars_2.jpg"/>
          <p:cNvPicPr>
            <a:picLocks noChangeAspect="1"/>
          </p:cNvPicPr>
          <p:nvPr userDrawn="1"/>
        </p:nvPicPr>
        <p:blipFill>
          <a:blip r:embed="rId2"/>
          <a:stretch>
            <a:fillRect/>
          </a:stretch>
        </p:blipFill>
        <p:spPr>
          <a:xfrm>
            <a:off x="149123" y="1907790"/>
            <a:ext cx="7537704" cy="4608576"/>
          </a:xfrm>
          <a:prstGeom prst="rect">
            <a:avLst/>
          </a:prstGeom>
        </p:spPr>
      </p:pic>
      <p:sp>
        <p:nvSpPr>
          <p:cNvPr id="12" name="Rectangle 11"/>
          <p:cNvSpPr/>
          <p:nvPr userDrawn="1"/>
        </p:nvSpPr>
        <p:spPr>
          <a:xfrm>
            <a:off x="0" y="0"/>
            <a:ext cx="7824076" cy="1252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B9B2A88A-9ECB-DF45-A377-2575079D0564}" type="slidenum">
              <a:rPr lang="en-GB" smtClean="0"/>
              <a:pPr/>
              <a:t>‹#›</a:t>
            </a:fld>
            <a:endParaRPr lang="en-GB"/>
          </a:p>
        </p:txBody>
      </p:sp>
      <p:pic>
        <p:nvPicPr>
          <p:cNvPr id="5" name="Picture 4" descr="Mission statement bars_1.jpg"/>
          <p:cNvPicPr>
            <a:picLocks noChangeAspect="1"/>
          </p:cNvPicPr>
          <p:nvPr userDrawn="1"/>
        </p:nvPicPr>
        <p:blipFill>
          <a:blip r:embed="rId3"/>
          <a:stretch>
            <a:fillRect/>
          </a:stretch>
        </p:blipFill>
        <p:spPr>
          <a:xfrm>
            <a:off x="149123" y="402749"/>
            <a:ext cx="7537704" cy="135940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1 Image with caption">
    <p:spTree>
      <p:nvGrpSpPr>
        <p:cNvPr id="1" name=""/>
        <p:cNvGrpSpPr/>
        <p:nvPr/>
      </p:nvGrpSpPr>
      <p:grpSpPr>
        <a:xfrm>
          <a:off x="0" y="0"/>
          <a:ext cx="0" cy="0"/>
          <a:chOff x="0" y="0"/>
          <a:chExt cx="0" cy="0"/>
        </a:xfrm>
      </p:grpSpPr>
      <p:sp>
        <p:nvSpPr>
          <p:cNvPr id="30" name="Picture Placeholder 29"/>
          <p:cNvSpPr>
            <a:spLocks noGrp="1"/>
          </p:cNvSpPr>
          <p:nvPr>
            <p:ph type="pic" sz="quarter" idx="14"/>
          </p:nvPr>
        </p:nvSpPr>
        <p:spPr>
          <a:xfrm>
            <a:off x="2846389" y="1572173"/>
            <a:ext cx="6048000" cy="5004485"/>
          </a:xfrm>
        </p:spPr>
        <p:txBody>
          <a:bodyPr/>
          <a:lstStyle/>
          <a:p>
            <a:r>
              <a:rPr lang="en-US" smtClean="0"/>
              <a:t>Click icon to add picture</a:t>
            </a:r>
            <a:endParaRPr lang="en-GB"/>
          </a:p>
        </p:txBody>
      </p:sp>
      <p:sp>
        <p:nvSpPr>
          <p:cNvPr id="10" name="Text Placeholder 9"/>
          <p:cNvSpPr>
            <a:spLocks noGrp="1"/>
          </p:cNvSpPr>
          <p:nvPr>
            <p:ph type="body" sz="quarter" idx="13"/>
          </p:nvPr>
        </p:nvSpPr>
        <p:spPr>
          <a:xfrm>
            <a:off x="151200" y="398348"/>
            <a:ext cx="7455788" cy="1159864"/>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rgbClr val="A0A1A3"/>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pPr/>
              <a:t>‹#›</a:t>
            </a:fld>
            <a:endParaRPr lang="en-GB"/>
          </a:p>
        </p:txBody>
      </p:sp>
      <p:sp>
        <p:nvSpPr>
          <p:cNvPr id="19" name="Content Placeholder 2"/>
          <p:cNvSpPr>
            <a:spLocks noGrp="1"/>
          </p:cNvSpPr>
          <p:nvPr userDrawn="1">
            <p:ph idx="1"/>
          </p:nvPr>
        </p:nvSpPr>
        <p:spPr>
          <a:xfrm>
            <a:off x="162000" y="1690748"/>
            <a:ext cx="2340729" cy="5176800"/>
          </a:xfrm>
        </p:spPr>
        <p:txBody>
          <a:bodyPr/>
          <a:lstStyle/>
          <a:p>
            <a:pPr lvl="0"/>
            <a:r>
              <a:rPr lang="en-US" smtClean="0"/>
              <a:t>Click to edit Master text styles</a:t>
            </a:r>
          </a:p>
          <a:p>
            <a:pPr lvl="1"/>
            <a:r>
              <a:rPr lang="en-US" smtClean="0"/>
              <a:t>Second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2 Image with caption">
    <p:spTree>
      <p:nvGrpSpPr>
        <p:cNvPr id="1" name=""/>
        <p:cNvGrpSpPr/>
        <p:nvPr/>
      </p:nvGrpSpPr>
      <p:grpSpPr>
        <a:xfrm>
          <a:off x="0" y="0"/>
          <a:ext cx="0" cy="0"/>
          <a:chOff x="0" y="0"/>
          <a:chExt cx="0" cy="0"/>
        </a:xfrm>
      </p:grpSpPr>
      <p:sp>
        <p:nvSpPr>
          <p:cNvPr id="30" name="Picture Placeholder 29"/>
          <p:cNvSpPr>
            <a:spLocks noGrp="1"/>
          </p:cNvSpPr>
          <p:nvPr>
            <p:ph type="pic" sz="quarter" idx="14"/>
          </p:nvPr>
        </p:nvSpPr>
        <p:spPr>
          <a:xfrm>
            <a:off x="4572000" y="1572173"/>
            <a:ext cx="4319588" cy="5004485"/>
          </a:xfrm>
        </p:spPr>
        <p:txBody>
          <a:bodyPr/>
          <a:lstStyle/>
          <a:p>
            <a:r>
              <a:rPr lang="en-US" smtClean="0"/>
              <a:t>Click icon to add picture</a:t>
            </a:r>
            <a:endParaRPr lang="en-GB"/>
          </a:p>
        </p:txBody>
      </p:sp>
      <p:sp>
        <p:nvSpPr>
          <p:cNvPr id="10" name="Text Placeholder 9"/>
          <p:cNvSpPr>
            <a:spLocks noGrp="1"/>
          </p:cNvSpPr>
          <p:nvPr>
            <p:ph type="body" sz="quarter" idx="13"/>
          </p:nvPr>
        </p:nvSpPr>
        <p:spPr>
          <a:xfrm>
            <a:off x="151200" y="398348"/>
            <a:ext cx="7455788" cy="1159864"/>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rgbClr val="A0A1A3"/>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pPr/>
              <a:t>‹#›</a:t>
            </a:fld>
            <a:endParaRPr lang="en-GB"/>
          </a:p>
        </p:txBody>
      </p:sp>
      <p:sp>
        <p:nvSpPr>
          <p:cNvPr id="8" name="Rounded Rectangle 7"/>
          <p:cNvSpPr/>
          <p:nvPr userDrawn="1"/>
        </p:nvSpPr>
        <p:spPr>
          <a:xfrm>
            <a:off x="250825" y="1572174"/>
            <a:ext cx="3889375" cy="1260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Content Placeholder 2"/>
          <p:cNvSpPr>
            <a:spLocks noGrp="1"/>
          </p:cNvSpPr>
          <p:nvPr userDrawn="1">
            <p:ph idx="1"/>
          </p:nvPr>
        </p:nvSpPr>
        <p:spPr>
          <a:xfrm>
            <a:off x="159040" y="1690748"/>
            <a:ext cx="4077141" cy="5176800"/>
          </a:xfrm>
        </p:spPr>
        <p:txBody>
          <a:bodyPr/>
          <a:lstStyle/>
          <a:p>
            <a:pPr lvl="0"/>
            <a:r>
              <a:rPr lang="en-US" smtClean="0"/>
              <a:t>Click to edit Master text styles</a:t>
            </a:r>
          </a:p>
          <a:p>
            <a:pPr lvl="1"/>
            <a:r>
              <a:rPr lang="en-US" smtClean="0"/>
              <a:t>Second level</a:t>
            </a: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3269" y="2134236"/>
            <a:ext cx="7442468" cy="229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4"/>
          </p:nvPr>
        </p:nvSpPr>
        <p:spPr>
          <a:xfrm>
            <a:off x="8024813" y="377289"/>
            <a:ext cx="968375" cy="324385"/>
          </a:xfrm>
          <a:prstGeom prst="rect">
            <a:avLst/>
          </a:prstGeom>
        </p:spPr>
        <p:txBody>
          <a:bodyPr vert="horz" lIns="91440" tIns="45720" rIns="91440" bIns="45720" rtlCol="0" anchor="t" anchorCtr="0"/>
          <a:lstStyle>
            <a:lvl1pPr algn="r">
              <a:defRPr sz="1200">
                <a:solidFill>
                  <a:schemeClr val="tx2"/>
                </a:solidFill>
              </a:defRPr>
            </a:lvl1pPr>
          </a:lstStyle>
          <a:p>
            <a:fld id="{B9B2A88A-9ECB-DF45-A377-2575079D0564}" type="slidenum">
              <a:rPr lang="en-GB" smtClean="0"/>
              <a:pPr/>
              <a:t>‹#›</a:t>
            </a:fld>
            <a:endParaRPr lang="en-GB" dirty="0"/>
          </a:p>
        </p:txBody>
      </p:sp>
      <p:sp>
        <p:nvSpPr>
          <p:cNvPr id="8" name="Rounded Rectangle 7"/>
          <p:cNvSpPr/>
          <p:nvPr/>
        </p:nvSpPr>
        <p:spPr>
          <a:xfrm>
            <a:off x="250824" y="252000"/>
            <a:ext cx="7345364" cy="126000"/>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ounded Rectangle 9"/>
          <p:cNvSpPr/>
          <p:nvPr/>
        </p:nvSpPr>
        <p:spPr>
          <a:xfrm>
            <a:off x="8024812" y="252000"/>
            <a:ext cx="866775" cy="12600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itle Placeholder 10"/>
          <p:cNvSpPr>
            <a:spLocks noGrp="1"/>
          </p:cNvSpPr>
          <p:nvPr>
            <p:ph type="title"/>
          </p:nvPr>
        </p:nvSpPr>
        <p:spPr>
          <a:xfrm>
            <a:off x="151044" y="398348"/>
            <a:ext cx="7454693" cy="1113152"/>
          </a:xfrm>
          <a:prstGeom prst="rect">
            <a:avLst/>
          </a:prstGeom>
        </p:spPr>
        <p:txBody>
          <a:bodyPr vert="horz" lIns="91440" tIns="45720" rIns="91440" bIns="45720" rtlCol="0" anchor="t" anchorCtr="0">
            <a:normAutofit/>
          </a:bodyPr>
          <a:lstStyle/>
          <a:p>
            <a:r>
              <a:rPr lang="en-US" smtClean="0"/>
              <a:t>Click to edit Master title style</a:t>
            </a:r>
            <a:endParaRPr lang="en-GB" dirty="0"/>
          </a:p>
        </p:txBody>
      </p:sp>
    </p:spTree>
  </p:cSld>
  <p:clrMap bg1="lt1" tx1="dk1" bg2="lt2" tx2="dk2" accent1="accent1" accent2="accent2" accent3="accent3" accent4="accent4" accent5="accent5" accent6="accent6" hlink="hlink" folHlink="folHlink"/>
  <p:sldLayoutIdLst>
    <p:sldLayoutId id="2147483659" r:id="rId1"/>
    <p:sldLayoutId id="2147483667" r:id="rId2"/>
    <p:sldLayoutId id="2147483668" r:id="rId3"/>
    <p:sldLayoutId id="2147483660" r:id="rId4"/>
    <p:sldLayoutId id="2147483650" r:id="rId5"/>
    <p:sldLayoutId id="2147483661" r:id="rId6"/>
    <p:sldLayoutId id="2147483671" r:id="rId7"/>
    <p:sldLayoutId id="2147483662" r:id="rId8"/>
    <p:sldLayoutId id="2147483673" r:id="rId9"/>
    <p:sldLayoutId id="2147483653" r:id="rId10"/>
    <p:sldLayoutId id="2147483663" r:id="rId11"/>
    <p:sldLayoutId id="2147483674" r:id="rId12"/>
    <p:sldLayoutId id="2147483664" r:id="rId13"/>
    <p:sldLayoutId id="2147483654" r:id="rId14"/>
    <p:sldLayoutId id="2147483669" r:id="rId15"/>
    <p:sldLayoutId id="2147483670" r:id="rId16"/>
    <p:sldLayoutId id="2147483672" r:id="rId17"/>
    <p:sldLayoutId id="2147483675" r:id="rId18"/>
    <p:sldLayoutId id="2147483676" r:id="rId19"/>
    <p:sldLayoutId id="2147483677" r:id="rId20"/>
  </p:sldLayoutIdLst>
  <p:hf hdr="0" ftr="0" dt="0"/>
  <p:txStyles>
    <p:titleStyle>
      <a:lvl1pPr algn="l" defTabSz="457200" rtl="0" eaLnBrk="1" latinLnBrk="0" hangingPunct="1">
        <a:lnSpc>
          <a:spcPct val="85000"/>
        </a:lnSpc>
        <a:spcBef>
          <a:spcPct val="0"/>
        </a:spcBef>
        <a:buNone/>
        <a:defRPr sz="3400" kern="1200">
          <a:solidFill>
            <a:schemeClr val="tx2"/>
          </a:solidFill>
          <a:latin typeface="+mj-lt"/>
          <a:ea typeface="+mj-ea"/>
          <a:cs typeface="+mj-cs"/>
        </a:defRPr>
      </a:lvl1pPr>
    </p:titleStyle>
    <p:bodyStyle>
      <a:lvl1pPr marL="0" indent="0" algn="l" defTabSz="457200" rtl="0" eaLnBrk="1" latinLnBrk="0" hangingPunct="1">
        <a:spcBef>
          <a:spcPts val="500"/>
        </a:spcBef>
        <a:buFontTx/>
        <a:buNone/>
        <a:defRPr sz="1900" kern="1200">
          <a:solidFill>
            <a:schemeClr val="tx2"/>
          </a:solidFill>
          <a:latin typeface="+mn-lt"/>
          <a:ea typeface="+mn-ea"/>
          <a:cs typeface="+mn-cs"/>
        </a:defRPr>
      </a:lvl1pPr>
      <a:lvl2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2pPr>
      <a:lvl3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3pPr>
      <a:lvl4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4pPr>
      <a:lvl5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53.png"/><Relationship Id="rId1" Type="http://schemas.openxmlformats.org/officeDocument/2006/relationships/slideLayout" Target="../slideLayouts/slideLayout20.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0.xml"/><Relationship Id="rId2"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11.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5.png"/><Relationship Id="rId3" Type="http://schemas.openxmlformats.org/officeDocument/2006/relationships/image" Target="../media/image66.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0.png"/><Relationship Id="rId3"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4.xml"/><Relationship Id="rId2"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5.xml"/><Relationship Id="rId5" Type="http://schemas.openxmlformats.org/officeDocument/2006/relationships/image" Target="../media/image78.jpeg"/><Relationship Id="rId6"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10.xml"/><Relationship Id="rId4" Type="http://schemas.openxmlformats.org/officeDocument/2006/relationships/notesSlide" Target="../notesSlides/notesSlide1.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gif"/><Relationship Id="rId9" Type="http://schemas.openxmlformats.org/officeDocument/2006/relationships/image" Target="../media/image15.gif"/><Relationship Id="rId10"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1" Type="http://schemas.openxmlformats.org/officeDocument/2006/relationships/slideLayout" Target="../slideLayouts/slideLayout10.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The Institute of Cancer Research</a:t>
            </a:r>
            <a:endParaRPr lang="en-GB" dirty="0"/>
          </a:p>
        </p:txBody>
      </p:sp>
      <p:sp>
        <p:nvSpPr>
          <p:cNvPr id="4" name="Slide Number Placeholder 3"/>
          <p:cNvSpPr>
            <a:spLocks noGrp="1"/>
          </p:cNvSpPr>
          <p:nvPr>
            <p:ph type="sldNum" sz="quarter" idx="12"/>
          </p:nvPr>
        </p:nvSpPr>
        <p:spPr/>
        <p:txBody>
          <a:bodyPr/>
          <a:lstStyle/>
          <a:p>
            <a:fld id="{B9B2A88A-9ECB-DF45-A377-2575079D0564}" type="slidenum">
              <a:rPr lang="en-GB" smtClean="0"/>
              <a:pPr/>
              <a:t>10</a:t>
            </a:fld>
            <a:endParaRPr lang="en-GB"/>
          </a:p>
        </p:txBody>
      </p:sp>
      <p:pic>
        <p:nvPicPr>
          <p:cNvPr id="9"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014" y="1697586"/>
            <a:ext cx="3606378" cy="331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378454" y="2422346"/>
            <a:ext cx="2724150" cy="2724150"/>
            <a:chOff x="3378454" y="2422346"/>
            <a:chExt cx="2724150" cy="2724150"/>
          </a:xfrm>
        </p:grpSpPr>
        <p:sp>
          <p:nvSpPr>
            <p:cNvPr id="8" name="Octagon 7"/>
            <p:cNvSpPr/>
            <p:nvPr/>
          </p:nvSpPr>
          <p:spPr>
            <a:xfrm>
              <a:off x="3378454" y="2422346"/>
              <a:ext cx="2724150" cy="2724150"/>
            </a:xfrm>
            <a:prstGeom prst="octagon">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532" y="2521517"/>
              <a:ext cx="794919" cy="348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4"/>
            <p:cNvPicPr>
              <a:picLocks noChangeAspect="1" noChangeArrowheads="1"/>
            </p:cNvPicPr>
            <p:nvPr/>
          </p:nvPicPr>
          <p:blipFill rotWithShape="1">
            <a:blip r:embed="rId4">
              <a:extLst>
                <a:ext uri="{28A0092B-C50C-407E-A947-70E740481C1C}">
                  <a14:useLocalDpi xmlns:a14="http://schemas.microsoft.com/office/drawing/2010/main" val="0"/>
                </a:ext>
              </a:extLst>
            </a:blip>
            <a:srcRect l="2763" t="9090" r="62962" b="8991"/>
            <a:stretch/>
          </p:blipFill>
          <p:spPr bwMode="auto">
            <a:xfrm>
              <a:off x="3670553" y="3019245"/>
              <a:ext cx="2169359" cy="147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5520339" y="1907332"/>
            <a:ext cx="1154049" cy="105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079547" y="3277900"/>
            <a:ext cx="1154049" cy="105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83770">
            <a:off x="5497511" y="4603713"/>
            <a:ext cx="1182727" cy="107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900000">
            <a:off x="2803356" y="1907201"/>
            <a:ext cx="1155292" cy="106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2231657" y="3257895"/>
            <a:ext cx="1182727" cy="106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700000">
            <a:off x="2838544" y="4609374"/>
            <a:ext cx="1152244" cy="106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5586" y="1345764"/>
            <a:ext cx="1167854" cy="10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rotWithShape="1">
          <a:blip r:embed="rId11">
            <a:extLst>
              <a:ext uri="{28A0092B-C50C-407E-A947-70E740481C1C}">
                <a14:useLocalDpi xmlns:a14="http://schemas.microsoft.com/office/drawing/2010/main" val="0"/>
              </a:ext>
            </a:extLst>
          </a:blip>
          <a:srcRect t="2165" b="1"/>
          <a:stretch/>
        </p:blipFill>
        <p:spPr bwMode="auto">
          <a:xfrm>
            <a:off x="4159977" y="5161030"/>
            <a:ext cx="1182263" cy="1056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9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9"/>
                                        </p:tgtEl>
                                        <p:attrNameLst>
                                          <p:attrName>ppt_w</p:attrName>
                                        </p:attrNameLst>
                                      </p:cBhvr>
                                      <p:tavLst>
                                        <p:tav tm="0">
                                          <p:val>
                                            <p:strVal val="ppt_w"/>
                                          </p:val>
                                        </p:tav>
                                        <p:tav tm="100000">
                                          <p:val>
                                            <p:fltVal val="0"/>
                                          </p:val>
                                        </p:tav>
                                      </p:tavLst>
                                    </p:anim>
                                    <p:anim calcmode="lin" valueType="num">
                                      <p:cBhvr>
                                        <p:cTn id="11" dur="500"/>
                                        <p:tgtEl>
                                          <p:spTgt spid="9"/>
                                        </p:tgtEl>
                                        <p:attrNameLst>
                                          <p:attrName>ppt_h</p:attrName>
                                        </p:attrNameLst>
                                      </p:cBhvr>
                                      <p:tavLst>
                                        <p:tav tm="0">
                                          <p:val>
                                            <p:strVal val="ppt_h"/>
                                          </p:val>
                                        </p:tav>
                                        <p:tav tm="100000">
                                          <p:val>
                                            <p:fltVal val="0"/>
                                          </p:val>
                                        </p:tav>
                                      </p:tavLst>
                                    </p:anim>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smtClean="0"/>
              <a:t>The Institute of Cancer Research</a:t>
            </a:r>
            <a:endParaRPr lang="en-GB"/>
          </a:p>
        </p:txBody>
      </p:sp>
      <p:sp>
        <p:nvSpPr>
          <p:cNvPr id="4" name="Slide Number Placeholder 3"/>
          <p:cNvSpPr>
            <a:spLocks noGrp="1"/>
          </p:cNvSpPr>
          <p:nvPr>
            <p:ph type="sldNum" sz="quarter" idx="12"/>
          </p:nvPr>
        </p:nvSpPr>
        <p:spPr/>
        <p:txBody>
          <a:bodyPr/>
          <a:lstStyle/>
          <a:p>
            <a:fld id="{B9B2A88A-9ECB-DF45-A377-2575079D0564}" type="slidenum">
              <a:rPr lang="en-GB" smtClean="0"/>
              <a:pPr/>
              <a:t>11</a:t>
            </a:fld>
            <a:endParaRPr lang="en-GB"/>
          </a:p>
        </p:txBody>
      </p:sp>
      <p:sp>
        <p:nvSpPr>
          <p:cNvPr id="6" name="TextBox 5"/>
          <p:cNvSpPr txBox="1"/>
          <p:nvPr/>
        </p:nvSpPr>
        <p:spPr>
          <a:xfrm>
            <a:off x="238125" y="2154640"/>
            <a:ext cx="3647152" cy="3193182"/>
          </a:xfrm>
          <a:prstGeom prst="rect">
            <a:avLst/>
          </a:prstGeom>
          <a:noFill/>
        </p:spPr>
        <p:txBody>
          <a:bodyPr wrap="none" rtlCol="0">
            <a:spAutoFit/>
          </a:bodyPr>
          <a:lstStyle/>
          <a:p>
            <a:pPr marL="176213" lvl="1" indent="-176213">
              <a:spcBef>
                <a:spcPts val="1200"/>
              </a:spcBef>
              <a:buFont typeface="Arial" panose="020B0604020202020204" pitchFamily="34" charset="0"/>
              <a:buChar char="•"/>
            </a:pPr>
            <a:r>
              <a:rPr lang="en-US">
                <a:solidFill>
                  <a:srgbClr val="616365"/>
                </a:solidFill>
              </a:rPr>
              <a:t>Research Institute</a:t>
            </a:r>
          </a:p>
          <a:p>
            <a:pPr marL="180975" lvl="1" indent="-180975">
              <a:spcBef>
                <a:spcPts val="1200"/>
              </a:spcBef>
              <a:buFont typeface="Arial"/>
              <a:buChar char="•"/>
            </a:pPr>
            <a:r>
              <a:rPr lang="en-GB">
                <a:solidFill>
                  <a:srgbClr val="616365"/>
                </a:solidFill>
              </a:rPr>
              <a:t>UK Higher Education Institute</a:t>
            </a:r>
            <a:endParaRPr lang="en-US" sz="1400">
              <a:solidFill>
                <a:srgbClr val="616365"/>
              </a:solidFill>
            </a:endParaRPr>
          </a:p>
          <a:p>
            <a:pPr marL="541338" lvl="1" indent="-180975">
              <a:spcBef>
                <a:spcPts val="300"/>
              </a:spcBef>
              <a:buSzPct val="70000"/>
              <a:buFont typeface="Wingdings" pitchFamily="2" charset="2"/>
              <a:buChar char="§"/>
            </a:pPr>
            <a:r>
              <a:rPr lang="en-US" sz="1400">
                <a:solidFill>
                  <a:srgbClr val="616365"/>
                </a:solidFill>
              </a:rPr>
              <a:t>College of the University of London</a:t>
            </a:r>
          </a:p>
          <a:p>
            <a:pPr marL="541338" lvl="1" indent="-180975">
              <a:spcBef>
                <a:spcPts val="300"/>
              </a:spcBef>
              <a:buSzPct val="70000"/>
              <a:buFont typeface="Wingdings" pitchFamily="2" charset="2"/>
              <a:buChar char="§"/>
            </a:pPr>
            <a:r>
              <a:rPr lang="en-GB" sz="1400">
                <a:solidFill>
                  <a:srgbClr val="616365"/>
                </a:solidFill>
              </a:rPr>
              <a:t>Top in RAE2008 and REF2014</a:t>
            </a:r>
            <a:endParaRPr lang="en-US">
              <a:solidFill>
                <a:srgbClr val="616365"/>
              </a:solidFill>
            </a:endParaRPr>
          </a:p>
          <a:p>
            <a:pPr marL="180975" lvl="1" indent="-180975">
              <a:spcBef>
                <a:spcPts val="1200"/>
              </a:spcBef>
              <a:buFont typeface="Arial"/>
              <a:buChar char="•"/>
            </a:pPr>
            <a:r>
              <a:rPr lang="en-US">
                <a:solidFill>
                  <a:srgbClr val="616365"/>
                </a:solidFill>
              </a:rPr>
              <a:t>Registered charity</a:t>
            </a:r>
          </a:p>
          <a:p>
            <a:pPr marL="180975" lvl="1" indent="-180975">
              <a:spcBef>
                <a:spcPts val="1200"/>
              </a:spcBef>
              <a:buFont typeface="Arial"/>
              <a:buChar char="•"/>
            </a:pPr>
            <a:r>
              <a:rPr lang="en-US">
                <a:solidFill>
                  <a:srgbClr val="616365"/>
                </a:solidFill>
              </a:rPr>
              <a:t>Europe’s largest comprehensive</a:t>
            </a:r>
            <a:br>
              <a:rPr lang="en-US">
                <a:solidFill>
                  <a:srgbClr val="616365"/>
                </a:solidFill>
              </a:rPr>
            </a:br>
            <a:r>
              <a:rPr lang="en-US">
                <a:solidFill>
                  <a:srgbClr val="616365"/>
                </a:solidFill>
              </a:rPr>
              <a:t>cancer care centre</a:t>
            </a:r>
          </a:p>
          <a:p>
            <a:pPr marL="541338" lvl="1" indent="-180975">
              <a:spcBef>
                <a:spcPts val="300"/>
              </a:spcBef>
              <a:buSzPct val="70000"/>
              <a:buFont typeface="Wingdings" pitchFamily="2" charset="2"/>
              <a:buChar char="§"/>
            </a:pPr>
            <a:r>
              <a:rPr lang="en-US" sz="1400">
                <a:solidFill>
                  <a:srgbClr val="616365"/>
                </a:solidFill>
              </a:rPr>
              <a:t>In conjunction with the Royal</a:t>
            </a:r>
            <a:br>
              <a:rPr lang="en-US" sz="1400">
                <a:solidFill>
                  <a:srgbClr val="616365"/>
                </a:solidFill>
              </a:rPr>
            </a:br>
            <a:r>
              <a:rPr lang="en-US" sz="1400">
                <a:solidFill>
                  <a:srgbClr val="616365"/>
                </a:solidFill>
              </a:rPr>
              <a:t>Marsden Hospital</a:t>
            </a:r>
          </a:p>
          <a:p>
            <a:endParaRPr lang="en-US"/>
          </a:p>
        </p:txBody>
      </p:sp>
      <p:grpSp>
        <p:nvGrpSpPr>
          <p:cNvPr id="7" name="Group 6"/>
          <p:cNvGrpSpPr/>
          <p:nvPr/>
        </p:nvGrpSpPr>
        <p:grpSpPr>
          <a:xfrm>
            <a:off x="2291099" y="1345764"/>
            <a:ext cx="4891729" cy="4871886"/>
            <a:chOff x="2291099" y="1345764"/>
            <a:chExt cx="4891729" cy="4871886"/>
          </a:xfrm>
        </p:grpSpPr>
        <p:grpSp>
          <p:nvGrpSpPr>
            <p:cNvPr id="25" name="Group 24"/>
            <p:cNvGrpSpPr/>
            <p:nvPr/>
          </p:nvGrpSpPr>
          <p:grpSpPr>
            <a:xfrm>
              <a:off x="3378454" y="2422346"/>
              <a:ext cx="2724150" cy="2724150"/>
              <a:chOff x="3378454" y="2422346"/>
              <a:chExt cx="2724150" cy="2724150"/>
            </a:xfrm>
          </p:grpSpPr>
          <p:sp>
            <p:nvSpPr>
              <p:cNvPr id="26" name="Octagon 25"/>
              <p:cNvSpPr/>
              <p:nvPr/>
            </p:nvSpPr>
            <p:spPr>
              <a:xfrm>
                <a:off x="3378454" y="2422346"/>
                <a:ext cx="2724150" cy="2724150"/>
              </a:xfrm>
              <a:prstGeom prst="octagon">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532" y="2521517"/>
                <a:ext cx="794919" cy="348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2763" t="9090" r="62962" b="8991"/>
              <a:stretch/>
            </p:blipFill>
            <p:spPr bwMode="auto">
              <a:xfrm>
                <a:off x="3670553" y="3019245"/>
                <a:ext cx="2169359" cy="147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0000">
              <a:off x="5520339" y="1907332"/>
              <a:ext cx="1154049" cy="105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079547" y="3277900"/>
              <a:ext cx="1154049" cy="105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83770">
              <a:off x="5497511" y="4603713"/>
              <a:ext cx="1182727" cy="107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900000">
              <a:off x="2803356" y="1907201"/>
              <a:ext cx="1155292" cy="106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2231657" y="3257895"/>
              <a:ext cx="1182727" cy="106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700000">
              <a:off x="2838544" y="4609374"/>
              <a:ext cx="1152244" cy="106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5586" y="1345764"/>
              <a:ext cx="1167854" cy="10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5"/>
            <p:cNvPicPr>
              <a:picLocks noChangeAspect="1" noChangeArrowheads="1"/>
            </p:cNvPicPr>
            <p:nvPr/>
          </p:nvPicPr>
          <p:blipFill rotWithShape="1">
            <a:blip r:embed="rId11">
              <a:extLst>
                <a:ext uri="{28A0092B-C50C-407E-A947-70E740481C1C}">
                  <a14:useLocalDpi xmlns:a14="http://schemas.microsoft.com/office/drawing/2010/main" val="0"/>
                </a:ext>
              </a:extLst>
            </a:blip>
            <a:srcRect t="2165" b="1"/>
            <a:stretch/>
          </p:blipFill>
          <p:spPr bwMode="auto">
            <a:xfrm>
              <a:off x="4159977" y="5161030"/>
              <a:ext cx="1182263" cy="1056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01641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68525E-6 2.84128E-6 L 0.19975 0.00162 " pathEditMode="relative" ptsTypes="AA">
                                      <p:cBhvr>
                                        <p:cTn id="6" dur="15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B2A88A-9ECB-DF45-A377-2575079D0564}" type="slidenum">
              <a:rPr lang="en-GB" smtClean="0"/>
              <a:pPr/>
              <a:t>12</a:t>
            </a:fld>
            <a:endParaRPr lang="en-GB"/>
          </a:p>
        </p:txBody>
      </p:sp>
      <p:sp>
        <p:nvSpPr>
          <p:cNvPr id="5" name="TextBox 4"/>
          <p:cNvSpPr txBox="1"/>
          <p:nvPr/>
        </p:nvSpPr>
        <p:spPr>
          <a:xfrm>
            <a:off x="69850" y="1876569"/>
            <a:ext cx="1326004" cy="2554545"/>
          </a:xfrm>
          <a:prstGeom prst="rect">
            <a:avLst/>
          </a:prstGeom>
        </p:spPr>
        <p:txBody>
          <a:bodyPr wrap="none" rtlCol="0">
            <a:spAutoFit/>
          </a:bodyPr>
          <a:lstStyle/>
          <a:p>
            <a:pPr fontAlgn="base">
              <a:spcAft>
                <a:spcPct val="0"/>
              </a:spcAft>
            </a:pPr>
            <a:r>
              <a:rPr lang="en-GB" sz="16000">
                <a:solidFill>
                  <a:schemeClr val="accent3"/>
                </a:solidFill>
              </a:rPr>
              <a:t>2</a:t>
            </a:r>
          </a:p>
        </p:txBody>
      </p:sp>
      <p:sp>
        <p:nvSpPr>
          <p:cNvPr id="8" name="Rounded Rectangle 7"/>
          <p:cNvSpPr/>
          <p:nvPr/>
        </p:nvSpPr>
        <p:spPr>
          <a:xfrm>
            <a:off x="228600" y="238125"/>
            <a:ext cx="7381875" cy="139164"/>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1383204" y="2339490"/>
            <a:ext cx="6797844" cy="1569660"/>
          </a:xfrm>
          <a:prstGeom prst="rect">
            <a:avLst/>
          </a:prstGeom>
          <a:solidFill>
            <a:schemeClr val="bg1"/>
          </a:solidFill>
        </p:spPr>
        <p:txBody>
          <a:bodyPr wrap="square">
            <a:spAutoFit/>
          </a:bodyPr>
          <a:lstStyle/>
          <a:p>
            <a:pPr marL="0" lvl="1" algn="ctr">
              <a:spcAft>
                <a:spcPts val="1200"/>
              </a:spcAft>
            </a:pPr>
            <a:r>
              <a:rPr lang="en-US" sz="4800" smtClean="0">
                <a:solidFill>
                  <a:schemeClr val="tx2"/>
                </a:solidFill>
              </a:rPr>
              <a:t>Big Data and the Knowledge Hub</a:t>
            </a:r>
            <a:endParaRPr lang="en-US" sz="4800" dirty="0">
              <a:solidFill>
                <a:schemeClr val="tx2"/>
              </a:solidFill>
            </a:endParaRPr>
          </a:p>
        </p:txBody>
      </p:sp>
      <p:grpSp>
        <p:nvGrpSpPr>
          <p:cNvPr id="10" name="Group 9"/>
          <p:cNvGrpSpPr/>
          <p:nvPr/>
        </p:nvGrpSpPr>
        <p:grpSpPr>
          <a:xfrm>
            <a:off x="3083859" y="4431114"/>
            <a:ext cx="5798152" cy="2064949"/>
            <a:chOff x="954746" y="3993363"/>
            <a:chExt cx="7927265" cy="282321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03411" y="3714448"/>
              <a:ext cx="2335530" cy="383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18721" y="3353283"/>
              <a:ext cx="2823210" cy="410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737311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64981" y="2440078"/>
            <a:ext cx="1753192" cy="4187024"/>
            <a:chOff x="1786055" y="1055780"/>
            <a:chExt cx="2029131" cy="5485936"/>
          </a:xfrm>
          <a:solidFill>
            <a:schemeClr val="bg2">
              <a:lumMod val="40000"/>
              <a:lumOff val="60000"/>
            </a:schemeClr>
          </a:solidFill>
        </p:grpSpPr>
        <p:sp>
          <p:nvSpPr>
            <p:cNvPr id="10" name="TextBox 9"/>
            <p:cNvSpPr txBox="1"/>
            <p:nvPr/>
          </p:nvSpPr>
          <p:spPr>
            <a:xfrm>
              <a:off x="2489642" y="2088943"/>
              <a:ext cx="213731" cy="483907"/>
            </a:xfrm>
            <a:prstGeom prst="rect">
              <a:avLst/>
            </a:prstGeom>
            <a:grpFill/>
            <a:ln>
              <a:solidFill>
                <a:schemeClr val="accent1">
                  <a:lumMod val="50000"/>
                </a:schemeClr>
              </a:solidFill>
            </a:ln>
          </p:spPr>
          <p:txBody>
            <a:bodyPr wrap="none" rtlCol="0">
              <a:spAutoFit/>
            </a:bodyPr>
            <a:lstStyle/>
            <a:p>
              <a:endParaRPr lang="en-US" dirty="0">
                <a:solidFill>
                  <a:srgbClr val="ED8FA0"/>
                </a:solidFill>
              </a:endParaRPr>
            </a:p>
          </p:txBody>
        </p:sp>
        <p:sp>
          <p:nvSpPr>
            <p:cNvPr id="11" name="Rectangle 10"/>
            <p:cNvSpPr/>
            <p:nvPr/>
          </p:nvSpPr>
          <p:spPr>
            <a:xfrm>
              <a:off x="1983193" y="1055780"/>
              <a:ext cx="1831993" cy="5485936"/>
            </a:xfrm>
            <a:prstGeom prst="rect">
              <a:avLst/>
            </a:prstGeom>
            <a:solidFill>
              <a:srgbClr val="F9CBDB"/>
            </a:solidFill>
            <a:ln>
              <a:solidFill>
                <a:srgbClr val="E32E6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ED8FA0"/>
                </a:solidFill>
              </a:endParaRPr>
            </a:p>
          </p:txBody>
        </p:sp>
        <p:grpSp>
          <p:nvGrpSpPr>
            <p:cNvPr id="12" name="Group 11"/>
            <p:cNvGrpSpPr/>
            <p:nvPr/>
          </p:nvGrpSpPr>
          <p:grpSpPr>
            <a:xfrm>
              <a:off x="1786055" y="1112672"/>
              <a:ext cx="1905943" cy="5244852"/>
              <a:chOff x="3881340" y="1321264"/>
              <a:chExt cx="2710674" cy="7459349"/>
            </a:xfrm>
            <a:grpFill/>
          </p:grpSpPr>
          <p:grpSp>
            <p:nvGrpSpPr>
              <p:cNvPr id="13" name="Group 12"/>
              <p:cNvGrpSpPr/>
              <p:nvPr/>
            </p:nvGrpSpPr>
            <p:grpSpPr>
              <a:xfrm>
                <a:off x="4978357" y="2735351"/>
                <a:ext cx="1400280" cy="6045262"/>
                <a:chOff x="4828116" y="2947060"/>
                <a:chExt cx="1400280" cy="6045261"/>
              </a:xfrm>
              <a:grpFill/>
            </p:grpSpPr>
            <p:pic>
              <p:nvPicPr>
                <p:cNvPr id="16" name="Picture 15"/>
                <p:cNvPicPr>
                  <a:picLocks noChangeAspect="1"/>
                </p:cNvPicPr>
                <p:nvPr/>
              </p:nvPicPr>
              <p:blipFill rotWithShape="1">
                <a:blip r:embed="rId2"/>
                <a:srcRect l="74171" t="-1" b="-12166"/>
                <a:stretch/>
              </p:blipFill>
              <p:spPr>
                <a:xfrm>
                  <a:off x="4971278" y="7445561"/>
                  <a:ext cx="1257118" cy="1546760"/>
                </a:xfrm>
                <a:prstGeom prst="rect">
                  <a:avLst/>
                </a:prstGeom>
                <a:grpFill/>
                <a:ln>
                  <a:solidFill>
                    <a:schemeClr val="accent1">
                      <a:lumMod val="50000"/>
                    </a:schemeClr>
                  </a:solidFill>
                </a:ln>
              </p:spPr>
            </p:pic>
            <p:pic>
              <p:nvPicPr>
                <p:cNvPr id="17" name="Picture 16"/>
                <p:cNvPicPr>
                  <a:picLocks noChangeAspect="1"/>
                </p:cNvPicPr>
                <p:nvPr/>
              </p:nvPicPr>
              <p:blipFill rotWithShape="1">
                <a:blip r:embed="rId2"/>
                <a:srcRect l="36872" r="36566"/>
                <a:stretch/>
              </p:blipFill>
              <p:spPr>
                <a:xfrm>
                  <a:off x="4935648" y="5145071"/>
                  <a:ext cx="1292748" cy="1378983"/>
                </a:xfrm>
                <a:prstGeom prst="rect">
                  <a:avLst/>
                </a:prstGeom>
                <a:grpFill/>
                <a:ln>
                  <a:solidFill>
                    <a:schemeClr val="accent1">
                      <a:lumMod val="50000"/>
                    </a:schemeClr>
                  </a:solidFill>
                </a:ln>
              </p:spPr>
            </p:pic>
            <p:pic>
              <p:nvPicPr>
                <p:cNvPr id="18" name="Picture 17"/>
                <p:cNvPicPr>
                  <a:picLocks noChangeAspect="1"/>
                </p:cNvPicPr>
                <p:nvPr/>
              </p:nvPicPr>
              <p:blipFill rotWithShape="1">
                <a:blip r:embed="rId2"/>
                <a:srcRect r="71229"/>
                <a:stretch/>
              </p:blipFill>
              <p:spPr>
                <a:xfrm>
                  <a:off x="4828116" y="2947060"/>
                  <a:ext cx="1400280" cy="1378983"/>
                </a:xfrm>
                <a:prstGeom prst="rect">
                  <a:avLst/>
                </a:prstGeom>
                <a:grpFill/>
                <a:ln>
                  <a:solidFill>
                    <a:schemeClr val="accent1">
                      <a:lumMod val="50000"/>
                    </a:schemeClr>
                  </a:solidFill>
                </a:ln>
              </p:spPr>
            </p:pic>
            <p:sp>
              <p:nvSpPr>
                <p:cNvPr id="19" name="Down Arrow 18"/>
                <p:cNvSpPr/>
                <p:nvPr/>
              </p:nvSpPr>
              <p:spPr>
                <a:xfrm>
                  <a:off x="5260878" y="4345638"/>
                  <a:ext cx="634933" cy="855879"/>
                </a:xfrm>
                <a:prstGeom prst="downArrow">
                  <a:avLst/>
                </a:prstGeom>
                <a:solidFill>
                  <a:schemeClr val="accent1">
                    <a:lumMod val="75000"/>
                  </a:schemeClr>
                </a:solidFill>
                <a:ln w="12700" cap="flat">
                  <a:solidFill>
                    <a:schemeClr val="accent1">
                      <a:lumMod val="50000"/>
                    </a:schemeClr>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10751" latinLnBrk="1" hangingPunct="0"/>
                  <a:endParaRPr lang="en-US" sz="1700">
                    <a:solidFill>
                      <a:srgbClr val="ED8FA0"/>
                    </a:solidFill>
                    <a:sym typeface="Helvetica Light"/>
                  </a:endParaRPr>
                </a:p>
              </p:txBody>
            </p:sp>
            <p:sp>
              <p:nvSpPr>
                <p:cNvPr id="20" name="Down Arrow 19"/>
                <p:cNvSpPr/>
                <p:nvPr/>
              </p:nvSpPr>
              <p:spPr>
                <a:xfrm>
                  <a:off x="5260878" y="6543654"/>
                  <a:ext cx="634933" cy="855879"/>
                </a:xfrm>
                <a:prstGeom prst="downArrow">
                  <a:avLst/>
                </a:prstGeom>
                <a:solidFill>
                  <a:srgbClr val="E32E6F"/>
                </a:solidFill>
                <a:ln w="12700" cap="flat">
                  <a:solidFill>
                    <a:schemeClr val="accent1">
                      <a:lumMod val="50000"/>
                    </a:schemeClr>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10751" latinLnBrk="1" hangingPunct="0"/>
                  <a:endParaRPr lang="en-US" sz="1700">
                    <a:solidFill>
                      <a:srgbClr val="ED8FA0"/>
                    </a:solidFill>
                    <a:sym typeface="Helvetica Light"/>
                  </a:endParaRPr>
                </a:p>
              </p:txBody>
            </p:sp>
          </p:grpSp>
          <p:sp>
            <p:nvSpPr>
              <p:cNvPr id="14" name="Right Arrow 13"/>
              <p:cNvSpPr/>
              <p:nvPr/>
            </p:nvSpPr>
            <p:spPr>
              <a:xfrm>
                <a:off x="3881340" y="5017853"/>
                <a:ext cx="775554" cy="1348141"/>
              </a:xfrm>
              <a:prstGeom prst="rightArrow">
                <a:avLst/>
              </a:prstGeom>
              <a:solidFill>
                <a:srgbClr val="F9CBDB"/>
              </a:solidFill>
              <a:ln w="12700" cap="flat">
                <a:solidFill>
                  <a:srgbClr val="E32E6F"/>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10751" latinLnBrk="1" hangingPunct="0"/>
                <a:endParaRPr lang="en-US" sz="1700">
                  <a:solidFill>
                    <a:srgbClr val="ED8FA0"/>
                  </a:solidFill>
                  <a:sym typeface="Helvetica Light"/>
                </a:endParaRPr>
              </a:p>
            </p:txBody>
          </p:sp>
          <p:sp>
            <p:nvSpPr>
              <p:cNvPr id="15" name="Rectangle 14"/>
              <p:cNvSpPr/>
              <p:nvPr/>
            </p:nvSpPr>
            <p:spPr>
              <a:xfrm>
                <a:off x="4404125" y="1321264"/>
                <a:ext cx="2187889" cy="802928"/>
              </a:xfrm>
              <a:prstGeom prst="rect">
                <a:avLst/>
              </a:prstGeom>
              <a:solidFill>
                <a:srgbClr val="F9CBDB"/>
              </a:solidFill>
              <a:ln>
                <a:noFill/>
              </a:ln>
            </p:spPr>
            <p:txBody>
              <a:bodyPr wrap="none">
                <a:spAutoFit/>
              </a:bodyPr>
              <a:lstStyle/>
              <a:p>
                <a:pPr lvl="0">
                  <a:defRPr sz="1800">
                    <a:solidFill>
                      <a:srgbClr val="000000"/>
                    </a:solidFill>
                  </a:defRPr>
                </a:pPr>
                <a:r>
                  <a:rPr lang="en-US" sz="2200" b="1" dirty="0">
                    <a:latin typeface="Arial"/>
                    <a:cs typeface="Arial"/>
                  </a:rPr>
                  <a:t>Abstract</a:t>
                </a:r>
              </a:p>
            </p:txBody>
          </p:sp>
        </p:grpSp>
      </p:grpSp>
      <p:sp>
        <p:nvSpPr>
          <p:cNvPr id="50" name="Text Placeholder 1"/>
          <p:cNvSpPr>
            <a:spLocks noGrp="1"/>
          </p:cNvSpPr>
          <p:nvPr>
            <p:ph type="body" sz="quarter" idx="13"/>
          </p:nvPr>
        </p:nvSpPr>
        <p:spPr>
          <a:xfrm>
            <a:off x="132391" y="405055"/>
            <a:ext cx="7455788" cy="655002"/>
          </a:xfrm>
        </p:spPr>
        <p:txBody>
          <a:bodyPr/>
          <a:lstStyle/>
          <a:p>
            <a:r>
              <a:rPr lang="en-US"/>
              <a:t>Big Data at ICR</a:t>
            </a:r>
          </a:p>
        </p:txBody>
      </p:sp>
      <p:sp>
        <p:nvSpPr>
          <p:cNvPr id="51" name="Shape 41"/>
          <p:cNvSpPr/>
          <p:nvPr/>
        </p:nvSpPr>
        <p:spPr>
          <a:xfrm>
            <a:off x="4674084" y="2507157"/>
            <a:ext cx="4012715" cy="94929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lvl="0" algn="l">
              <a:defRPr sz="1800"/>
            </a:pPr>
            <a:r>
              <a:rPr lang="en-GB" sz="1900" dirty="0" smtClean="0">
                <a:solidFill>
                  <a:srgbClr val="61636C"/>
                </a:solidFill>
                <a:latin typeface="Calibri"/>
                <a:ea typeface="Arial"/>
                <a:cs typeface="Calibri"/>
                <a:sym typeface="Arial"/>
              </a:rPr>
              <a:t>The Knowledge Hub:</a:t>
            </a:r>
            <a:br>
              <a:rPr lang="en-GB" sz="1900" dirty="0" smtClean="0">
                <a:solidFill>
                  <a:srgbClr val="61636C"/>
                </a:solidFill>
                <a:latin typeface="Calibri"/>
                <a:ea typeface="Arial"/>
                <a:cs typeface="Calibri"/>
                <a:sym typeface="Arial"/>
              </a:rPr>
            </a:br>
            <a:r>
              <a:rPr lang="en-GB" sz="1900" dirty="0" smtClean="0">
                <a:solidFill>
                  <a:srgbClr val="61636C"/>
                </a:solidFill>
                <a:latin typeface="Calibri"/>
                <a:ea typeface="Arial"/>
                <a:cs typeface="Calibri"/>
                <a:sym typeface="Arial"/>
              </a:rPr>
              <a:t>Research group to </a:t>
            </a:r>
            <a:r>
              <a:rPr lang="en-GB" sz="1900" dirty="0" err="1" smtClean="0">
                <a:solidFill>
                  <a:srgbClr val="61636C"/>
                </a:solidFill>
                <a:latin typeface="Calibri"/>
                <a:ea typeface="Arial"/>
                <a:cs typeface="Calibri"/>
                <a:sym typeface="Arial"/>
              </a:rPr>
              <a:t>i</a:t>
            </a:r>
            <a:r>
              <a:rPr sz="1900" dirty="0" smtClean="0">
                <a:solidFill>
                  <a:srgbClr val="61636C"/>
                </a:solidFill>
                <a:latin typeface="Calibri"/>
                <a:ea typeface="Arial"/>
                <a:cs typeface="Calibri"/>
                <a:sym typeface="Arial"/>
              </a:rPr>
              <a:t>nterpret &amp; mine</a:t>
            </a:r>
            <a:r>
              <a:rPr lang="en-GB" sz="1900" dirty="0" smtClean="0">
                <a:solidFill>
                  <a:srgbClr val="61636C"/>
                </a:solidFill>
                <a:latin typeface="Calibri"/>
                <a:ea typeface="Arial"/>
                <a:cs typeface="Calibri"/>
                <a:sym typeface="Arial"/>
              </a:rPr>
              <a:t> a diversity of data</a:t>
            </a:r>
            <a:endParaRPr sz="1900" dirty="0">
              <a:solidFill>
                <a:srgbClr val="61636C"/>
              </a:solidFill>
              <a:latin typeface="Calibri"/>
              <a:ea typeface="Arial"/>
              <a:cs typeface="Calibri"/>
              <a:sym typeface="Arial"/>
            </a:endParaRPr>
          </a:p>
        </p:txBody>
      </p:sp>
      <p:grpSp>
        <p:nvGrpSpPr>
          <p:cNvPr id="42" name="Group 41"/>
          <p:cNvGrpSpPr/>
          <p:nvPr/>
        </p:nvGrpSpPr>
        <p:grpSpPr>
          <a:xfrm>
            <a:off x="5639467" y="3868045"/>
            <a:ext cx="1811280" cy="2737784"/>
            <a:chOff x="5639464" y="3618565"/>
            <a:chExt cx="1811281" cy="2737784"/>
          </a:xfrm>
        </p:grpSpPr>
        <p:sp>
          <p:nvSpPr>
            <p:cNvPr id="41" name="Rectangle 40"/>
            <p:cNvSpPr/>
            <p:nvPr/>
          </p:nvSpPr>
          <p:spPr>
            <a:xfrm>
              <a:off x="5817780" y="3618565"/>
              <a:ext cx="1632965" cy="2737784"/>
            </a:xfrm>
            <a:prstGeom prst="rect">
              <a:avLst/>
            </a:prstGeom>
            <a:solidFill>
              <a:srgbClr val="FFD600"/>
            </a:solidFill>
            <a:ln>
              <a:solidFill>
                <a:srgbClr val="948A5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6" name="Group 5"/>
            <p:cNvGrpSpPr/>
            <p:nvPr/>
          </p:nvGrpSpPr>
          <p:grpSpPr>
            <a:xfrm>
              <a:off x="5639464" y="3637433"/>
              <a:ext cx="1443365" cy="1253285"/>
              <a:chOff x="8031553" y="4495731"/>
              <a:chExt cx="2375877" cy="2394652"/>
            </a:xfrm>
            <a:solidFill>
              <a:srgbClr val="FFD600"/>
            </a:solidFill>
          </p:grpSpPr>
          <p:sp>
            <p:nvSpPr>
              <p:cNvPr id="36" name="Rectangle 35"/>
              <p:cNvSpPr/>
              <p:nvPr/>
            </p:nvSpPr>
            <p:spPr>
              <a:xfrm>
                <a:off x="9148801" y="4495731"/>
                <a:ext cx="1258629" cy="823296"/>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defRPr sz="1800">
                    <a:solidFill>
                      <a:srgbClr val="000000"/>
                    </a:solidFill>
                  </a:defRPr>
                </a:pPr>
                <a:r>
                  <a:rPr lang="en-US" sz="2200" b="1" dirty="0">
                    <a:solidFill>
                      <a:schemeClr val="tx2">
                        <a:lumMod val="75000"/>
                      </a:schemeClr>
                    </a:solidFill>
                    <a:latin typeface="Arial"/>
                    <a:cs typeface="Arial"/>
                  </a:rPr>
                  <a:t>Link</a:t>
                </a:r>
              </a:p>
            </p:txBody>
          </p:sp>
          <p:sp>
            <p:nvSpPr>
              <p:cNvPr id="35" name="Right Arrow 34"/>
              <p:cNvSpPr/>
              <p:nvPr/>
            </p:nvSpPr>
            <p:spPr>
              <a:xfrm>
                <a:off x="8031553" y="5508043"/>
                <a:ext cx="837596" cy="1382340"/>
              </a:xfrm>
              <a:prstGeom prst="rightArrow">
                <a:avLst/>
              </a:prstGeom>
              <a:grp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defTabSz="410751" latinLnBrk="1" hangingPunct="0"/>
                <a:endParaRPr lang="en-US" sz="1700">
                  <a:solidFill>
                    <a:srgbClr val="FFFFFF"/>
                  </a:solidFill>
                  <a:sym typeface="Helvetica Light"/>
                </a:endParaRPr>
              </a:p>
            </p:txBody>
          </p:sp>
        </p:grpSp>
        <p:pic>
          <p:nvPicPr>
            <p:cNvPr id="2" name="Picture 1" descr="Screen Shot 2016-02-15 at 22.00.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794" y="4901779"/>
              <a:ext cx="1338034" cy="1265427"/>
            </a:xfrm>
            <a:prstGeom prst="rect">
              <a:avLst/>
            </a:prstGeom>
          </p:spPr>
        </p:pic>
      </p:grpSp>
      <p:grpSp>
        <p:nvGrpSpPr>
          <p:cNvPr id="37" name="Group 36"/>
          <p:cNvGrpSpPr/>
          <p:nvPr/>
        </p:nvGrpSpPr>
        <p:grpSpPr>
          <a:xfrm>
            <a:off x="3988784" y="3847210"/>
            <a:ext cx="1775297" cy="2758621"/>
            <a:chOff x="3988784" y="3597728"/>
            <a:chExt cx="1775296" cy="2758621"/>
          </a:xfrm>
        </p:grpSpPr>
        <p:sp>
          <p:nvSpPr>
            <p:cNvPr id="40" name="Rectangle 39"/>
            <p:cNvSpPr/>
            <p:nvPr/>
          </p:nvSpPr>
          <p:spPr>
            <a:xfrm>
              <a:off x="4163608" y="3597728"/>
              <a:ext cx="1600472" cy="2758621"/>
            </a:xfrm>
            <a:prstGeom prst="rect">
              <a:avLst/>
            </a:prstGeom>
            <a:solidFill>
              <a:srgbClr val="F9A100"/>
            </a:solidFill>
            <a:ln>
              <a:solidFill>
                <a:srgbClr val="E46C0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988784" y="3609585"/>
              <a:ext cx="1614793" cy="1325440"/>
              <a:chOff x="5902474" y="4057272"/>
              <a:chExt cx="2658062" cy="2532517"/>
            </a:xfrm>
            <a:solidFill>
              <a:srgbClr val="F9A100"/>
            </a:solidFill>
          </p:grpSpPr>
          <p:sp>
            <p:nvSpPr>
              <p:cNvPr id="38" name="Right Arrow 37"/>
              <p:cNvSpPr/>
              <p:nvPr/>
            </p:nvSpPr>
            <p:spPr>
              <a:xfrm>
                <a:off x="5902474" y="5207450"/>
                <a:ext cx="814230" cy="1382339"/>
              </a:xfrm>
              <a:prstGeom prst="rightArrow">
                <a:avLst/>
              </a:prstGeom>
              <a:grp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defTabSz="410751" latinLnBrk="1" hangingPunct="0"/>
                <a:endParaRPr lang="en-US" sz="1700">
                  <a:solidFill>
                    <a:srgbClr val="FFFFFF"/>
                  </a:solidFill>
                  <a:sym typeface="Helvetica Light"/>
                </a:endParaRPr>
              </a:p>
            </p:txBody>
          </p:sp>
          <p:sp>
            <p:nvSpPr>
              <p:cNvPr id="39" name="Rectangle 38"/>
              <p:cNvSpPr/>
              <p:nvPr/>
            </p:nvSpPr>
            <p:spPr>
              <a:xfrm>
                <a:off x="6915055" y="4057272"/>
                <a:ext cx="1645481" cy="823295"/>
              </a:xfrm>
              <a:prstGeom prst="rect">
                <a:avLst/>
              </a:prstGeom>
              <a:grpFill/>
            </p:spPr>
            <p:txBody>
              <a:bodyPr wrap="none">
                <a:spAutoFit/>
              </a:bodyPr>
              <a:lstStyle/>
              <a:p>
                <a:pPr lvl="0">
                  <a:defRPr sz="1800">
                    <a:solidFill>
                      <a:srgbClr val="000000"/>
                    </a:solidFill>
                  </a:defRPr>
                </a:pPr>
                <a:r>
                  <a:rPr lang="en-US" sz="2200" b="1" dirty="0">
                    <a:solidFill>
                      <a:schemeClr val="tx2">
                        <a:lumMod val="75000"/>
                      </a:schemeClr>
                    </a:solidFill>
                    <a:latin typeface="Arial"/>
                    <a:cs typeface="Arial"/>
                  </a:rPr>
                  <a:t>Model</a:t>
                </a:r>
              </a:p>
            </p:txBody>
          </p:sp>
        </p:grpSp>
        <p:pic>
          <p:nvPicPr>
            <p:cNvPr id="4" name="Picture 3" descr="Screen Shot 2016-02-15 at 21.43.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001" y="4229000"/>
              <a:ext cx="1022365" cy="737496"/>
            </a:xfrm>
            <a:prstGeom prst="rect">
              <a:avLst/>
            </a:prstGeom>
          </p:spPr>
        </p:pic>
        <p:pic>
          <p:nvPicPr>
            <p:cNvPr id="7" name="Picture 6" descr="Screen Shot 2016-02-15 at 22.06.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5060" y="5088644"/>
              <a:ext cx="750113" cy="698442"/>
            </a:xfrm>
            <a:prstGeom prst="rect">
              <a:avLst/>
            </a:prstGeom>
          </p:spPr>
        </p:pic>
        <p:pic>
          <p:nvPicPr>
            <p:cNvPr id="32" name="Picture 31" descr="Screen Shot 2016-02-15 at 22.08.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7315" y="5678211"/>
              <a:ext cx="602147" cy="602147"/>
            </a:xfrm>
            <a:prstGeom prst="rect">
              <a:avLst/>
            </a:prstGeom>
          </p:spPr>
        </p:pic>
      </p:grpSp>
      <p:grpSp>
        <p:nvGrpSpPr>
          <p:cNvPr id="34" name="Group 33"/>
          <p:cNvGrpSpPr/>
          <p:nvPr/>
        </p:nvGrpSpPr>
        <p:grpSpPr>
          <a:xfrm>
            <a:off x="104799" y="2445207"/>
            <a:ext cx="2358474" cy="4181896"/>
            <a:chOff x="104799" y="2195726"/>
            <a:chExt cx="2358474" cy="4181896"/>
          </a:xfrm>
        </p:grpSpPr>
        <p:grpSp>
          <p:nvGrpSpPr>
            <p:cNvPr id="8" name="Group 7"/>
            <p:cNvGrpSpPr/>
            <p:nvPr/>
          </p:nvGrpSpPr>
          <p:grpSpPr>
            <a:xfrm>
              <a:off x="104799" y="2195726"/>
              <a:ext cx="2358474" cy="4181896"/>
              <a:chOff x="-3199979" y="923509"/>
              <a:chExt cx="3058614" cy="5932087"/>
            </a:xfrm>
          </p:grpSpPr>
          <p:sp>
            <p:nvSpPr>
              <p:cNvPr id="21" name="Rectangle 20"/>
              <p:cNvSpPr/>
              <p:nvPr/>
            </p:nvSpPr>
            <p:spPr>
              <a:xfrm>
                <a:off x="-3199979" y="923509"/>
                <a:ext cx="3058614" cy="5932087"/>
              </a:xfrm>
              <a:prstGeom prst="rect">
                <a:avLst/>
              </a:prstGeom>
              <a:solidFill>
                <a:srgbClr val="D21E3E"/>
              </a:solidFill>
              <a:ln>
                <a:solidFill>
                  <a:srgbClr val="8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22" name="Group 21"/>
              <p:cNvGrpSpPr/>
              <p:nvPr/>
            </p:nvGrpSpPr>
            <p:grpSpPr>
              <a:xfrm>
                <a:off x="-2913563" y="938223"/>
                <a:ext cx="2648552" cy="5726869"/>
                <a:chOff x="602541" y="1199682"/>
                <a:chExt cx="3766829" cy="8144877"/>
              </a:xfrm>
            </p:grpSpPr>
            <p:pic>
              <p:nvPicPr>
                <p:cNvPr id="23" name="Picture 22"/>
                <p:cNvPicPr>
                  <a:picLocks noChangeAspect="1"/>
                </p:cNvPicPr>
                <p:nvPr/>
              </p:nvPicPr>
              <p:blipFill>
                <a:blip r:embed="rId7"/>
                <a:stretch>
                  <a:fillRect/>
                </a:stretch>
              </p:blipFill>
              <p:spPr>
                <a:xfrm>
                  <a:off x="602541" y="2140952"/>
                  <a:ext cx="1172894" cy="1653780"/>
                </a:xfrm>
                <a:prstGeom prst="rect">
                  <a:avLst/>
                </a:prstGeom>
                <a:ln>
                  <a:solidFill>
                    <a:srgbClr val="800000"/>
                  </a:solidFill>
                </a:ln>
              </p:spPr>
            </p:pic>
            <p:pic>
              <p:nvPicPr>
                <p:cNvPr id="24" name="Picture 23"/>
                <p:cNvPicPr>
                  <a:picLocks noChangeAspect="1"/>
                </p:cNvPicPr>
                <p:nvPr/>
              </p:nvPicPr>
              <p:blipFill>
                <a:blip r:embed="rId8"/>
                <a:stretch>
                  <a:fillRect/>
                </a:stretch>
              </p:blipFill>
              <p:spPr>
                <a:xfrm>
                  <a:off x="663010" y="4007219"/>
                  <a:ext cx="1469339" cy="1447732"/>
                </a:xfrm>
                <a:prstGeom prst="rect">
                  <a:avLst/>
                </a:prstGeom>
                <a:ln>
                  <a:solidFill>
                    <a:srgbClr val="800000"/>
                  </a:solidFill>
                </a:ln>
              </p:spPr>
            </p:pic>
            <p:pic>
              <p:nvPicPr>
                <p:cNvPr id="25" name="Picture 24"/>
                <p:cNvPicPr>
                  <a:picLocks noChangeAspect="1"/>
                </p:cNvPicPr>
                <p:nvPr/>
              </p:nvPicPr>
              <p:blipFill rotWithShape="1">
                <a:blip r:embed="rId9"/>
                <a:srcRect t="-1" r="40064" b="-2406"/>
                <a:stretch/>
              </p:blipFill>
              <p:spPr>
                <a:xfrm>
                  <a:off x="663010" y="5734305"/>
                  <a:ext cx="1695314" cy="907323"/>
                </a:xfrm>
                <a:prstGeom prst="rect">
                  <a:avLst/>
                </a:prstGeom>
                <a:ln>
                  <a:solidFill>
                    <a:srgbClr val="800000"/>
                  </a:solidFill>
                </a:ln>
              </p:spPr>
            </p:pic>
            <p:pic>
              <p:nvPicPr>
                <p:cNvPr id="26" name="Picture 25"/>
                <p:cNvPicPr>
                  <a:picLocks noChangeAspect="1"/>
                </p:cNvPicPr>
                <p:nvPr/>
              </p:nvPicPr>
              <p:blipFill>
                <a:blip r:embed="rId10"/>
                <a:stretch>
                  <a:fillRect/>
                </a:stretch>
              </p:blipFill>
              <p:spPr>
                <a:xfrm>
                  <a:off x="701017" y="6978002"/>
                  <a:ext cx="945050" cy="1254554"/>
                </a:xfrm>
                <a:prstGeom prst="rect">
                  <a:avLst/>
                </a:prstGeom>
                <a:ln>
                  <a:solidFill>
                    <a:srgbClr val="800000"/>
                  </a:solidFill>
                </a:ln>
              </p:spPr>
            </p:pic>
            <p:pic>
              <p:nvPicPr>
                <p:cNvPr id="27" name="Picture 26"/>
                <p:cNvPicPr>
                  <a:picLocks noChangeAspect="1"/>
                </p:cNvPicPr>
                <p:nvPr/>
              </p:nvPicPr>
              <p:blipFill>
                <a:blip r:embed="rId11"/>
                <a:stretch>
                  <a:fillRect/>
                </a:stretch>
              </p:blipFill>
              <p:spPr>
                <a:xfrm>
                  <a:off x="701017" y="8511730"/>
                  <a:ext cx="1112422" cy="832829"/>
                </a:xfrm>
                <a:prstGeom prst="rect">
                  <a:avLst/>
                </a:prstGeom>
                <a:ln>
                  <a:solidFill>
                    <a:srgbClr val="800000"/>
                  </a:solidFill>
                </a:ln>
              </p:spPr>
            </p:pic>
            <p:pic>
              <p:nvPicPr>
                <p:cNvPr id="28" name="Picture 27"/>
                <p:cNvPicPr>
                  <a:picLocks noChangeAspect="1"/>
                </p:cNvPicPr>
                <p:nvPr/>
              </p:nvPicPr>
              <p:blipFill>
                <a:blip r:embed="rId12"/>
                <a:stretch>
                  <a:fillRect/>
                </a:stretch>
              </p:blipFill>
              <p:spPr>
                <a:xfrm>
                  <a:off x="2358325" y="7916714"/>
                  <a:ext cx="1831181" cy="1252379"/>
                </a:xfrm>
                <a:prstGeom prst="rect">
                  <a:avLst/>
                </a:prstGeom>
                <a:ln>
                  <a:solidFill>
                    <a:srgbClr val="800000"/>
                  </a:solidFill>
                </a:ln>
              </p:spPr>
            </p:pic>
            <p:pic>
              <p:nvPicPr>
                <p:cNvPr id="29" name="Picture 28"/>
                <p:cNvPicPr>
                  <a:picLocks noChangeAspect="1"/>
                </p:cNvPicPr>
                <p:nvPr/>
              </p:nvPicPr>
              <p:blipFill>
                <a:blip r:embed="rId13"/>
                <a:stretch>
                  <a:fillRect/>
                </a:stretch>
              </p:blipFill>
              <p:spPr>
                <a:xfrm>
                  <a:off x="2569970" y="6662161"/>
                  <a:ext cx="1033031" cy="1033031"/>
                </a:xfrm>
                <a:prstGeom prst="rect">
                  <a:avLst/>
                </a:prstGeom>
                <a:ln>
                  <a:solidFill>
                    <a:srgbClr val="800000"/>
                  </a:solidFill>
                </a:ln>
              </p:spPr>
            </p:pic>
            <p:pic>
              <p:nvPicPr>
                <p:cNvPr id="30" name="Picture 29"/>
                <p:cNvPicPr>
                  <a:picLocks noChangeAspect="1"/>
                </p:cNvPicPr>
                <p:nvPr/>
              </p:nvPicPr>
              <p:blipFill>
                <a:blip r:embed="rId14"/>
                <a:stretch>
                  <a:fillRect/>
                </a:stretch>
              </p:blipFill>
              <p:spPr>
                <a:xfrm>
                  <a:off x="2525405" y="3753875"/>
                  <a:ext cx="1327520" cy="931247"/>
                </a:xfrm>
                <a:prstGeom prst="rect">
                  <a:avLst/>
                </a:prstGeom>
                <a:ln>
                  <a:solidFill>
                    <a:srgbClr val="800000"/>
                  </a:solidFill>
                </a:ln>
              </p:spPr>
            </p:pic>
            <p:sp>
              <p:nvSpPr>
                <p:cNvPr id="31" name="Rectangle 30"/>
                <p:cNvSpPr/>
                <p:nvPr/>
              </p:nvSpPr>
              <p:spPr>
                <a:xfrm>
                  <a:off x="1021426" y="1199682"/>
                  <a:ext cx="3347944" cy="869291"/>
                </a:xfrm>
                <a:prstGeom prst="rect">
                  <a:avLst/>
                </a:prstGeom>
                <a:ln>
                  <a:noFill/>
                </a:ln>
              </p:spPr>
              <p:txBody>
                <a:bodyPr wrap="none">
                  <a:spAutoFit/>
                </a:bodyPr>
                <a:lstStyle/>
                <a:p>
                  <a:pPr lvl="0">
                    <a:defRPr sz="1800">
                      <a:solidFill>
                        <a:srgbClr val="000000"/>
                      </a:solidFill>
                    </a:defRPr>
                  </a:pPr>
                  <a:r>
                    <a:rPr lang="en-US" sz="2200" b="1" dirty="0">
                      <a:solidFill>
                        <a:schemeClr val="tx2">
                          <a:lumMod val="75000"/>
                        </a:schemeClr>
                      </a:solidFill>
                      <a:latin typeface="Arial"/>
                      <a:cs typeface="Arial"/>
                    </a:rPr>
                    <a:t>Collect Data</a:t>
                  </a:r>
                </a:p>
              </p:txBody>
            </p:sp>
          </p:grpSp>
        </p:grpSp>
        <p:pic>
          <p:nvPicPr>
            <p:cNvPr id="33" name="Picture 32" descr="Screen Shot 2016-02-08 at 21.12.00.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5358" y="2730548"/>
              <a:ext cx="925054" cy="669228"/>
            </a:xfrm>
            <a:prstGeom prst="rect">
              <a:avLst/>
            </a:prstGeom>
          </p:spPr>
        </p:pic>
        <p:pic>
          <p:nvPicPr>
            <p:cNvPr id="47" name="Picture 46" descr="Screen Shot 2016-02-08 at 19.38.23.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37324" y="4092956"/>
              <a:ext cx="286820" cy="674559"/>
            </a:xfrm>
            <a:prstGeom prst="rect">
              <a:avLst/>
            </a:prstGeom>
          </p:spPr>
        </p:pic>
        <p:pic>
          <p:nvPicPr>
            <p:cNvPr id="54" name="Picture 53" descr="Screen Shot 2016-02-08 at 19.18.36.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09621" y="4259725"/>
              <a:ext cx="356612" cy="335857"/>
            </a:xfrm>
            <a:prstGeom prst="rect">
              <a:avLst/>
            </a:prstGeom>
          </p:spPr>
        </p:pic>
      </p:grpSp>
      <p:grpSp>
        <p:nvGrpSpPr>
          <p:cNvPr id="43" name="Group 42"/>
          <p:cNvGrpSpPr/>
          <p:nvPr/>
        </p:nvGrpSpPr>
        <p:grpSpPr>
          <a:xfrm>
            <a:off x="7176439" y="3875348"/>
            <a:ext cx="1929347" cy="2730483"/>
            <a:chOff x="7176437" y="3625866"/>
            <a:chExt cx="1929346" cy="2730483"/>
          </a:xfrm>
        </p:grpSpPr>
        <p:sp>
          <p:nvSpPr>
            <p:cNvPr id="45" name="Rectangle 44"/>
            <p:cNvSpPr/>
            <p:nvPr/>
          </p:nvSpPr>
          <p:spPr>
            <a:xfrm>
              <a:off x="7488011" y="3625866"/>
              <a:ext cx="1617772" cy="2730483"/>
            </a:xfrm>
            <a:prstGeom prst="rect">
              <a:avLst/>
            </a:prstGeom>
            <a:solidFill>
              <a:srgbClr val="C8DD02"/>
            </a:solidFill>
            <a:ln>
              <a:solidFill>
                <a:srgbClr val="4F622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9" name="Rectangle 48"/>
            <p:cNvSpPr/>
            <p:nvPr/>
          </p:nvSpPr>
          <p:spPr>
            <a:xfrm>
              <a:off x="7511764" y="3668628"/>
              <a:ext cx="1567130" cy="2477601"/>
            </a:xfrm>
            <a:prstGeom prst="rect">
              <a:avLst/>
            </a:prstGeom>
            <a:solidFill>
              <a:srgbClr val="C8DD02"/>
            </a:solidFill>
            <a:ln>
              <a:noFill/>
            </a:ln>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lvl="0" algn="ctr">
                <a:defRPr sz="1800">
                  <a:solidFill>
                    <a:srgbClr val="000000"/>
                  </a:solidFill>
                </a:defRPr>
              </a:pPr>
              <a:r>
                <a:rPr lang="en-US" sz="2000" b="1" dirty="0" smtClean="0">
                  <a:solidFill>
                    <a:schemeClr val="tx2">
                      <a:lumMod val="75000"/>
                    </a:schemeClr>
                  </a:solidFill>
                  <a:latin typeface="Arial"/>
                  <a:cs typeface="Arial"/>
                </a:rPr>
                <a:t>Predict</a:t>
              </a:r>
            </a:p>
            <a:p>
              <a:pPr lvl="0" algn="ctr">
                <a:defRPr sz="1800">
                  <a:solidFill>
                    <a:srgbClr val="000000"/>
                  </a:solidFill>
                </a:defRPr>
              </a:pPr>
              <a:r>
                <a:rPr lang="en-US" sz="1500" dirty="0" err="1" smtClean="0">
                  <a:solidFill>
                    <a:schemeClr val="tx2">
                      <a:lumMod val="75000"/>
                    </a:schemeClr>
                  </a:solidFill>
                  <a:latin typeface="Arial"/>
                  <a:cs typeface="Arial"/>
                </a:rPr>
                <a:t>Personalised</a:t>
              </a:r>
              <a:endParaRPr lang="en-US" sz="1500" dirty="0" smtClean="0">
                <a:solidFill>
                  <a:schemeClr val="tx2">
                    <a:lumMod val="75000"/>
                  </a:schemeClr>
                </a:solidFill>
                <a:latin typeface="Arial"/>
                <a:cs typeface="Arial"/>
              </a:endParaRPr>
            </a:p>
            <a:p>
              <a:pPr lvl="0" algn="ctr">
                <a:defRPr sz="1800">
                  <a:solidFill>
                    <a:srgbClr val="000000"/>
                  </a:solidFill>
                </a:defRPr>
              </a:pPr>
              <a:r>
                <a:rPr lang="en-US" sz="1500" dirty="0" smtClean="0">
                  <a:solidFill>
                    <a:schemeClr val="tx2">
                      <a:lumMod val="75000"/>
                    </a:schemeClr>
                  </a:solidFill>
                  <a:latin typeface="Arial"/>
                  <a:cs typeface="Arial"/>
                </a:rPr>
                <a:t>Therapies</a:t>
              </a:r>
            </a:p>
            <a:p>
              <a:pPr lvl="0" algn="ctr">
                <a:defRPr sz="1800">
                  <a:solidFill>
                    <a:srgbClr val="000000"/>
                  </a:solidFill>
                </a:defRPr>
              </a:pPr>
              <a:r>
                <a:rPr lang="en-US" sz="1500" dirty="0" smtClean="0">
                  <a:solidFill>
                    <a:schemeClr val="tx2">
                      <a:lumMod val="75000"/>
                    </a:schemeClr>
                  </a:solidFill>
                  <a:latin typeface="Arial"/>
                  <a:cs typeface="Arial"/>
                </a:rPr>
                <a:t>Synergism …</a:t>
              </a:r>
            </a:p>
            <a:p>
              <a:pPr lvl="0" algn="ctr">
                <a:defRPr sz="1800">
                  <a:solidFill>
                    <a:srgbClr val="000000"/>
                  </a:solidFill>
                </a:defRPr>
              </a:pPr>
              <a:endParaRPr lang="en-US" sz="2000" b="1" dirty="0" smtClean="0">
                <a:solidFill>
                  <a:schemeClr val="tx2">
                    <a:lumMod val="75000"/>
                  </a:schemeClr>
                </a:solidFill>
                <a:latin typeface="Arial"/>
                <a:cs typeface="Arial"/>
              </a:endParaRPr>
            </a:p>
            <a:p>
              <a:pPr lvl="0" algn="ctr">
                <a:defRPr sz="1800">
                  <a:solidFill>
                    <a:srgbClr val="000000"/>
                  </a:solidFill>
                </a:defRPr>
              </a:pPr>
              <a:endParaRPr lang="en-US" sz="2000" b="1" dirty="0" smtClean="0">
                <a:solidFill>
                  <a:schemeClr val="tx2">
                    <a:lumMod val="75000"/>
                  </a:schemeClr>
                </a:solidFill>
                <a:latin typeface="Arial"/>
                <a:cs typeface="Arial"/>
              </a:endParaRPr>
            </a:p>
            <a:p>
              <a:pPr lvl="0" algn="ctr">
                <a:defRPr sz="1800">
                  <a:solidFill>
                    <a:srgbClr val="000000"/>
                  </a:solidFill>
                </a:defRPr>
              </a:pPr>
              <a:r>
                <a:rPr lang="en-US" sz="2000" b="1" dirty="0" smtClean="0">
                  <a:solidFill>
                    <a:schemeClr val="tx2">
                      <a:lumMod val="75000"/>
                    </a:schemeClr>
                  </a:solidFill>
                  <a:latin typeface="Arial"/>
                  <a:cs typeface="Arial"/>
                </a:rPr>
                <a:t>Hypothesis</a:t>
              </a:r>
            </a:p>
            <a:p>
              <a:pPr lvl="0" algn="ctr">
                <a:defRPr sz="1800">
                  <a:solidFill>
                    <a:srgbClr val="000000"/>
                  </a:solidFill>
                </a:defRPr>
              </a:pPr>
              <a:r>
                <a:rPr lang="en-US" sz="1500" dirty="0" smtClean="0">
                  <a:solidFill>
                    <a:schemeClr val="tx2">
                      <a:lumMod val="75000"/>
                    </a:schemeClr>
                  </a:solidFill>
                  <a:latin typeface="Arial"/>
                  <a:cs typeface="Arial"/>
                </a:rPr>
                <a:t>Novel drug </a:t>
              </a:r>
            </a:p>
            <a:p>
              <a:pPr lvl="0" algn="ctr">
                <a:defRPr sz="1800">
                  <a:solidFill>
                    <a:srgbClr val="000000"/>
                  </a:solidFill>
                </a:defRPr>
              </a:pPr>
              <a:r>
                <a:rPr lang="en-US" sz="1500" dirty="0" smtClean="0">
                  <a:solidFill>
                    <a:schemeClr val="tx2">
                      <a:lumMod val="75000"/>
                    </a:schemeClr>
                  </a:solidFill>
                  <a:latin typeface="Arial"/>
                  <a:cs typeface="Arial"/>
                </a:rPr>
                <a:t>targets</a:t>
              </a:r>
              <a:endParaRPr lang="en-US" sz="1500" dirty="0">
                <a:solidFill>
                  <a:schemeClr val="tx2">
                    <a:lumMod val="75000"/>
                  </a:schemeClr>
                </a:solidFill>
                <a:latin typeface="Arial"/>
                <a:cs typeface="Arial"/>
              </a:endParaRPr>
            </a:p>
          </p:txBody>
        </p:sp>
        <p:sp>
          <p:nvSpPr>
            <p:cNvPr id="52" name="Rectangle 51"/>
            <p:cNvSpPr/>
            <p:nvPr/>
          </p:nvSpPr>
          <p:spPr>
            <a:xfrm>
              <a:off x="8184715" y="4807617"/>
              <a:ext cx="351378" cy="369332"/>
            </a:xfrm>
            <a:prstGeom prst="rect">
              <a:avLst/>
            </a:prstGeom>
          </p:spPr>
          <p:txBody>
            <a:bodyPr wrap="none">
              <a:spAutoFit/>
            </a:bodyPr>
            <a:lstStyle/>
            <a:p>
              <a:pPr lvl="0" algn="ctr">
                <a:defRPr sz="1800">
                  <a:solidFill>
                    <a:srgbClr val="000000"/>
                  </a:solidFill>
                </a:defRPr>
              </a:pPr>
              <a:r>
                <a:rPr lang="en-US" b="1" dirty="0">
                  <a:solidFill>
                    <a:schemeClr val="tx2">
                      <a:lumMod val="75000"/>
                    </a:schemeClr>
                  </a:solidFill>
                  <a:latin typeface="Arial"/>
                  <a:cs typeface="Arial"/>
                </a:rPr>
                <a:t>&amp;</a:t>
              </a:r>
            </a:p>
          </p:txBody>
        </p:sp>
        <p:sp>
          <p:nvSpPr>
            <p:cNvPr id="48" name="Right Arrow 47"/>
            <p:cNvSpPr/>
            <p:nvPr/>
          </p:nvSpPr>
          <p:spPr>
            <a:xfrm>
              <a:off x="7176437" y="4136523"/>
              <a:ext cx="499912" cy="723473"/>
            </a:xfrm>
            <a:prstGeom prst="rightArrow">
              <a:avLst/>
            </a:prstGeom>
            <a:solidFill>
              <a:srgbClr val="C8DD02"/>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defTabSz="410751" latinLnBrk="1" hangingPunct="0"/>
              <a:endParaRPr lang="en-US" sz="1700">
                <a:solidFill>
                  <a:srgbClr val="FFFFFF"/>
                </a:solidFill>
                <a:sym typeface="Helvetica Light"/>
              </a:endParaRPr>
            </a:p>
          </p:txBody>
        </p:sp>
      </p:grpSp>
      <p:sp>
        <p:nvSpPr>
          <p:cNvPr id="55" name="Slide Number Placeholder 1"/>
          <p:cNvSpPr>
            <a:spLocks noGrp="1"/>
          </p:cNvSpPr>
          <p:nvPr>
            <p:ph type="sldNum" sz="quarter" idx="4294967295"/>
          </p:nvPr>
        </p:nvSpPr>
        <p:spPr>
          <a:xfrm>
            <a:off x="8611232" y="377289"/>
            <a:ext cx="381956" cy="324385"/>
          </a:xfrm>
          <a:prstGeom prst="rect">
            <a:avLst/>
          </a:prstGeom>
        </p:spPr>
        <p:txBody>
          <a:bodyPr/>
          <a:lstStyle/>
          <a:p>
            <a:fld id="{B9B2A88A-9ECB-DF45-A377-2575079D0564}" type="slidenum">
              <a:rPr lang="en-GB" sz="1200" smtClean="0"/>
              <a:pPr/>
              <a:t>13</a:t>
            </a:fld>
            <a:endParaRPr lang="en-GB" sz="1200" dirty="0"/>
          </a:p>
        </p:txBody>
      </p:sp>
      <p:sp>
        <p:nvSpPr>
          <p:cNvPr id="56" name="TextBox 55"/>
          <p:cNvSpPr txBox="1"/>
          <p:nvPr/>
        </p:nvSpPr>
        <p:spPr>
          <a:xfrm>
            <a:off x="7015795" y="604944"/>
            <a:ext cx="1977393" cy="461665"/>
          </a:xfrm>
          <a:prstGeom prst="rect">
            <a:avLst/>
          </a:prstGeom>
          <a:noFill/>
        </p:spPr>
        <p:txBody>
          <a:bodyPr wrap="square" rtlCol="0">
            <a:spAutoFit/>
          </a:bodyPr>
          <a:lstStyle/>
          <a:p>
            <a:pPr algn="r"/>
            <a:r>
              <a:rPr lang="en-GB" sz="1200" dirty="0" smtClean="0">
                <a:solidFill>
                  <a:schemeClr val="accent5">
                    <a:lumMod val="75000"/>
                  </a:schemeClr>
                </a:solidFill>
              </a:rPr>
              <a:t>Slide courtesy </a:t>
            </a:r>
            <a:r>
              <a:rPr lang="en-GB" sz="1200" smtClean="0">
                <a:solidFill>
                  <a:schemeClr val="accent5">
                    <a:lumMod val="75000"/>
                  </a:schemeClr>
                </a:solidFill>
              </a:rPr>
              <a:t>of Carmen Rodriguez-Gonzalvez</a:t>
            </a:r>
            <a:endParaRPr lang="en-GB" sz="1200" dirty="0">
              <a:solidFill>
                <a:schemeClr val="accent5">
                  <a:lumMod val="75000"/>
                </a:schemeClr>
              </a:solidFill>
            </a:endParaRPr>
          </a:p>
        </p:txBody>
      </p:sp>
      <p:sp>
        <p:nvSpPr>
          <p:cNvPr id="53" name="Content Placeholder 3"/>
          <p:cNvSpPr txBox="1">
            <a:spLocks/>
          </p:cNvSpPr>
          <p:nvPr/>
        </p:nvSpPr>
        <p:spPr>
          <a:xfrm>
            <a:off x="162000" y="1305188"/>
            <a:ext cx="8831187" cy="917496"/>
          </a:xfrm>
          <a:prstGeom prst="rect">
            <a:avLst/>
          </a:prstGeom>
        </p:spPr>
        <p:txBody>
          <a:bodyPr>
            <a:normAutofit/>
          </a:bodyPr>
          <a:lstStyle>
            <a:lvl1pPr marL="0" indent="0" algn="l" defTabSz="457200" rtl="0" eaLnBrk="1" latinLnBrk="0" hangingPunct="1">
              <a:spcBef>
                <a:spcPts val="500"/>
              </a:spcBef>
              <a:buFontTx/>
              <a:buNone/>
              <a:defRPr sz="1900" kern="1200">
                <a:solidFill>
                  <a:schemeClr val="tx2"/>
                </a:solidFill>
                <a:latin typeface="+mn-lt"/>
                <a:ea typeface="+mn-ea"/>
                <a:cs typeface="+mn-cs"/>
              </a:defRPr>
            </a:lvl1pPr>
            <a:lvl2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2pPr>
            <a:lvl3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3pPr>
            <a:lvl4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4pPr>
            <a:lvl5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6213" indent="-176213">
              <a:spcBef>
                <a:spcPts val="1200"/>
              </a:spcBef>
              <a:buFont typeface="Arial" panose="020B0604020202020204" pitchFamily="34" charset="0"/>
              <a:buChar char="•"/>
            </a:pPr>
            <a:r>
              <a:rPr lang="en-GB" dirty="0"/>
              <a:t>ICR currently dealing with data holdings of ~2 PB with capacity for 6 PB by Q4.</a:t>
            </a:r>
          </a:p>
          <a:p>
            <a:pPr marL="176213" indent="-176213">
              <a:spcBef>
                <a:spcPts val="1200"/>
              </a:spcBef>
              <a:buFont typeface="Arial" panose="020B0604020202020204" pitchFamily="34" charset="0"/>
              <a:buChar char="•"/>
            </a:pPr>
            <a:r>
              <a:rPr lang="en-GB" dirty="0"/>
              <a:t>Of this, probably less than 50 TB are imaging data from clinical modalities! </a:t>
            </a:r>
            <a:endParaRPr lang="en-US" sz="1400" dirty="0">
              <a:solidFill>
                <a:srgbClr val="616365"/>
              </a:solidFill>
            </a:endParaRPr>
          </a:p>
          <a:p>
            <a:pPr marL="360363" lvl="1" indent="0">
              <a:spcBef>
                <a:spcPts val="300"/>
              </a:spcBef>
              <a:buSzPct val="70000"/>
              <a:buFont typeface="Arial"/>
              <a:buNone/>
            </a:pPr>
            <a:endParaRPr lang="en-US" sz="1400" dirty="0">
              <a:solidFill>
                <a:srgbClr val="616365"/>
              </a:solidFill>
            </a:endParaRPr>
          </a:p>
          <a:p>
            <a:pPr marL="0" lvl="1" indent="0">
              <a:buFont typeface="Arial"/>
              <a:buNone/>
            </a:pPr>
            <a:endParaRPr lang="en-US" dirty="0" smtClean="0"/>
          </a:p>
        </p:txBody>
      </p:sp>
    </p:spTree>
    <p:extLst>
      <p:ext uri="{BB962C8B-B14F-4D97-AF65-F5344CB8AC3E}">
        <p14:creationId xmlns:p14="http://schemas.microsoft.com/office/powerpoint/2010/main" val="3746447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ontent Placeholder 3"/>
          <p:cNvSpPr txBox="1">
            <a:spLocks/>
          </p:cNvSpPr>
          <p:nvPr/>
        </p:nvSpPr>
        <p:spPr>
          <a:xfrm>
            <a:off x="162000" y="1305188"/>
            <a:ext cx="8831187" cy="3446366"/>
          </a:xfrm>
          <a:prstGeom prst="rect">
            <a:avLst/>
          </a:prstGeom>
        </p:spPr>
        <p:txBody>
          <a:bodyPr>
            <a:normAutofit/>
          </a:bodyPr>
          <a:lstStyle>
            <a:lvl1pPr marL="0" indent="0" algn="l" defTabSz="457200" rtl="0" eaLnBrk="1" latinLnBrk="0" hangingPunct="1">
              <a:spcBef>
                <a:spcPts val="500"/>
              </a:spcBef>
              <a:buFontTx/>
              <a:buNone/>
              <a:defRPr sz="1900" kern="1200">
                <a:solidFill>
                  <a:schemeClr val="tx2"/>
                </a:solidFill>
                <a:latin typeface="+mn-lt"/>
                <a:ea typeface="+mn-ea"/>
                <a:cs typeface="+mn-cs"/>
              </a:defRPr>
            </a:lvl1pPr>
            <a:lvl2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2pPr>
            <a:lvl3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3pPr>
            <a:lvl4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4pPr>
            <a:lvl5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6213" indent="-176213">
              <a:spcBef>
                <a:spcPts val="1200"/>
              </a:spcBef>
              <a:buFont typeface="Arial" panose="020B0604020202020204" pitchFamily="34" charset="0"/>
              <a:buChar char="•"/>
            </a:pPr>
            <a:r>
              <a:rPr lang="en-GB" dirty="0"/>
              <a:t>The Knowledge Hub is a large, noSQL database, incorporating ontologies, represented in RDF.</a:t>
            </a:r>
          </a:p>
          <a:p>
            <a:pPr marL="176213" indent="-176213">
              <a:spcBef>
                <a:spcPts val="1200"/>
              </a:spcBef>
              <a:buFont typeface="Arial" panose="020B0604020202020204" pitchFamily="34" charset="0"/>
              <a:buChar char="•"/>
            </a:pPr>
            <a:r>
              <a:rPr lang="en-GB" dirty="0"/>
              <a:t>Aims to work cooperatively with ICR’s existing databases</a:t>
            </a:r>
          </a:p>
          <a:p>
            <a:pPr marL="442913" indent="-171450">
              <a:spcBef>
                <a:spcPts val="1200"/>
              </a:spcBef>
              <a:buFont typeface="Arial" panose="020B0604020202020204" pitchFamily="34" charset="0"/>
              <a:buChar char="•"/>
            </a:pPr>
            <a:r>
              <a:rPr lang="en-GB" sz="1400" dirty="0">
                <a:solidFill>
                  <a:srgbClr val="616365"/>
                </a:solidFill>
              </a:rPr>
              <a:t>XNAT</a:t>
            </a:r>
          </a:p>
          <a:p>
            <a:pPr marL="442913" indent="-171450">
              <a:spcBef>
                <a:spcPts val="1200"/>
              </a:spcBef>
              <a:buFont typeface="Arial" panose="020B0604020202020204" pitchFamily="34" charset="0"/>
              <a:buChar char="•"/>
            </a:pPr>
            <a:r>
              <a:rPr lang="en-GB" sz="1400" dirty="0">
                <a:solidFill>
                  <a:srgbClr val="616365"/>
                </a:solidFill>
              </a:rPr>
              <a:t>Hospital electronic patient record</a:t>
            </a:r>
          </a:p>
          <a:p>
            <a:pPr marL="442913" indent="-171450">
              <a:spcBef>
                <a:spcPts val="1200"/>
              </a:spcBef>
              <a:buFont typeface="Arial" panose="020B0604020202020204" pitchFamily="34" charset="0"/>
              <a:buChar char="•"/>
            </a:pPr>
            <a:r>
              <a:rPr lang="en-GB" sz="1400" dirty="0">
                <a:solidFill>
                  <a:srgbClr val="616365"/>
                </a:solidFill>
              </a:rPr>
              <a:t>CanSAR: drug discovery database written at ICR  &gt; 50,000 independent users (Google Analytics)</a:t>
            </a:r>
          </a:p>
          <a:p>
            <a:pPr marL="442913" indent="-171450">
              <a:spcBef>
                <a:spcPts val="1200"/>
              </a:spcBef>
              <a:buFont typeface="Arial" panose="020B0604020202020204" pitchFamily="34" charset="0"/>
              <a:buChar char="•"/>
            </a:pPr>
            <a:r>
              <a:rPr lang="en-GB" sz="1400" dirty="0">
                <a:solidFill>
                  <a:srgbClr val="616365"/>
                </a:solidFill>
              </a:rPr>
              <a:t>Cell bank data  </a:t>
            </a:r>
            <a:r>
              <a:rPr lang="is-IS" sz="1400" dirty="0">
                <a:solidFill>
                  <a:srgbClr val="616365"/>
                </a:solidFill>
              </a:rPr>
              <a:t>… and many more</a:t>
            </a:r>
            <a:endParaRPr lang="en-US" sz="1400" dirty="0">
              <a:solidFill>
                <a:srgbClr val="616365"/>
              </a:solidFill>
            </a:endParaRPr>
          </a:p>
          <a:p>
            <a:pPr marL="360363" lvl="1" indent="0">
              <a:spcBef>
                <a:spcPts val="300"/>
              </a:spcBef>
              <a:buSzPct val="70000"/>
              <a:buFont typeface="Arial"/>
              <a:buNone/>
            </a:pPr>
            <a:endParaRPr lang="en-US" sz="1400" dirty="0">
              <a:solidFill>
                <a:srgbClr val="616365"/>
              </a:solidFill>
            </a:endParaRPr>
          </a:p>
          <a:p>
            <a:pPr marL="0" lvl="1" indent="0">
              <a:buFont typeface="Arial"/>
              <a:buNone/>
            </a:pPr>
            <a:endParaRPr lang="en-US" dirty="0" smtClean="0"/>
          </a:p>
        </p:txBody>
      </p:sp>
      <p:sp>
        <p:nvSpPr>
          <p:cNvPr id="50" name="Text Placeholder 1"/>
          <p:cNvSpPr>
            <a:spLocks noGrp="1"/>
          </p:cNvSpPr>
          <p:nvPr>
            <p:ph type="body" sz="quarter" idx="13"/>
          </p:nvPr>
        </p:nvSpPr>
        <p:spPr>
          <a:xfrm>
            <a:off x="132391" y="405055"/>
            <a:ext cx="7455788" cy="655002"/>
          </a:xfrm>
        </p:spPr>
        <p:txBody>
          <a:bodyPr/>
          <a:lstStyle/>
          <a:p>
            <a:r>
              <a:rPr lang="en-US" sz="2850"/>
              <a:t>Academic methodologies from social media?</a:t>
            </a:r>
          </a:p>
        </p:txBody>
      </p:sp>
      <p:sp>
        <p:nvSpPr>
          <p:cNvPr id="55" name="Slide Number Placeholder 1"/>
          <p:cNvSpPr>
            <a:spLocks noGrp="1"/>
          </p:cNvSpPr>
          <p:nvPr>
            <p:ph type="sldNum" sz="quarter" idx="4294967295"/>
          </p:nvPr>
        </p:nvSpPr>
        <p:spPr>
          <a:xfrm>
            <a:off x="8611232" y="377289"/>
            <a:ext cx="381956" cy="324385"/>
          </a:xfrm>
          <a:prstGeom prst="rect">
            <a:avLst/>
          </a:prstGeom>
        </p:spPr>
        <p:txBody>
          <a:bodyPr/>
          <a:lstStyle/>
          <a:p>
            <a:fld id="{B9B2A88A-9ECB-DF45-A377-2575079D0564}" type="slidenum">
              <a:rPr lang="en-GB" sz="1200" smtClean="0"/>
              <a:pPr/>
              <a:t>14</a:t>
            </a:fld>
            <a:endParaRPr lang="en-GB" sz="1200" dirty="0"/>
          </a:p>
        </p:txBody>
      </p:sp>
      <p:grpSp>
        <p:nvGrpSpPr>
          <p:cNvPr id="60" name="Group 59"/>
          <p:cNvGrpSpPr/>
          <p:nvPr/>
        </p:nvGrpSpPr>
        <p:grpSpPr>
          <a:xfrm>
            <a:off x="4335215" y="3691319"/>
            <a:ext cx="4276017" cy="3064618"/>
            <a:chOff x="4335214" y="3611940"/>
            <a:chExt cx="4276017" cy="3064618"/>
          </a:xfrm>
        </p:grpSpPr>
        <p:sp>
          <p:nvSpPr>
            <p:cNvPr id="56" name="TextBox 55"/>
            <p:cNvSpPr txBox="1"/>
            <p:nvPr/>
          </p:nvSpPr>
          <p:spPr>
            <a:xfrm>
              <a:off x="4335214" y="3611940"/>
              <a:ext cx="2071676" cy="276999"/>
            </a:xfrm>
            <a:prstGeom prst="rect">
              <a:avLst/>
            </a:prstGeom>
            <a:noFill/>
          </p:spPr>
          <p:txBody>
            <a:bodyPr wrap="square" rtlCol="0">
              <a:spAutoFit/>
            </a:bodyPr>
            <a:lstStyle/>
            <a:p>
              <a:pPr algn="r"/>
              <a:r>
                <a:rPr lang="en-GB" sz="1200" dirty="0" smtClean="0">
                  <a:solidFill>
                    <a:schemeClr val="accent5">
                      <a:lumMod val="75000"/>
                    </a:schemeClr>
                  </a:solidFill>
                </a:rPr>
                <a:t>Slide courtesy </a:t>
              </a:r>
              <a:r>
                <a:rPr lang="en-GB" sz="1200" smtClean="0">
                  <a:solidFill>
                    <a:schemeClr val="accent5">
                      <a:lumMod val="75000"/>
                    </a:schemeClr>
                  </a:solidFill>
                </a:rPr>
                <a:t>of Sheng Yu</a:t>
              </a:r>
              <a:endParaRPr lang="en-GB" sz="1200" dirty="0">
                <a:solidFill>
                  <a:schemeClr val="accent5">
                    <a:lumMod val="75000"/>
                  </a:schemeClr>
                </a:solidFill>
              </a:endParaRPr>
            </a:p>
          </p:txBody>
        </p:sp>
        <p:pic>
          <p:nvPicPr>
            <p:cNvPr id="44" name="Picture 43"/>
            <p:cNvPicPr>
              <a:picLocks noChangeAspect="1"/>
            </p:cNvPicPr>
            <p:nvPr/>
          </p:nvPicPr>
          <p:blipFill>
            <a:blip r:embed="rId2"/>
            <a:stretch>
              <a:fillRect/>
            </a:stretch>
          </p:blipFill>
          <p:spPr>
            <a:xfrm>
              <a:off x="4482634" y="3866172"/>
              <a:ext cx="4128597" cy="2810386"/>
            </a:xfrm>
            <a:prstGeom prst="rect">
              <a:avLst/>
            </a:prstGeom>
          </p:spPr>
        </p:pic>
      </p:grpSp>
      <p:pic>
        <p:nvPicPr>
          <p:cNvPr id="46" name="Picture 45"/>
          <p:cNvPicPr>
            <a:picLocks noChangeAspect="1"/>
          </p:cNvPicPr>
          <p:nvPr/>
        </p:nvPicPr>
        <p:blipFill>
          <a:blip r:embed="rId3"/>
          <a:stretch>
            <a:fillRect/>
          </a:stretch>
        </p:blipFill>
        <p:spPr>
          <a:xfrm>
            <a:off x="262608" y="3967632"/>
            <a:ext cx="3762963" cy="2799645"/>
          </a:xfrm>
          <a:prstGeom prst="rect">
            <a:avLst/>
          </a:prstGeom>
        </p:spPr>
      </p:pic>
      <p:grpSp>
        <p:nvGrpSpPr>
          <p:cNvPr id="62" name="Group 61"/>
          <p:cNvGrpSpPr/>
          <p:nvPr/>
        </p:nvGrpSpPr>
        <p:grpSpPr>
          <a:xfrm>
            <a:off x="4335215" y="3922958"/>
            <a:ext cx="4420699" cy="2858441"/>
            <a:chOff x="4482634" y="3854242"/>
            <a:chExt cx="4420699" cy="2858441"/>
          </a:xfrm>
        </p:grpSpPr>
        <p:pic>
          <p:nvPicPr>
            <p:cNvPr id="59" name="Picture 58" descr="Screen Shot 2016-06-07 at 08.18.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634" y="3854242"/>
              <a:ext cx="4420699" cy="1668457"/>
            </a:xfrm>
            <a:prstGeom prst="rect">
              <a:avLst/>
            </a:prstGeom>
          </p:spPr>
        </p:pic>
        <p:sp>
          <p:nvSpPr>
            <p:cNvPr id="61" name="TextBox 60"/>
            <p:cNvSpPr txBox="1"/>
            <p:nvPr/>
          </p:nvSpPr>
          <p:spPr>
            <a:xfrm>
              <a:off x="4487614" y="5697020"/>
              <a:ext cx="4323284" cy="1015663"/>
            </a:xfrm>
            <a:prstGeom prst="rect">
              <a:avLst/>
            </a:prstGeom>
            <a:noFill/>
          </p:spPr>
          <p:txBody>
            <a:bodyPr wrap="square" rtlCol="0">
              <a:spAutoFit/>
            </a:bodyPr>
            <a:lstStyle/>
            <a:p>
              <a:r>
                <a:rPr lang="en-GB" sz="1200" dirty="0">
                  <a:solidFill>
                    <a:schemeClr val="accent5">
                      <a:lumMod val="75000"/>
                    </a:schemeClr>
                  </a:solidFill>
                </a:rPr>
                <a:t>Images fromDistinctive Behaviors of Druggable Proteins in Cellular Networks, PLoS One, Dec. 2015.</a:t>
              </a:r>
            </a:p>
            <a:p>
              <a:r>
                <a:rPr lang="en-GB" sz="1200" dirty="0">
                  <a:solidFill>
                    <a:schemeClr val="accent5">
                      <a:lumMod val="75000"/>
                    </a:schemeClr>
                  </a:solidFill>
                </a:rPr>
                <a:t> </a:t>
              </a:r>
            </a:p>
            <a:p>
              <a:r>
                <a:rPr lang="en-GB" sz="1200" dirty="0">
                  <a:solidFill>
                    <a:schemeClr val="accent5">
                      <a:lumMod val="75000"/>
                    </a:schemeClr>
                  </a:solidFill>
                </a:rPr>
                <a:t>Costas Mitsopoulos,  Amanda C. Schierz,  Paul Workman,  Bissan Al-Lazikani </a:t>
              </a:r>
            </a:p>
          </p:txBody>
        </p:sp>
      </p:grpSp>
    </p:spTree>
    <p:extLst>
      <p:ext uri="{BB962C8B-B14F-4D97-AF65-F5344CB8AC3E}">
        <p14:creationId xmlns:p14="http://schemas.microsoft.com/office/powerpoint/2010/main" val="2953493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subTnLst>
                                    <p:set>
                                      <p:cBhvr override="childStyle">
                                        <p:cTn dur="1" fill="hold" display="0" masterRel="nextClick" afterEffect="1"/>
                                        <p:tgtEl>
                                          <p:spTgt spid="6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15</a:t>
            </a:fld>
            <a:endParaRPr lang="en-GB"/>
          </a:p>
        </p:txBody>
      </p:sp>
      <p:sp>
        <p:nvSpPr>
          <p:cNvPr id="5" name="Text Placeholder 4"/>
          <p:cNvSpPr>
            <a:spLocks noGrp="1"/>
          </p:cNvSpPr>
          <p:nvPr>
            <p:ph type="body" sz="quarter" idx="13"/>
          </p:nvPr>
        </p:nvSpPr>
        <p:spPr>
          <a:xfrm>
            <a:off x="151199" y="398348"/>
            <a:ext cx="8218925" cy="525479"/>
          </a:xfrm>
        </p:spPr>
        <p:txBody>
          <a:bodyPr/>
          <a:lstStyle/>
          <a:p>
            <a:r>
              <a:rPr lang="en-US" sz="2800"/>
              <a:t>Integration of imaging and genomics</a:t>
            </a:r>
            <a:endParaRPr lang="en-US" sz="2800" dirty="0"/>
          </a:p>
        </p:txBody>
      </p:sp>
      <p:pic>
        <p:nvPicPr>
          <p:cNvPr id="2057" name="Picture 9"/>
          <p:cNvPicPr>
            <a:picLocks noChangeAspect="1" noChangeArrowheads="1"/>
          </p:cNvPicPr>
          <p:nvPr/>
        </p:nvPicPr>
        <p:blipFill rotWithShape="1">
          <a:blip r:embed="rId3"/>
          <a:srcRect l="4258" t="4956" b="280"/>
          <a:stretch/>
        </p:blipFill>
        <p:spPr bwMode="auto">
          <a:xfrm>
            <a:off x="2357753" y="1337673"/>
            <a:ext cx="1110836" cy="1457555"/>
          </a:xfrm>
          <a:prstGeom prst="rect">
            <a:avLst/>
          </a:prstGeom>
          <a:noFill/>
          <a:ln w="9525">
            <a:noFill/>
            <a:miter lim="800000"/>
            <a:headEnd/>
            <a:tailEnd/>
          </a:ln>
        </p:spPr>
      </p:pic>
      <p:pic>
        <p:nvPicPr>
          <p:cNvPr id="30" name="Picture 10"/>
          <p:cNvPicPr>
            <a:picLocks noChangeAspect="1" noChangeArrowheads="1"/>
          </p:cNvPicPr>
          <p:nvPr/>
        </p:nvPicPr>
        <p:blipFill rotWithShape="1">
          <a:blip r:embed="rId4"/>
          <a:srcRect t="5559" r="2034"/>
          <a:stretch/>
        </p:blipFill>
        <p:spPr bwMode="auto">
          <a:xfrm>
            <a:off x="3468411" y="1351479"/>
            <a:ext cx="1075592" cy="1440223"/>
          </a:xfrm>
          <a:prstGeom prst="rect">
            <a:avLst/>
          </a:prstGeom>
          <a:noFill/>
          <a:ln w="9525">
            <a:noFill/>
            <a:miter lim="800000"/>
            <a:headEnd/>
            <a:tailEnd/>
          </a:ln>
        </p:spPr>
      </p:pic>
      <p:pic>
        <p:nvPicPr>
          <p:cNvPr id="28" name="Picture 7"/>
          <p:cNvPicPr>
            <a:picLocks noChangeAspect="1" noChangeArrowheads="1"/>
          </p:cNvPicPr>
          <p:nvPr/>
        </p:nvPicPr>
        <p:blipFill>
          <a:blip r:embed="rId5"/>
          <a:srcRect/>
          <a:stretch>
            <a:fillRect/>
          </a:stretch>
        </p:blipFill>
        <p:spPr bwMode="auto">
          <a:xfrm>
            <a:off x="262754" y="1332805"/>
            <a:ext cx="2097892" cy="1708644"/>
          </a:xfrm>
          <a:prstGeom prst="rect">
            <a:avLst/>
          </a:prstGeom>
          <a:noFill/>
          <a:ln w="9525">
            <a:noFill/>
            <a:miter lim="800000"/>
            <a:headEnd/>
            <a:tailEnd/>
          </a:ln>
        </p:spPr>
      </p:pic>
      <p:sp>
        <p:nvSpPr>
          <p:cNvPr id="64" name="Rounded Rectangle 63"/>
          <p:cNvSpPr/>
          <p:nvPr/>
        </p:nvSpPr>
        <p:spPr>
          <a:xfrm>
            <a:off x="262752" y="1129088"/>
            <a:ext cx="4281251" cy="1912362"/>
          </a:xfrm>
          <a:prstGeom prst="roundRect">
            <a:avLst>
              <a:gd name="adj" fmla="val 4069"/>
            </a:avLst>
          </a:prstGeom>
          <a:noFill/>
          <a:ln w="38100">
            <a:solidFill>
              <a:schemeClr val="accent6">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2336333" y="2785897"/>
            <a:ext cx="2236510" cy="230832"/>
          </a:xfrm>
          <a:prstGeom prst="rect">
            <a:avLst/>
          </a:prstGeom>
          <a:noFill/>
        </p:spPr>
        <p:txBody>
          <a:bodyPr wrap="none" rtlCol="0">
            <a:spAutoFit/>
          </a:bodyPr>
          <a:lstStyle/>
          <a:p>
            <a:r>
              <a:rPr lang="en-GB" sz="900" b="1" smtClean="0"/>
              <a:t>Imaging pre- and post drug treatment</a:t>
            </a:r>
            <a:endParaRPr lang="en-GB" sz="900" b="1"/>
          </a:p>
        </p:txBody>
      </p:sp>
      <p:sp>
        <p:nvSpPr>
          <p:cNvPr id="3" name="TextBox 2"/>
          <p:cNvSpPr txBox="1"/>
          <p:nvPr/>
        </p:nvSpPr>
        <p:spPr>
          <a:xfrm>
            <a:off x="2377634" y="1347004"/>
            <a:ext cx="484428" cy="276999"/>
          </a:xfrm>
          <a:prstGeom prst="rect">
            <a:avLst/>
          </a:prstGeom>
          <a:noFill/>
        </p:spPr>
        <p:txBody>
          <a:bodyPr wrap="none" rtlCol="0">
            <a:spAutoFit/>
          </a:bodyPr>
          <a:lstStyle/>
          <a:p>
            <a:r>
              <a:rPr lang="en-GB" sz="1200" b="1" smtClean="0">
                <a:solidFill>
                  <a:schemeClr val="bg1"/>
                </a:solidFill>
              </a:rPr>
              <a:t>DWI</a:t>
            </a:r>
            <a:endParaRPr lang="en-GB" sz="1200" b="1">
              <a:solidFill>
                <a:schemeClr val="bg1"/>
              </a:solidFill>
            </a:endParaRPr>
          </a:p>
        </p:txBody>
      </p:sp>
      <p:sp>
        <p:nvSpPr>
          <p:cNvPr id="35" name="TextBox 34"/>
          <p:cNvSpPr txBox="1"/>
          <p:nvPr/>
        </p:nvSpPr>
        <p:spPr>
          <a:xfrm>
            <a:off x="3496582" y="1360904"/>
            <a:ext cx="508473" cy="276999"/>
          </a:xfrm>
          <a:prstGeom prst="rect">
            <a:avLst/>
          </a:prstGeom>
          <a:noFill/>
        </p:spPr>
        <p:txBody>
          <a:bodyPr wrap="none" rtlCol="0">
            <a:spAutoFit/>
          </a:bodyPr>
          <a:lstStyle/>
          <a:p>
            <a:r>
              <a:rPr lang="en-GB" sz="1200" b="1" smtClean="0">
                <a:solidFill>
                  <a:schemeClr val="bg1"/>
                </a:solidFill>
              </a:rPr>
              <a:t>DCE</a:t>
            </a:r>
            <a:endParaRPr lang="en-GB" sz="1200" b="1">
              <a:solidFill>
                <a:schemeClr val="bg1"/>
              </a:solidFill>
            </a:endParaRPr>
          </a:p>
        </p:txBody>
      </p:sp>
      <p:grpSp>
        <p:nvGrpSpPr>
          <p:cNvPr id="18" name="Group 17"/>
          <p:cNvGrpSpPr/>
          <p:nvPr/>
        </p:nvGrpSpPr>
        <p:grpSpPr>
          <a:xfrm>
            <a:off x="262754" y="3060744"/>
            <a:ext cx="2503050" cy="2962287"/>
            <a:chOff x="262754" y="2903576"/>
            <a:chExt cx="2503050" cy="2962287"/>
          </a:xfrm>
        </p:grpSpPr>
        <p:sp>
          <p:nvSpPr>
            <p:cNvPr id="66" name="TextBox 65"/>
            <p:cNvSpPr txBox="1"/>
            <p:nvPr/>
          </p:nvSpPr>
          <p:spPr>
            <a:xfrm>
              <a:off x="400335" y="5404198"/>
              <a:ext cx="2117662" cy="461665"/>
            </a:xfrm>
            <a:prstGeom prst="rect">
              <a:avLst/>
            </a:prstGeom>
            <a:noFill/>
          </p:spPr>
          <p:txBody>
            <a:bodyPr wrap="none" rtlCol="0">
              <a:spAutoFit/>
            </a:bodyPr>
            <a:lstStyle/>
            <a:p>
              <a:r>
                <a:rPr lang="en-US" sz="1200" b="1" smtClean="0"/>
                <a:t>Gerlinger et al. NEJM 2012</a:t>
              </a:r>
            </a:p>
            <a:p>
              <a:r>
                <a:rPr lang="en-US" sz="1200" b="1"/>
                <a:t>(2800+ citations)</a:t>
              </a:r>
            </a:p>
          </p:txBody>
        </p:sp>
        <p:grpSp>
          <p:nvGrpSpPr>
            <p:cNvPr id="14" name="Group 13"/>
            <p:cNvGrpSpPr/>
            <p:nvPr/>
          </p:nvGrpSpPr>
          <p:grpSpPr>
            <a:xfrm>
              <a:off x="262754" y="2903576"/>
              <a:ext cx="2503050" cy="2471275"/>
              <a:chOff x="262754" y="2903576"/>
              <a:chExt cx="2503050" cy="2471275"/>
            </a:xfrm>
          </p:grpSpPr>
          <p:grpSp>
            <p:nvGrpSpPr>
              <p:cNvPr id="78" name="Group 77"/>
              <p:cNvGrpSpPr/>
              <p:nvPr/>
            </p:nvGrpSpPr>
            <p:grpSpPr>
              <a:xfrm>
                <a:off x="262754" y="3622716"/>
                <a:ext cx="2503050" cy="1752135"/>
                <a:chOff x="3040950" y="1301025"/>
                <a:chExt cx="2503050" cy="1752135"/>
              </a:xfrm>
            </p:grpSpPr>
            <p:pic>
              <p:nvPicPr>
                <p:cNvPr id="27" name="Picture 6"/>
                <p:cNvPicPr>
                  <a:picLocks noChangeAspect="1" noChangeArrowheads="1"/>
                </p:cNvPicPr>
                <p:nvPr/>
              </p:nvPicPr>
              <p:blipFill>
                <a:blip r:embed="rId6"/>
                <a:srcRect/>
                <a:stretch>
                  <a:fillRect/>
                </a:stretch>
              </p:blipFill>
              <p:spPr bwMode="auto">
                <a:xfrm>
                  <a:off x="3040950" y="1301025"/>
                  <a:ext cx="2503050" cy="1752135"/>
                </a:xfrm>
                <a:prstGeom prst="rect">
                  <a:avLst/>
                </a:prstGeom>
                <a:noFill/>
                <a:ln w="9525">
                  <a:noFill/>
                  <a:miter lim="800000"/>
                  <a:headEnd/>
                  <a:tailEnd/>
                </a:ln>
              </p:spPr>
            </p:pic>
            <p:sp>
              <p:nvSpPr>
                <p:cNvPr id="76" name="Rounded Rectangle 75"/>
                <p:cNvSpPr/>
                <p:nvPr/>
              </p:nvSpPr>
              <p:spPr>
                <a:xfrm>
                  <a:off x="3040950" y="1301025"/>
                  <a:ext cx="2503050" cy="1752135"/>
                </a:xfrm>
                <a:prstGeom prst="roundRect">
                  <a:avLst>
                    <a:gd name="adj" fmla="val 5368"/>
                  </a:avLst>
                </a:prstGeom>
                <a:noFill/>
                <a:ln w="38100">
                  <a:solidFill>
                    <a:schemeClr val="accent6">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81" name="Picture 1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1717" t="50521" b="-1"/>
              <a:stretch/>
            </p:blipFill>
            <p:spPr bwMode="auto">
              <a:xfrm rot="6076717" flipV="1">
                <a:off x="1090437" y="3125926"/>
                <a:ext cx="818221" cy="37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3" name="Group 12"/>
          <p:cNvGrpSpPr/>
          <p:nvPr/>
        </p:nvGrpSpPr>
        <p:grpSpPr>
          <a:xfrm>
            <a:off x="4563982" y="1279523"/>
            <a:ext cx="4402281" cy="1761926"/>
            <a:chOff x="4563982" y="1122355"/>
            <a:chExt cx="4402281" cy="1761926"/>
          </a:xfrm>
        </p:grpSpPr>
        <p:grpSp>
          <p:nvGrpSpPr>
            <p:cNvPr id="11" name="Group 10"/>
            <p:cNvGrpSpPr/>
            <p:nvPr/>
          </p:nvGrpSpPr>
          <p:grpSpPr>
            <a:xfrm>
              <a:off x="4563982" y="1122355"/>
              <a:ext cx="1375313" cy="1037910"/>
              <a:chOff x="4563982" y="1122355"/>
              <a:chExt cx="1375313" cy="1037910"/>
            </a:xfrm>
          </p:grpSpPr>
          <p:pic>
            <p:nvPicPr>
              <p:cNvPr id="94" name="Picture 1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298" t="28390"/>
              <a:stretch>
                <a:fillRect/>
              </a:stretch>
            </p:blipFill>
            <p:spPr bwMode="auto">
              <a:xfrm rot="717030" flipV="1">
                <a:off x="4603141" y="1645072"/>
                <a:ext cx="1308678" cy="51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63982" y="1122355"/>
                <a:ext cx="1375313" cy="646331"/>
              </a:xfrm>
              <a:prstGeom prst="rect">
                <a:avLst/>
              </a:prstGeom>
              <a:noFill/>
            </p:spPr>
            <p:txBody>
              <a:bodyPr wrap="square" rtlCol="0">
                <a:spAutoFit/>
              </a:bodyPr>
              <a:lstStyle/>
              <a:p>
                <a:pPr algn="ctr"/>
                <a:r>
                  <a:rPr lang="en-GB" sz="1200" dirty="0" smtClean="0"/>
                  <a:t>Existing Imaging </a:t>
                </a:r>
                <a:r>
                  <a:rPr lang="en-GB" sz="1200" dirty="0"/>
                  <a:t>C</a:t>
                </a:r>
                <a:r>
                  <a:rPr lang="en-GB" sz="1200" dirty="0" smtClean="0"/>
                  <a:t>entre work on same patients</a:t>
                </a:r>
                <a:endParaRPr lang="en-GB" sz="1200" dirty="0"/>
              </a:p>
            </p:txBody>
          </p:sp>
        </p:grpSp>
        <p:grpSp>
          <p:nvGrpSpPr>
            <p:cNvPr id="7" name="Group 6"/>
            <p:cNvGrpSpPr/>
            <p:nvPr/>
          </p:nvGrpSpPr>
          <p:grpSpPr>
            <a:xfrm>
              <a:off x="5908984" y="1175636"/>
              <a:ext cx="3057279" cy="1708645"/>
              <a:chOff x="5745090" y="1175636"/>
              <a:chExt cx="3057279" cy="1708645"/>
            </a:xfrm>
          </p:grpSpPr>
          <p:pic>
            <p:nvPicPr>
              <p:cNvPr id="31" name="Picture 11"/>
              <p:cNvPicPr>
                <a:picLocks noChangeAspect="1" noChangeArrowheads="1"/>
              </p:cNvPicPr>
              <p:nvPr/>
            </p:nvPicPr>
            <p:blipFill>
              <a:blip r:embed="rId8"/>
              <a:srcRect/>
              <a:stretch>
                <a:fillRect/>
              </a:stretch>
            </p:blipFill>
            <p:spPr bwMode="auto">
              <a:xfrm>
                <a:off x="7527107" y="1175636"/>
                <a:ext cx="1275262" cy="1708645"/>
              </a:xfrm>
              <a:prstGeom prst="rect">
                <a:avLst/>
              </a:prstGeom>
              <a:noFill/>
              <a:ln w="9525">
                <a:noFill/>
                <a:miter lim="800000"/>
                <a:headEnd/>
                <a:tailEnd/>
              </a:ln>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0201" y="1189837"/>
                <a:ext cx="1745646" cy="167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ounded Rectangle 76"/>
              <p:cNvSpPr/>
              <p:nvPr/>
            </p:nvSpPr>
            <p:spPr>
              <a:xfrm>
                <a:off x="5775401" y="1175636"/>
                <a:ext cx="3026968" cy="1708645"/>
              </a:xfrm>
              <a:prstGeom prst="roundRect">
                <a:avLst>
                  <a:gd name="adj" fmla="val 5368"/>
                </a:avLst>
              </a:prstGeom>
              <a:noFill/>
              <a:ln w="38100">
                <a:solidFill>
                  <a:schemeClr val="accent6">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TextBox 36"/>
              <p:cNvSpPr txBox="1"/>
              <p:nvPr/>
            </p:nvSpPr>
            <p:spPr>
              <a:xfrm rot="20497286">
                <a:off x="6872862" y="2620428"/>
                <a:ext cx="521297" cy="215444"/>
              </a:xfrm>
              <a:prstGeom prst="rect">
                <a:avLst/>
              </a:prstGeom>
              <a:noFill/>
            </p:spPr>
            <p:txBody>
              <a:bodyPr wrap="none" rtlCol="0">
                <a:spAutoFit/>
              </a:bodyPr>
              <a:lstStyle/>
              <a:p>
                <a:r>
                  <a:rPr lang="en-GB" sz="800" b="1" smtClean="0"/>
                  <a:t>AUC60</a:t>
                </a:r>
                <a:endParaRPr lang="en-GB" sz="800" b="1"/>
              </a:p>
            </p:txBody>
          </p:sp>
          <p:sp>
            <p:nvSpPr>
              <p:cNvPr id="4" name="TextBox 3"/>
              <p:cNvSpPr txBox="1"/>
              <p:nvPr/>
            </p:nvSpPr>
            <p:spPr>
              <a:xfrm rot="1764195">
                <a:off x="5987279" y="2573683"/>
                <a:ext cx="405880" cy="215444"/>
              </a:xfrm>
              <a:prstGeom prst="rect">
                <a:avLst/>
              </a:prstGeom>
              <a:noFill/>
            </p:spPr>
            <p:txBody>
              <a:bodyPr wrap="none" rtlCol="0">
                <a:spAutoFit/>
              </a:bodyPr>
              <a:lstStyle/>
              <a:p>
                <a:r>
                  <a:rPr lang="en-GB" sz="800" b="1" smtClean="0"/>
                  <a:t>ADC</a:t>
                </a:r>
                <a:endParaRPr lang="en-GB" sz="800" b="1"/>
              </a:p>
            </p:txBody>
          </p:sp>
          <p:sp>
            <p:nvSpPr>
              <p:cNvPr id="38" name="TextBox 37"/>
              <p:cNvSpPr txBox="1"/>
              <p:nvPr/>
            </p:nvSpPr>
            <p:spPr>
              <a:xfrm rot="16200000">
                <a:off x="5615407" y="1863212"/>
                <a:ext cx="474810" cy="215444"/>
              </a:xfrm>
              <a:prstGeom prst="rect">
                <a:avLst/>
              </a:prstGeom>
              <a:noFill/>
            </p:spPr>
            <p:txBody>
              <a:bodyPr wrap="none" rtlCol="0">
                <a:spAutoFit/>
              </a:bodyPr>
              <a:lstStyle/>
              <a:p>
                <a:r>
                  <a:rPr lang="en-GB" sz="800" b="1" smtClean="0"/>
                  <a:t>[Gd]</a:t>
                </a:r>
                <a:r>
                  <a:rPr lang="en-GB" sz="800" b="1" baseline="-25000" smtClean="0"/>
                  <a:t>eq</a:t>
                </a:r>
                <a:endParaRPr lang="en-GB" sz="800" b="1" baseline="-25000"/>
              </a:p>
            </p:txBody>
          </p:sp>
        </p:grpSp>
      </p:grpSp>
      <p:cxnSp>
        <p:nvCxnSpPr>
          <p:cNvPr id="20" name="Straight Connector 19"/>
          <p:cNvCxnSpPr/>
          <p:nvPr/>
        </p:nvCxnSpPr>
        <p:spPr>
          <a:xfrm>
            <a:off x="262754" y="1331647"/>
            <a:ext cx="4281249" cy="0"/>
          </a:xfrm>
          <a:prstGeom prst="line">
            <a:avLst/>
          </a:prstGeom>
          <a:ln w="28575">
            <a:solidFill>
              <a:srgbClr val="0094B9"/>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72541" y="1121600"/>
            <a:ext cx="780983" cy="246221"/>
          </a:xfrm>
          <a:prstGeom prst="rect">
            <a:avLst/>
          </a:prstGeom>
          <a:noFill/>
        </p:spPr>
        <p:txBody>
          <a:bodyPr wrap="none" rtlCol="0">
            <a:spAutoFit/>
          </a:bodyPr>
          <a:lstStyle/>
          <a:p>
            <a:r>
              <a:rPr lang="en-GB" sz="1000" b="1" dirty="0" smtClean="0">
                <a:solidFill>
                  <a:schemeClr val="bg2"/>
                </a:solidFill>
              </a:rPr>
              <a:t>INVASIVE</a:t>
            </a:r>
            <a:endParaRPr lang="en-GB" sz="1000" b="1" dirty="0">
              <a:solidFill>
                <a:schemeClr val="bg2"/>
              </a:solidFill>
            </a:endParaRPr>
          </a:p>
        </p:txBody>
      </p:sp>
      <p:sp>
        <p:nvSpPr>
          <p:cNvPr id="46" name="TextBox 45"/>
          <p:cNvSpPr txBox="1"/>
          <p:nvPr/>
        </p:nvSpPr>
        <p:spPr>
          <a:xfrm>
            <a:off x="2929605" y="1117668"/>
            <a:ext cx="1109599" cy="246221"/>
          </a:xfrm>
          <a:prstGeom prst="rect">
            <a:avLst/>
          </a:prstGeom>
          <a:noFill/>
        </p:spPr>
        <p:txBody>
          <a:bodyPr wrap="none" rtlCol="0">
            <a:spAutoFit/>
          </a:bodyPr>
          <a:lstStyle/>
          <a:p>
            <a:r>
              <a:rPr lang="en-GB" sz="1000" b="1" dirty="0" smtClean="0">
                <a:solidFill>
                  <a:schemeClr val="bg2"/>
                </a:solidFill>
              </a:rPr>
              <a:t>NON-INVASIVE</a:t>
            </a:r>
            <a:endParaRPr lang="en-GB" sz="1000" b="1" dirty="0">
              <a:solidFill>
                <a:schemeClr val="bg2"/>
              </a:solidFill>
            </a:endParaRPr>
          </a:p>
        </p:txBody>
      </p:sp>
      <p:grpSp>
        <p:nvGrpSpPr>
          <p:cNvPr id="15" name="Group 14"/>
          <p:cNvGrpSpPr/>
          <p:nvPr/>
        </p:nvGrpSpPr>
        <p:grpSpPr>
          <a:xfrm>
            <a:off x="5173663" y="3673658"/>
            <a:ext cx="3929402" cy="3027576"/>
            <a:chOff x="5173663" y="3673658"/>
            <a:chExt cx="3929402" cy="3027576"/>
          </a:xfrm>
        </p:grpSpPr>
        <p:grpSp>
          <p:nvGrpSpPr>
            <p:cNvPr id="12" name="Group 11"/>
            <p:cNvGrpSpPr/>
            <p:nvPr/>
          </p:nvGrpSpPr>
          <p:grpSpPr>
            <a:xfrm>
              <a:off x="5173663" y="3673658"/>
              <a:ext cx="3895691" cy="3007060"/>
              <a:chOff x="5173663" y="3673658"/>
              <a:chExt cx="3895691" cy="3007060"/>
            </a:xfrm>
          </p:grpSpPr>
          <p:sp>
            <p:nvSpPr>
              <p:cNvPr id="53" name="TextBox 52"/>
              <p:cNvSpPr txBox="1"/>
              <p:nvPr/>
            </p:nvSpPr>
            <p:spPr>
              <a:xfrm>
                <a:off x="5173663" y="3673658"/>
                <a:ext cx="3895691" cy="738664"/>
              </a:xfrm>
              <a:prstGeom prst="rect">
                <a:avLst/>
              </a:prstGeom>
              <a:noFill/>
            </p:spPr>
            <p:txBody>
              <a:bodyPr wrap="square" rtlCol="0">
                <a:spAutoFit/>
              </a:bodyPr>
              <a:lstStyle/>
              <a:p>
                <a:pPr marL="1069975" indent="-1069975"/>
                <a:r>
                  <a:rPr lang="en-GB" sz="1400" dirty="0" smtClean="0"/>
                  <a:t>Hypothesis:	A new paradigm of personalised treatment can be enabled by the Knowledge Hub. </a:t>
                </a:r>
              </a:p>
            </p:txBody>
          </p:sp>
          <p:sp>
            <p:nvSpPr>
              <p:cNvPr id="49" name="Rounded Rectangle 48"/>
              <p:cNvSpPr/>
              <p:nvPr/>
            </p:nvSpPr>
            <p:spPr>
              <a:xfrm>
                <a:off x="5295331" y="4517571"/>
                <a:ext cx="3697858" cy="2163147"/>
              </a:xfrm>
              <a:prstGeom prst="roundRect">
                <a:avLst>
                  <a:gd name="adj" fmla="val 5368"/>
                </a:avLst>
              </a:prstGeom>
              <a:noFill/>
              <a:ln w="38100">
                <a:solidFill>
                  <a:schemeClr val="accent6">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 name="TextBox 8"/>
            <p:cNvSpPr txBox="1"/>
            <p:nvPr/>
          </p:nvSpPr>
          <p:spPr>
            <a:xfrm>
              <a:off x="5395471" y="4531409"/>
              <a:ext cx="3707594" cy="2169825"/>
            </a:xfrm>
            <a:prstGeom prst="rect">
              <a:avLst/>
            </a:prstGeom>
            <a:noFill/>
          </p:spPr>
          <p:txBody>
            <a:bodyPr wrap="square" rtlCol="0">
              <a:spAutoFit/>
            </a:bodyPr>
            <a:lstStyle/>
            <a:p>
              <a:pPr marL="342900" indent="-342900">
                <a:spcBef>
                  <a:spcPts val="600"/>
                </a:spcBef>
                <a:buAutoNum type="arabicPeriod"/>
              </a:pPr>
              <a:r>
                <a:rPr lang="en-GB" sz="1200" dirty="0" smtClean="0"/>
                <a:t>Use Knowledge Hub to identify regions of viable, drug-resistant tumour from multi-functional imaging data.</a:t>
              </a:r>
            </a:p>
            <a:p>
              <a:pPr marL="342900" indent="-342900">
                <a:spcBef>
                  <a:spcPts val="600"/>
                </a:spcBef>
                <a:buAutoNum type="arabicPeriod"/>
              </a:pPr>
              <a:r>
                <a:rPr lang="en-GB" sz="1200" dirty="0" smtClean="0"/>
                <a:t>Use results to obtain image-guided biopsy.</a:t>
              </a:r>
            </a:p>
            <a:p>
              <a:pPr marL="342900" indent="-342900">
                <a:spcBef>
                  <a:spcPts val="600"/>
                </a:spcBef>
                <a:buAutoNum type="arabicPeriod"/>
              </a:pPr>
              <a:r>
                <a:rPr lang="en-GB" sz="1200" dirty="0" smtClean="0"/>
                <a:t>Use Knowledge Hub to find closest match to patient tissue in cell and tissue banks,  2D / 3D tumour model  database.</a:t>
              </a:r>
            </a:p>
            <a:p>
              <a:pPr marL="342900" indent="-342900">
                <a:spcBef>
                  <a:spcPts val="600"/>
                </a:spcBef>
                <a:buAutoNum type="arabicPeriod"/>
              </a:pPr>
              <a:r>
                <a:rPr lang="en-GB" sz="1200" dirty="0" smtClean="0"/>
                <a:t>Culture patient cells with different drug combinations suggested by Knowledge Hub to find most efficacious, personalised therapy.</a:t>
              </a:r>
              <a:endParaRPr lang="en-GB" sz="1200" dirty="0"/>
            </a:p>
          </p:txBody>
        </p:sp>
      </p:grpSp>
      <p:grpSp>
        <p:nvGrpSpPr>
          <p:cNvPr id="17" name="Group 16"/>
          <p:cNvGrpSpPr/>
          <p:nvPr/>
        </p:nvGrpSpPr>
        <p:grpSpPr>
          <a:xfrm>
            <a:off x="2708047" y="2903559"/>
            <a:ext cx="3392738" cy="1944515"/>
            <a:chOff x="2708047" y="2903559"/>
            <a:chExt cx="3392738" cy="1944515"/>
          </a:xfrm>
        </p:grpSpPr>
        <p:pic>
          <p:nvPicPr>
            <p:cNvPr id="16" name="Picture 15"/>
            <p:cNvPicPr>
              <a:picLocks noChangeAspect="1"/>
            </p:cNvPicPr>
            <p:nvPr/>
          </p:nvPicPr>
          <p:blipFill>
            <a:blip r:embed="rId10"/>
            <a:stretch>
              <a:fillRect/>
            </a:stretch>
          </p:blipFill>
          <p:spPr>
            <a:xfrm>
              <a:off x="3690136" y="3457375"/>
              <a:ext cx="1301484" cy="1312850"/>
            </a:xfrm>
            <a:prstGeom prst="rect">
              <a:avLst/>
            </a:prstGeom>
          </p:spPr>
        </p:pic>
        <p:grpSp>
          <p:nvGrpSpPr>
            <p:cNvPr id="10" name="Group 9"/>
            <p:cNvGrpSpPr/>
            <p:nvPr/>
          </p:nvGrpSpPr>
          <p:grpSpPr>
            <a:xfrm>
              <a:off x="2708047" y="2903559"/>
              <a:ext cx="3392738" cy="1944515"/>
              <a:chOff x="2708047" y="2903559"/>
              <a:chExt cx="3392738" cy="1944515"/>
            </a:xfrm>
          </p:grpSpPr>
          <p:pic>
            <p:nvPicPr>
              <p:cNvPr id="45" name="Picture 1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367" t="36358" r="-2898" b="628"/>
              <a:stretch/>
            </p:blipFill>
            <p:spPr bwMode="auto">
              <a:xfrm rot="9696290" flipV="1">
                <a:off x="4438292" y="2903559"/>
                <a:ext cx="1662493" cy="44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1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8519" t="38771" r="-2898" b="628"/>
              <a:stretch/>
            </p:blipFill>
            <p:spPr bwMode="auto">
              <a:xfrm rot="20367171" flipV="1">
                <a:off x="2708047" y="4435087"/>
                <a:ext cx="1101689" cy="41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059233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B2A88A-9ECB-DF45-A377-2575079D0564}" type="slidenum">
              <a:rPr lang="en-GB" smtClean="0"/>
              <a:pPr/>
              <a:t>16</a:t>
            </a:fld>
            <a:endParaRPr lang="en-GB"/>
          </a:p>
        </p:txBody>
      </p:sp>
      <p:sp>
        <p:nvSpPr>
          <p:cNvPr id="5" name="TextBox 4"/>
          <p:cNvSpPr txBox="1"/>
          <p:nvPr/>
        </p:nvSpPr>
        <p:spPr>
          <a:xfrm>
            <a:off x="69850" y="1876569"/>
            <a:ext cx="1326004" cy="2554545"/>
          </a:xfrm>
          <a:prstGeom prst="rect">
            <a:avLst/>
          </a:prstGeom>
        </p:spPr>
        <p:txBody>
          <a:bodyPr wrap="none" rtlCol="0">
            <a:spAutoFit/>
          </a:bodyPr>
          <a:lstStyle/>
          <a:p>
            <a:pPr fontAlgn="base">
              <a:spcAft>
                <a:spcPct val="0"/>
              </a:spcAft>
            </a:pPr>
            <a:r>
              <a:rPr lang="en-GB" sz="16000" smtClean="0">
                <a:solidFill>
                  <a:schemeClr val="accent4"/>
                </a:solidFill>
              </a:rPr>
              <a:t>3</a:t>
            </a:r>
            <a:endParaRPr lang="en-GB" sz="16000">
              <a:solidFill>
                <a:schemeClr val="accent4"/>
              </a:solidFill>
            </a:endParaRPr>
          </a:p>
        </p:txBody>
      </p:sp>
      <p:sp>
        <p:nvSpPr>
          <p:cNvPr id="8" name="Rounded Rectangle 7"/>
          <p:cNvSpPr/>
          <p:nvPr/>
        </p:nvSpPr>
        <p:spPr>
          <a:xfrm>
            <a:off x="228600" y="238125"/>
            <a:ext cx="7381875" cy="13916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1725106" y="2429140"/>
            <a:ext cx="6153336" cy="830997"/>
          </a:xfrm>
          <a:prstGeom prst="rect">
            <a:avLst/>
          </a:prstGeom>
          <a:solidFill>
            <a:schemeClr val="bg1"/>
          </a:solidFill>
        </p:spPr>
        <p:txBody>
          <a:bodyPr wrap="square">
            <a:spAutoFit/>
          </a:bodyPr>
          <a:lstStyle/>
          <a:p>
            <a:pPr marL="0" lvl="1" algn="ctr">
              <a:spcAft>
                <a:spcPts val="1200"/>
              </a:spcAft>
            </a:pPr>
            <a:r>
              <a:rPr lang="en-US" sz="4800">
                <a:solidFill>
                  <a:schemeClr val="tx2"/>
                </a:solidFill>
              </a:rPr>
              <a:t>Schema extensions</a:t>
            </a:r>
            <a:endParaRPr lang="en-US" sz="4800" dirty="0">
              <a:solidFill>
                <a:schemeClr val="tx2"/>
              </a:solidFill>
            </a:endParaRPr>
          </a:p>
        </p:txBody>
      </p:sp>
    </p:spTree>
    <p:extLst>
      <p:ext uri="{BB962C8B-B14F-4D97-AF65-F5344CB8AC3E}">
        <p14:creationId xmlns:p14="http://schemas.microsoft.com/office/powerpoint/2010/main" val="23690734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17</a:t>
            </a:fld>
            <a:endParaRPr lang="en-GB"/>
          </a:p>
        </p:txBody>
      </p:sp>
      <p:sp>
        <p:nvSpPr>
          <p:cNvPr id="9" name="Text Placeholder 2"/>
          <p:cNvSpPr>
            <a:spLocks noGrp="1"/>
          </p:cNvSpPr>
          <p:nvPr>
            <p:ph type="body" sz="quarter" idx="13"/>
          </p:nvPr>
        </p:nvSpPr>
        <p:spPr>
          <a:xfrm>
            <a:off x="151200" y="398348"/>
            <a:ext cx="7455788" cy="1159864"/>
          </a:xfrm>
        </p:spPr>
        <p:txBody>
          <a:bodyPr/>
          <a:lstStyle/>
          <a:p>
            <a:r>
              <a:rPr lang="en-US"/>
              <a:t>What attracted me to XNAT?</a:t>
            </a:r>
            <a:endParaRPr lang="en-US" dirty="0" smtClean="0"/>
          </a:p>
          <a:p>
            <a:pPr lvl="1">
              <a:spcBef>
                <a:spcPts val="500"/>
              </a:spcBef>
            </a:pPr>
            <a:r>
              <a:rPr lang="en-US" sz="2700"/>
              <a:t>It’s eXtensible!</a:t>
            </a:r>
            <a:endParaRPr lang="en-US" sz="2700" dirty="0"/>
          </a:p>
        </p:txBody>
      </p:sp>
      <p:sp>
        <p:nvSpPr>
          <p:cNvPr id="7" name="Content Placeholder 3"/>
          <p:cNvSpPr>
            <a:spLocks noGrp="1"/>
          </p:cNvSpPr>
          <p:nvPr>
            <p:ph idx="1"/>
          </p:nvPr>
        </p:nvSpPr>
        <p:spPr>
          <a:xfrm>
            <a:off x="2327871" y="2780466"/>
            <a:ext cx="4532609" cy="1699979"/>
          </a:xfrm>
        </p:spPr>
        <p:txBody>
          <a:bodyPr>
            <a:normAutofit/>
          </a:bodyPr>
          <a:lstStyle/>
          <a:p>
            <a:pPr marL="0" lvl="1" indent="0">
              <a:spcAft>
                <a:spcPts val="1200"/>
              </a:spcAft>
              <a:buNone/>
            </a:pPr>
            <a:r>
              <a:rPr lang="en-US" sz="5000" dirty="0">
                <a:solidFill>
                  <a:srgbClr val="616365"/>
                </a:solidFill>
              </a:rPr>
              <a:t>It’s eXtensible!</a:t>
            </a:r>
          </a:p>
        </p:txBody>
      </p:sp>
    </p:spTree>
    <p:extLst>
      <p:ext uri="{BB962C8B-B14F-4D97-AF65-F5344CB8AC3E}">
        <p14:creationId xmlns:p14="http://schemas.microsoft.com/office/powerpoint/2010/main" val="36913304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18</a:t>
            </a:fld>
            <a:endParaRPr lang="en-GB"/>
          </a:p>
        </p:txBody>
      </p:sp>
      <p:sp>
        <p:nvSpPr>
          <p:cNvPr id="9" name="Text Placeholder 2"/>
          <p:cNvSpPr>
            <a:spLocks noGrp="1"/>
          </p:cNvSpPr>
          <p:nvPr>
            <p:ph type="body" sz="quarter" idx="13"/>
          </p:nvPr>
        </p:nvSpPr>
        <p:spPr>
          <a:xfrm>
            <a:off x="151200" y="398348"/>
            <a:ext cx="7455788" cy="1159864"/>
          </a:xfrm>
        </p:spPr>
        <p:txBody>
          <a:bodyPr/>
          <a:lstStyle/>
          <a:p>
            <a:r>
              <a:rPr lang="en-US"/>
              <a:t>What attracted me to XNAT?</a:t>
            </a:r>
            <a:endParaRPr lang="en-US" dirty="0" smtClean="0"/>
          </a:p>
          <a:p>
            <a:pPr lvl="1">
              <a:spcBef>
                <a:spcPts val="500"/>
              </a:spcBef>
            </a:pPr>
            <a:r>
              <a:rPr lang="en-US" sz="2700" dirty="0"/>
              <a:t>Making the best use of extensibility</a:t>
            </a:r>
          </a:p>
        </p:txBody>
      </p:sp>
      <p:sp>
        <p:nvSpPr>
          <p:cNvPr id="7" name="Content Placeholder 3"/>
          <p:cNvSpPr>
            <a:spLocks noGrp="1"/>
          </p:cNvSpPr>
          <p:nvPr>
            <p:ph idx="1"/>
          </p:nvPr>
        </p:nvSpPr>
        <p:spPr>
          <a:xfrm>
            <a:off x="162001" y="1690748"/>
            <a:ext cx="8324774" cy="3707198"/>
          </a:xfrm>
        </p:spPr>
        <p:txBody>
          <a:bodyPr>
            <a:normAutofit/>
          </a:bodyPr>
          <a:lstStyle/>
          <a:p>
            <a:pPr lvl="1">
              <a:spcAft>
                <a:spcPts val="1200"/>
              </a:spcAft>
            </a:pPr>
            <a:r>
              <a:rPr lang="en-GB" dirty="0" smtClean="0">
                <a:solidFill>
                  <a:srgbClr val="616365"/>
                </a:solidFill>
              </a:rPr>
              <a:t>For me, the most exciting aspect is that the </a:t>
            </a:r>
            <a:r>
              <a:rPr lang="en-GB" dirty="0" smtClean="0">
                <a:solidFill>
                  <a:schemeClr val="accent4">
                    <a:lumMod val="75000"/>
                  </a:schemeClr>
                </a:solidFill>
              </a:rPr>
              <a:t>schema</a:t>
            </a:r>
            <a:r>
              <a:rPr lang="en-GB" dirty="0" smtClean="0">
                <a:solidFill>
                  <a:srgbClr val="616365"/>
                </a:solidFill>
              </a:rPr>
              <a:t> is extensible.</a:t>
            </a:r>
          </a:p>
          <a:p>
            <a:pPr lvl="1">
              <a:spcAft>
                <a:spcPts val="1200"/>
              </a:spcAft>
            </a:pPr>
            <a:r>
              <a:rPr lang="en-GB" dirty="0">
                <a:solidFill>
                  <a:srgbClr val="616365"/>
                </a:solidFill>
              </a:rPr>
              <a:t>But, we need to put in some work to upload data and be able to search it.</a:t>
            </a:r>
          </a:p>
          <a:p>
            <a:pPr lvl="1">
              <a:spcAft>
                <a:spcPts val="600"/>
              </a:spcAft>
            </a:pPr>
            <a:r>
              <a:rPr lang="en-GB" dirty="0">
                <a:solidFill>
                  <a:srgbClr val="616365"/>
                </a:solidFill>
              </a:rPr>
              <a:t>Here’s a common pattern:</a:t>
            </a:r>
          </a:p>
          <a:p>
            <a:pPr marL="533400" lvl="1" indent="-261938">
              <a:buFont typeface="Wingdings" charset="2"/>
              <a:buChar char="§"/>
            </a:pPr>
            <a:r>
              <a:rPr lang="en-GB" sz="1400" dirty="0">
                <a:solidFill>
                  <a:srgbClr val="616365"/>
                </a:solidFill>
              </a:rPr>
              <a:t>Upload some DICOMs and create a </a:t>
            </a:r>
            <a:r>
              <a:rPr lang="en-GB" sz="1400" i="1" dirty="0">
                <a:solidFill>
                  <a:srgbClr val="616365"/>
                </a:solidFill>
              </a:rPr>
              <a:t>session</a:t>
            </a:r>
            <a:r>
              <a:rPr lang="en-GB" sz="1400" dirty="0">
                <a:solidFill>
                  <a:srgbClr val="616365"/>
                </a:solidFill>
              </a:rPr>
              <a:t>.</a:t>
            </a:r>
          </a:p>
          <a:p>
            <a:pPr marL="533400" lvl="1" indent="-261938">
              <a:buFont typeface="Wingdings" charset="2"/>
              <a:buChar char="§"/>
            </a:pPr>
            <a:r>
              <a:rPr lang="en-GB" sz="1400" dirty="0">
                <a:solidFill>
                  <a:srgbClr val="616365"/>
                </a:solidFill>
              </a:rPr>
              <a:t>Create some </a:t>
            </a:r>
            <a:r>
              <a:rPr lang="en-GB" sz="1400" i="1" dirty="0">
                <a:solidFill>
                  <a:srgbClr val="616365"/>
                </a:solidFill>
              </a:rPr>
              <a:t>resource folders</a:t>
            </a:r>
            <a:r>
              <a:rPr lang="en-GB" sz="1400" dirty="0">
                <a:solidFill>
                  <a:srgbClr val="616365"/>
                </a:solidFill>
              </a:rPr>
              <a:t> under the session.</a:t>
            </a:r>
          </a:p>
          <a:p>
            <a:pPr marL="533400" lvl="1" indent="-261938">
              <a:spcAft>
                <a:spcPts val="1200"/>
              </a:spcAft>
              <a:buFont typeface="Wingdings" charset="2"/>
              <a:buChar char="§"/>
            </a:pPr>
            <a:r>
              <a:rPr lang="en-GB" sz="1400" dirty="0">
                <a:solidFill>
                  <a:srgbClr val="616365"/>
                </a:solidFill>
              </a:rPr>
              <a:t>Upload non-DICOM data files.</a:t>
            </a:r>
            <a:endParaRPr lang="en-GB" dirty="0">
              <a:solidFill>
                <a:srgbClr val="616365"/>
              </a:solidFill>
            </a:endParaRPr>
          </a:p>
          <a:p>
            <a:pPr lvl="1">
              <a:spcAft>
                <a:spcPts val="1200"/>
              </a:spcAft>
            </a:pPr>
            <a:r>
              <a:rPr lang="en-GB" dirty="0">
                <a:solidFill>
                  <a:schemeClr val="accent2"/>
                </a:solidFill>
              </a:rPr>
              <a:t>Question:</a:t>
            </a:r>
            <a:r>
              <a:rPr lang="en-GB" dirty="0">
                <a:solidFill>
                  <a:srgbClr val="616365"/>
                </a:solidFill>
              </a:rPr>
              <a:t> How do you search on what you have uploaded?</a:t>
            </a:r>
          </a:p>
          <a:p>
            <a:pPr marL="0" lvl="1" indent="0">
              <a:spcAft>
                <a:spcPts val="1200"/>
              </a:spcAft>
              <a:buNone/>
            </a:pPr>
            <a:endParaRPr lang="en-US" sz="1400" dirty="0">
              <a:solidFill>
                <a:srgbClr val="616365"/>
              </a:solidFill>
            </a:endParaRPr>
          </a:p>
          <a:p>
            <a:pPr marL="0" lvl="1" indent="0">
              <a:spcAft>
                <a:spcPts val="1200"/>
              </a:spcAft>
              <a:buNone/>
            </a:pPr>
            <a:endParaRPr lang="en-US" sz="1400" dirty="0">
              <a:solidFill>
                <a:srgbClr val="616365"/>
              </a:solidFill>
            </a:endParaRPr>
          </a:p>
        </p:txBody>
      </p:sp>
    </p:spTree>
    <p:extLst>
      <p:ext uri="{BB962C8B-B14F-4D97-AF65-F5344CB8AC3E}">
        <p14:creationId xmlns:p14="http://schemas.microsoft.com/office/powerpoint/2010/main" val="17068795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19</a:t>
            </a:fld>
            <a:endParaRPr lang="en-GB"/>
          </a:p>
        </p:txBody>
      </p:sp>
      <p:sp>
        <p:nvSpPr>
          <p:cNvPr id="9" name="Text Placeholder 2"/>
          <p:cNvSpPr>
            <a:spLocks noGrp="1"/>
          </p:cNvSpPr>
          <p:nvPr>
            <p:ph type="body" sz="quarter" idx="13"/>
          </p:nvPr>
        </p:nvSpPr>
        <p:spPr>
          <a:xfrm>
            <a:off x="151200" y="398348"/>
            <a:ext cx="7455788" cy="1159864"/>
          </a:xfrm>
        </p:spPr>
        <p:txBody>
          <a:bodyPr/>
          <a:lstStyle/>
          <a:p>
            <a:r>
              <a:rPr lang="en-US" sz="3000" smtClean="0"/>
              <a:t>Example 1: Image annotation</a:t>
            </a:r>
            <a:endParaRPr lang="en-US" sz="3000" dirty="0" smtClean="0"/>
          </a:p>
          <a:p>
            <a:pPr lvl="1">
              <a:spcBef>
                <a:spcPts val="500"/>
              </a:spcBef>
            </a:pPr>
            <a:endParaRPr lang="en-US" sz="3000" dirty="0" smtClean="0"/>
          </a:p>
          <a:p>
            <a:endParaRPr lang="en-US" sz="3000" dirty="0" smtClean="0"/>
          </a:p>
        </p:txBody>
      </p:sp>
      <p:sp>
        <p:nvSpPr>
          <p:cNvPr id="13" name="Freeform 12"/>
          <p:cNvSpPr/>
          <p:nvPr/>
        </p:nvSpPr>
        <p:spPr>
          <a:xfrm>
            <a:off x="7707987" y="1004711"/>
            <a:ext cx="1431060" cy="1501632"/>
          </a:xfrm>
          <a:custGeom>
            <a:avLst/>
            <a:gdLst>
              <a:gd name="connsiteX0" fmla="*/ 1096775 w 1168931"/>
              <a:gd name="connsiteY0" fmla="*/ 0 h 1226576"/>
              <a:gd name="connsiteX1" fmla="*/ 0 w 1168931"/>
              <a:gd name="connsiteY1" fmla="*/ 86582 h 1226576"/>
              <a:gd name="connsiteX2" fmla="*/ 158744 w 1168931"/>
              <a:gd name="connsiteY2" fmla="*/ 447340 h 1226576"/>
              <a:gd name="connsiteX3" fmla="*/ 129881 w 1168931"/>
              <a:gd name="connsiteY3" fmla="*/ 1125564 h 1226576"/>
              <a:gd name="connsiteX4" fmla="*/ 1140069 w 1168931"/>
              <a:gd name="connsiteY4" fmla="*/ 1226576 h 1226576"/>
              <a:gd name="connsiteX5" fmla="*/ 1168931 w 1168931"/>
              <a:gd name="connsiteY5" fmla="*/ 259746 h 12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931" h="1226576">
                <a:moveTo>
                  <a:pt x="1096775" y="0"/>
                </a:moveTo>
                <a:lnTo>
                  <a:pt x="0" y="86582"/>
                </a:lnTo>
                <a:lnTo>
                  <a:pt x="158744" y="447340"/>
                </a:lnTo>
                <a:lnTo>
                  <a:pt x="129881" y="1125564"/>
                </a:lnTo>
                <a:lnTo>
                  <a:pt x="1140069" y="1226576"/>
                </a:lnTo>
                <a:lnTo>
                  <a:pt x="1168931" y="259746"/>
                </a:ln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30" t="1513" r="20833" b="3288"/>
          <a:stretch/>
        </p:blipFill>
        <p:spPr>
          <a:xfrm>
            <a:off x="266699" y="978280"/>
            <a:ext cx="8105775" cy="5821878"/>
          </a:xfrm>
          <a:prstGeom prst="rect">
            <a:avLst/>
          </a:prstGeom>
        </p:spPr>
      </p:pic>
      <p:grpSp>
        <p:nvGrpSpPr>
          <p:cNvPr id="26" name="Group 25"/>
          <p:cNvGrpSpPr/>
          <p:nvPr/>
        </p:nvGrpSpPr>
        <p:grpSpPr>
          <a:xfrm>
            <a:off x="742949" y="1004711"/>
            <a:ext cx="7953375" cy="5583285"/>
            <a:chOff x="742949" y="1004711"/>
            <a:chExt cx="7953375" cy="5583285"/>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012" t="16200" r="70709" b="31155"/>
            <a:stretch/>
          </p:blipFill>
          <p:spPr>
            <a:xfrm>
              <a:off x="5029199" y="1004711"/>
              <a:ext cx="3667125" cy="5583282"/>
            </a:xfrm>
            <a:prstGeom prst="rect">
              <a:avLst/>
            </a:prstGeom>
          </p:spPr>
        </p:pic>
        <p:cxnSp>
          <p:nvCxnSpPr>
            <p:cNvPr id="4" name="Straight Connector 3"/>
            <p:cNvCxnSpPr/>
            <p:nvPr/>
          </p:nvCxnSpPr>
          <p:spPr>
            <a:xfrm flipH="1">
              <a:off x="1771650" y="1004711"/>
              <a:ext cx="3257550" cy="1795639"/>
            </a:xfrm>
            <a:prstGeom prst="line">
              <a:avLst/>
            </a:prstGeom>
            <a:ln>
              <a:solidFill>
                <a:schemeClr val="accent6">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1800224" y="5334000"/>
              <a:ext cx="3228976" cy="1253996"/>
            </a:xfrm>
            <a:prstGeom prst="line">
              <a:avLst/>
            </a:prstGeom>
            <a:ln>
              <a:solidFill>
                <a:schemeClr val="accent6">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42949" y="2800350"/>
              <a:ext cx="1028701" cy="2533650"/>
            </a:xfrm>
            <a:prstGeom prst="rect">
              <a:avLst/>
            </a:prstGeom>
            <a:noFill/>
            <a:ln w="28575">
              <a:solidFill>
                <a:schemeClr val="accent6">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509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decel="33000" fill="hold" nodeType="clickEffect">
                                  <p:stCondLst>
                                    <p:cond delay="0"/>
                                  </p:stCondLst>
                                  <p:childTnLst>
                                    <p:animScale>
                                      <p:cBhvr>
                                        <p:cTn id="10" dur="1000" fill="hold"/>
                                        <p:tgtEl>
                                          <p:spTgt spid="2"/>
                                        </p:tgtEl>
                                      </p:cBhvr>
                                      <p:by x="50000" y="50000"/>
                                    </p:animScale>
                                  </p:childTnLst>
                                </p:cTn>
                              </p:par>
                              <p:par>
                                <p:cTn id="11" presetID="42" presetClass="path" presetSubtype="0" accel="25000" decel="25000" fill="hold" nodeType="withEffect">
                                  <p:stCondLst>
                                    <p:cond delay="0"/>
                                  </p:stCondLst>
                                  <p:childTnLst>
                                    <p:animMotion origin="layout" path="M 4.16667E-6 3.7037E-7 L -0.21407 -0.00046 " pathEditMode="relative" rAng="0" ptsTypes="AA">
                                      <p:cBhvr>
                                        <p:cTn id="12" dur="1000" fill="hold"/>
                                        <p:tgtEl>
                                          <p:spTgt spid="2"/>
                                        </p:tgtEl>
                                        <p:attrNameLst>
                                          <p:attrName>ppt_x</p:attrName>
                                          <p:attrName>ppt_y</p:attrName>
                                        </p:attrNameLst>
                                      </p:cBhvr>
                                      <p:rCtr x="-10712" y="-23"/>
                                    </p:animMotion>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a:t>XNAT in Cancer, Diagnosis, Therapy and Research</a:t>
            </a:r>
          </a:p>
          <a:p>
            <a:endParaRPr lang="en-GB" smtClean="0"/>
          </a:p>
          <a:p>
            <a:r>
              <a:rPr lang="en-US" sz="3200" smtClean="0"/>
              <a:t>Simon </a:t>
            </a:r>
            <a:r>
              <a:rPr lang="en-US" sz="3200" dirty="0" smtClean="0"/>
              <a:t>Doran</a:t>
            </a:r>
          </a:p>
          <a:p>
            <a:r>
              <a:rPr lang="en-US" sz="2000" dirty="0"/>
              <a:t>Cancer Research UK Cancer Imaging Centre</a:t>
            </a:r>
          </a:p>
          <a:p>
            <a:r>
              <a:rPr lang="en-US" sz="2000" dirty="0" smtClean="0"/>
              <a:t>Institute of Cancer Research</a:t>
            </a:r>
          </a:p>
          <a:p>
            <a:r>
              <a:rPr lang="en-US" sz="2000" dirty="0"/>
              <a:t>London, UK</a:t>
            </a:r>
            <a:endParaRPr lang="en-US" sz="2000" dirty="0" smtClean="0"/>
          </a:p>
          <a:p>
            <a:pPr lvl="2"/>
            <a:r>
              <a:rPr lang="en-US" dirty="0" smtClean="0"/>
              <a:t> </a:t>
            </a:r>
          </a:p>
          <a:p>
            <a:pPr lvl="2"/>
            <a:r>
              <a:rPr lang="en-US" dirty="0" smtClean="0"/>
              <a:t> </a:t>
            </a:r>
          </a:p>
          <a:p>
            <a:pPr lvl="2"/>
            <a:r>
              <a:rPr lang="en-US" smtClean="0"/>
              <a:t> </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20</a:t>
            </a:fld>
            <a:endParaRPr lang="en-GB"/>
          </a:p>
        </p:txBody>
      </p:sp>
      <p:sp>
        <p:nvSpPr>
          <p:cNvPr id="9" name="Text Placeholder 2"/>
          <p:cNvSpPr>
            <a:spLocks noGrp="1"/>
          </p:cNvSpPr>
          <p:nvPr>
            <p:ph type="body" sz="quarter" idx="13"/>
          </p:nvPr>
        </p:nvSpPr>
        <p:spPr>
          <a:xfrm>
            <a:off x="151200" y="398348"/>
            <a:ext cx="7455788" cy="1159864"/>
          </a:xfrm>
        </p:spPr>
        <p:txBody>
          <a:bodyPr/>
          <a:lstStyle/>
          <a:p>
            <a:r>
              <a:rPr lang="en-US" sz="3000"/>
              <a:t>Example 1: Image annotation</a:t>
            </a:r>
            <a:endParaRPr lang="en-US" sz="3000" dirty="0"/>
          </a:p>
          <a:p>
            <a:pPr lvl="1">
              <a:spcBef>
                <a:spcPts val="500"/>
              </a:spcBef>
            </a:pPr>
            <a:endParaRPr lang="en-US" sz="2800" dirty="0" smtClean="0"/>
          </a:p>
          <a:p>
            <a:endParaRPr lang="en-US" sz="2800" dirty="0" smtClean="0"/>
          </a:p>
        </p:txBody>
      </p:sp>
      <p:sp>
        <p:nvSpPr>
          <p:cNvPr id="13" name="Freeform 12"/>
          <p:cNvSpPr/>
          <p:nvPr/>
        </p:nvSpPr>
        <p:spPr>
          <a:xfrm>
            <a:off x="7707987" y="1004711"/>
            <a:ext cx="1431060" cy="1501632"/>
          </a:xfrm>
          <a:custGeom>
            <a:avLst/>
            <a:gdLst>
              <a:gd name="connsiteX0" fmla="*/ 1096775 w 1168931"/>
              <a:gd name="connsiteY0" fmla="*/ 0 h 1226576"/>
              <a:gd name="connsiteX1" fmla="*/ 0 w 1168931"/>
              <a:gd name="connsiteY1" fmla="*/ 86582 h 1226576"/>
              <a:gd name="connsiteX2" fmla="*/ 158744 w 1168931"/>
              <a:gd name="connsiteY2" fmla="*/ 447340 h 1226576"/>
              <a:gd name="connsiteX3" fmla="*/ 129881 w 1168931"/>
              <a:gd name="connsiteY3" fmla="*/ 1125564 h 1226576"/>
              <a:gd name="connsiteX4" fmla="*/ 1140069 w 1168931"/>
              <a:gd name="connsiteY4" fmla="*/ 1226576 h 1226576"/>
              <a:gd name="connsiteX5" fmla="*/ 1168931 w 1168931"/>
              <a:gd name="connsiteY5" fmla="*/ 259746 h 12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931" h="1226576">
                <a:moveTo>
                  <a:pt x="1096775" y="0"/>
                </a:moveTo>
                <a:lnTo>
                  <a:pt x="0" y="86582"/>
                </a:lnTo>
                <a:lnTo>
                  <a:pt x="158744" y="447340"/>
                </a:lnTo>
                <a:lnTo>
                  <a:pt x="129881" y="1125564"/>
                </a:lnTo>
                <a:lnTo>
                  <a:pt x="1140069" y="1226576"/>
                </a:lnTo>
                <a:lnTo>
                  <a:pt x="1168931" y="259746"/>
                </a:ln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 name="Picture 2"/>
          <p:cNvPicPr>
            <a:picLocks noChangeAspect="1"/>
          </p:cNvPicPr>
          <p:nvPr/>
        </p:nvPicPr>
        <p:blipFill rotWithShape="1">
          <a:blip r:embed="rId2"/>
          <a:srcRect t="2265" r="1787"/>
          <a:stretch/>
        </p:blipFill>
        <p:spPr>
          <a:xfrm>
            <a:off x="278561" y="2781934"/>
            <a:ext cx="3600533" cy="2399032"/>
          </a:xfrm>
          <a:prstGeom prst="rect">
            <a:avLst/>
          </a:prstGeom>
        </p:spPr>
      </p:pic>
      <p:cxnSp>
        <p:nvCxnSpPr>
          <p:cNvPr id="27" name="Straight Connector 26"/>
          <p:cNvCxnSpPr/>
          <p:nvPr/>
        </p:nvCxnSpPr>
        <p:spPr>
          <a:xfrm flipH="1">
            <a:off x="2300819" y="1285875"/>
            <a:ext cx="2223556" cy="1496059"/>
          </a:xfrm>
          <a:prstGeom prst="line">
            <a:avLst/>
          </a:prstGeom>
          <a:ln>
            <a:solidFill>
              <a:schemeClr val="accent6">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2300819" y="5096509"/>
            <a:ext cx="2223556" cy="1580516"/>
          </a:xfrm>
          <a:prstGeom prst="line">
            <a:avLst/>
          </a:prstGeom>
          <a:ln>
            <a:solidFill>
              <a:schemeClr val="accent6">
                <a:lumMod val="75000"/>
                <a:lumOff val="25000"/>
              </a:schemeClr>
            </a:solidFill>
          </a:ln>
        </p:spPr>
        <p:style>
          <a:lnRef idx="2">
            <a:schemeClr val="accent1"/>
          </a:lnRef>
          <a:fillRef idx="0">
            <a:schemeClr val="accent1"/>
          </a:fillRef>
          <a:effectRef idx="1">
            <a:schemeClr val="accent1"/>
          </a:effectRef>
          <a:fontRef idx="minor">
            <a:schemeClr val="tx1"/>
          </a:fontRef>
        </p:style>
      </p:cxnSp>
      <p:pic>
        <p:nvPicPr>
          <p:cNvPr id="1025" name="TextBox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285875"/>
            <a:ext cx="4468813" cy="53911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38603156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21</a:t>
            </a:fld>
            <a:endParaRPr lang="en-GB"/>
          </a:p>
        </p:txBody>
      </p:sp>
      <p:sp>
        <p:nvSpPr>
          <p:cNvPr id="9" name="Text Placeholder 2"/>
          <p:cNvSpPr>
            <a:spLocks noGrp="1"/>
          </p:cNvSpPr>
          <p:nvPr>
            <p:ph type="body" sz="quarter" idx="13"/>
          </p:nvPr>
        </p:nvSpPr>
        <p:spPr>
          <a:xfrm>
            <a:off x="151200" y="398348"/>
            <a:ext cx="7455788" cy="1159864"/>
          </a:xfrm>
        </p:spPr>
        <p:txBody>
          <a:bodyPr/>
          <a:lstStyle/>
          <a:p>
            <a:r>
              <a:rPr lang="en-US" sz="3000"/>
              <a:t>Example 1: Image annotation</a:t>
            </a:r>
            <a:endParaRPr lang="en-US" sz="3000" dirty="0"/>
          </a:p>
          <a:p>
            <a:pPr lvl="1">
              <a:spcBef>
                <a:spcPts val="500"/>
              </a:spcBef>
            </a:pPr>
            <a:r>
              <a:rPr lang="en-US" sz="2800" dirty="0" smtClean="0"/>
              <a:t>The AIM UML diagram</a:t>
            </a:r>
          </a:p>
          <a:p>
            <a:endParaRPr lang="en-US" sz="2800" dirty="0" smtClean="0"/>
          </a:p>
        </p:txBody>
      </p:sp>
      <p:pic>
        <p:nvPicPr>
          <p:cNvPr id="2" name="Picture 1" descr="AIM_v4_rv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40" y="1533212"/>
            <a:ext cx="7707987" cy="4879670"/>
          </a:xfrm>
          <a:prstGeom prst="rect">
            <a:avLst/>
          </a:prstGeom>
        </p:spPr>
      </p:pic>
    </p:spTree>
    <p:extLst>
      <p:ext uri="{BB962C8B-B14F-4D97-AF65-F5344CB8AC3E}">
        <p14:creationId xmlns:p14="http://schemas.microsoft.com/office/powerpoint/2010/main" val="31377614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22</a:t>
            </a:fld>
            <a:endParaRPr lang="en-GB"/>
          </a:p>
        </p:txBody>
      </p:sp>
      <p:sp>
        <p:nvSpPr>
          <p:cNvPr id="9" name="Text Placeholder 2"/>
          <p:cNvSpPr>
            <a:spLocks noGrp="1"/>
          </p:cNvSpPr>
          <p:nvPr>
            <p:ph type="body" sz="quarter" idx="13"/>
          </p:nvPr>
        </p:nvSpPr>
        <p:spPr>
          <a:xfrm>
            <a:off x="151200" y="398348"/>
            <a:ext cx="7455788" cy="1159864"/>
          </a:xfrm>
        </p:spPr>
        <p:txBody>
          <a:bodyPr/>
          <a:lstStyle/>
          <a:p>
            <a:r>
              <a:rPr lang="en-US" sz="3000" smtClean="0"/>
              <a:t>Example 2: DICOM RT-STRUCT file</a:t>
            </a:r>
            <a:endParaRPr lang="en-US" sz="3000" dirty="0" smtClean="0"/>
          </a:p>
          <a:p>
            <a:pPr lvl="1">
              <a:spcBef>
                <a:spcPts val="500"/>
              </a:spcBef>
            </a:pPr>
            <a:endParaRPr lang="en-US" sz="3000" dirty="0" smtClean="0"/>
          </a:p>
          <a:p>
            <a:endParaRPr lang="en-US" sz="3000" dirty="0" smtClean="0"/>
          </a:p>
        </p:txBody>
      </p:sp>
      <p:sp>
        <p:nvSpPr>
          <p:cNvPr id="13" name="Freeform 12"/>
          <p:cNvSpPr/>
          <p:nvPr/>
        </p:nvSpPr>
        <p:spPr>
          <a:xfrm>
            <a:off x="7707987" y="1004711"/>
            <a:ext cx="1431060" cy="1501632"/>
          </a:xfrm>
          <a:custGeom>
            <a:avLst/>
            <a:gdLst>
              <a:gd name="connsiteX0" fmla="*/ 1096775 w 1168931"/>
              <a:gd name="connsiteY0" fmla="*/ 0 h 1226576"/>
              <a:gd name="connsiteX1" fmla="*/ 0 w 1168931"/>
              <a:gd name="connsiteY1" fmla="*/ 86582 h 1226576"/>
              <a:gd name="connsiteX2" fmla="*/ 158744 w 1168931"/>
              <a:gd name="connsiteY2" fmla="*/ 447340 h 1226576"/>
              <a:gd name="connsiteX3" fmla="*/ 129881 w 1168931"/>
              <a:gd name="connsiteY3" fmla="*/ 1125564 h 1226576"/>
              <a:gd name="connsiteX4" fmla="*/ 1140069 w 1168931"/>
              <a:gd name="connsiteY4" fmla="*/ 1226576 h 1226576"/>
              <a:gd name="connsiteX5" fmla="*/ 1168931 w 1168931"/>
              <a:gd name="connsiteY5" fmla="*/ 259746 h 12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931" h="1226576">
                <a:moveTo>
                  <a:pt x="1096775" y="0"/>
                </a:moveTo>
                <a:lnTo>
                  <a:pt x="0" y="86582"/>
                </a:lnTo>
                <a:lnTo>
                  <a:pt x="158744" y="447340"/>
                </a:lnTo>
                <a:lnTo>
                  <a:pt x="129881" y="1125564"/>
                </a:lnTo>
                <a:lnTo>
                  <a:pt x="1140069" y="1226576"/>
                </a:lnTo>
                <a:lnTo>
                  <a:pt x="1168931" y="259746"/>
                </a:ln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 name="Picture 2" descr="Screen Shot 2016-06-07 at 10.58.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01" y="1004711"/>
            <a:ext cx="7518180" cy="5365946"/>
          </a:xfrm>
          <a:prstGeom prst="rect">
            <a:avLst/>
          </a:prstGeom>
        </p:spPr>
      </p:pic>
    </p:spTree>
    <p:extLst>
      <p:ext uri="{BB962C8B-B14F-4D97-AF65-F5344CB8AC3E}">
        <p14:creationId xmlns:p14="http://schemas.microsoft.com/office/powerpoint/2010/main" val="6567198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23</a:t>
            </a:fld>
            <a:endParaRPr lang="en-GB"/>
          </a:p>
        </p:txBody>
      </p:sp>
      <p:sp>
        <p:nvSpPr>
          <p:cNvPr id="9" name="Text Placeholder 2"/>
          <p:cNvSpPr>
            <a:spLocks noGrp="1"/>
          </p:cNvSpPr>
          <p:nvPr>
            <p:ph type="body" sz="quarter" idx="13"/>
          </p:nvPr>
        </p:nvSpPr>
        <p:spPr>
          <a:xfrm>
            <a:off x="151200" y="398348"/>
            <a:ext cx="7455788" cy="1159864"/>
          </a:xfrm>
        </p:spPr>
        <p:txBody>
          <a:bodyPr/>
          <a:lstStyle/>
          <a:p>
            <a:r>
              <a:rPr lang="en-US" dirty="0" smtClean="0"/>
              <a:t>Now here’s my search question</a:t>
            </a:r>
          </a:p>
          <a:p>
            <a:pPr lvl="1">
              <a:spcBef>
                <a:spcPts val="500"/>
              </a:spcBef>
            </a:pPr>
            <a:r>
              <a:rPr lang="en-US" sz="2600" dirty="0"/>
              <a:t>All the information is in XNAT, but how do I get it?</a:t>
            </a:r>
          </a:p>
        </p:txBody>
      </p:sp>
      <p:sp>
        <p:nvSpPr>
          <p:cNvPr id="7" name="Content Placeholder 3"/>
          <p:cNvSpPr>
            <a:spLocks noGrp="1"/>
          </p:cNvSpPr>
          <p:nvPr>
            <p:ph idx="1"/>
          </p:nvPr>
        </p:nvSpPr>
        <p:spPr>
          <a:xfrm>
            <a:off x="162001" y="1690747"/>
            <a:ext cx="8324774" cy="4455653"/>
          </a:xfrm>
        </p:spPr>
        <p:txBody>
          <a:bodyPr>
            <a:normAutofit fontScale="92500" lnSpcReduction="10000"/>
          </a:bodyPr>
          <a:lstStyle/>
          <a:p>
            <a:pPr lvl="1">
              <a:spcAft>
                <a:spcPts val="1200"/>
              </a:spcAft>
            </a:pPr>
            <a:r>
              <a:rPr lang="en-GB" dirty="0">
                <a:solidFill>
                  <a:srgbClr val="616365"/>
                </a:solidFill>
              </a:rPr>
              <a:t>“Get me a visualisation of the radiotherapy planning treatment volume (PTV) for all patients with an enhancing tumour &gt; 2 cm in diameter.”  </a:t>
            </a:r>
          </a:p>
          <a:p>
            <a:pPr lvl="1">
              <a:spcAft>
                <a:spcPts val="600"/>
              </a:spcAft>
            </a:pPr>
            <a:r>
              <a:rPr lang="en-GB" dirty="0">
                <a:solidFill>
                  <a:srgbClr val="616365"/>
                </a:solidFill>
              </a:rPr>
              <a:t>Where are the data?</a:t>
            </a:r>
          </a:p>
          <a:p>
            <a:pPr marL="533400" lvl="1" indent="-261938">
              <a:buFont typeface="Wingdings" charset="2"/>
              <a:buChar char="§"/>
            </a:pPr>
            <a:r>
              <a:rPr lang="en-GB" sz="1400" dirty="0">
                <a:solidFill>
                  <a:srgbClr val="616365"/>
                </a:solidFill>
              </a:rPr>
              <a:t>Enhancement description and tumour diameter buried in large AIM XML file</a:t>
            </a:r>
          </a:p>
          <a:p>
            <a:pPr marL="533400" lvl="1" indent="-261938">
              <a:buFont typeface="Wingdings" charset="2"/>
              <a:buChar char="§"/>
            </a:pPr>
            <a:r>
              <a:rPr lang="en-GB" sz="1400" dirty="0">
                <a:solidFill>
                  <a:srgbClr val="616365"/>
                </a:solidFill>
              </a:rPr>
              <a:t>ROI definitions in RT-STRUCT files</a:t>
            </a:r>
          </a:p>
          <a:p>
            <a:pPr marL="533400" lvl="1" indent="-261938">
              <a:buFont typeface="Wingdings" charset="2"/>
              <a:buChar char="§"/>
            </a:pPr>
            <a:r>
              <a:rPr lang="en-GB" sz="1400" dirty="0">
                <a:solidFill>
                  <a:srgbClr val="616365"/>
                </a:solidFill>
              </a:rPr>
              <a:t>Image data (on which to overlay ROIs) in existing ctSession</a:t>
            </a:r>
            <a:endParaRPr lang="en-GB" sz="1400" dirty="0">
              <a:solidFill>
                <a:srgbClr val="616365"/>
              </a:solidFill>
            </a:endParaRPr>
          </a:p>
          <a:p>
            <a:pPr marL="271462" lvl="1" indent="0">
              <a:buNone/>
            </a:pPr>
            <a:endParaRPr lang="en-GB" sz="1400" dirty="0">
              <a:solidFill>
                <a:srgbClr val="616365"/>
              </a:solidFill>
            </a:endParaRPr>
          </a:p>
          <a:p>
            <a:pPr marL="180975" lvl="1" indent="-180975">
              <a:tabLst>
                <a:tab pos="1349375" algn="l"/>
              </a:tabLst>
            </a:pPr>
            <a:r>
              <a:rPr lang="en-GB" dirty="0">
                <a:solidFill>
                  <a:schemeClr val="accent2"/>
                </a:solidFill>
              </a:rPr>
              <a:t>Problem:</a:t>
            </a:r>
            <a:r>
              <a:rPr lang="en-GB" dirty="0">
                <a:solidFill>
                  <a:srgbClr val="616365"/>
                </a:solidFill>
              </a:rPr>
              <a:t>	XNAT doesn’t know anything* about the </a:t>
            </a:r>
            <a:r>
              <a:rPr lang="en-GB" i="1" dirty="0">
                <a:solidFill>
                  <a:srgbClr val="616365"/>
                </a:solidFill>
              </a:rPr>
              <a:t>contents</a:t>
            </a:r>
            <a:r>
              <a:rPr lang="en-GB" dirty="0">
                <a:solidFill>
                  <a:srgbClr val="616365"/>
                </a:solidFill>
              </a:rPr>
              <a:t> of</a:t>
            </a:r>
          </a:p>
          <a:p>
            <a:pPr marL="1349375" lvl="1" indent="0">
              <a:spcBef>
                <a:spcPts val="0"/>
              </a:spcBef>
              <a:spcAft>
                <a:spcPts val="1200"/>
              </a:spcAft>
              <a:buNone/>
              <a:tabLst>
                <a:tab pos="1349375" algn="l"/>
              </a:tabLst>
            </a:pPr>
            <a:r>
              <a:rPr lang="en-GB" dirty="0">
                <a:solidFill>
                  <a:srgbClr val="616365"/>
                </a:solidFill>
              </a:rPr>
              <a:t>the new resources</a:t>
            </a:r>
          </a:p>
          <a:p>
            <a:pPr marL="180975" lvl="1" indent="-180975">
              <a:spcAft>
                <a:spcPts val="1200"/>
              </a:spcAft>
              <a:tabLst>
                <a:tab pos="1349375" algn="l"/>
              </a:tabLst>
            </a:pPr>
            <a:r>
              <a:rPr lang="en-GB" dirty="0">
                <a:solidFill>
                  <a:schemeClr val="accent4"/>
                </a:solidFill>
              </a:rPr>
              <a:t>Answer:	</a:t>
            </a:r>
            <a:r>
              <a:rPr lang="en-GB" dirty="0">
                <a:solidFill>
                  <a:srgbClr val="616365"/>
                </a:solidFill>
              </a:rPr>
              <a:t>Create custom XNAT </a:t>
            </a:r>
            <a:r>
              <a:rPr lang="en-GB" i="1" dirty="0">
                <a:solidFill>
                  <a:srgbClr val="616365"/>
                </a:solidFill>
              </a:rPr>
              <a:t>assessors</a:t>
            </a:r>
            <a:r>
              <a:rPr lang="en-GB" dirty="0">
                <a:solidFill>
                  <a:srgbClr val="616365"/>
                </a:solidFill>
              </a:rPr>
              <a:t> for each datatype uploaded</a:t>
            </a:r>
            <a:br>
              <a:rPr lang="en-GB" dirty="0">
                <a:solidFill>
                  <a:srgbClr val="616365"/>
                </a:solidFill>
              </a:rPr>
            </a:br>
            <a:r>
              <a:rPr lang="en-GB" dirty="0">
                <a:solidFill>
                  <a:srgbClr val="616365"/>
                </a:solidFill>
              </a:rPr>
              <a:t>	and parse the metadata from the sources on ingestion.</a:t>
            </a:r>
          </a:p>
          <a:p>
            <a:pPr marL="0" lvl="1" indent="0">
              <a:spcAft>
                <a:spcPts val="1200"/>
              </a:spcAft>
              <a:buNone/>
            </a:pPr>
            <a:endParaRPr lang="en-US" sz="1400" dirty="0">
              <a:solidFill>
                <a:srgbClr val="616365"/>
              </a:solidFill>
            </a:endParaRPr>
          </a:p>
          <a:p>
            <a:pPr marL="0" lvl="1" indent="0">
              <a:spcAft>
                <a:spcPts val="1200"/>
              </a:spcAft>
              <a:buNone/>
            </a:pPr>
            <a:r>
              <a:rPr lang="en-US" sz="1400" dirty="0">
                <a:solidFill>
                  <a:srgbClr val="616365"/>
                </a:solidFill>
              </a:rPr>
              <a:t>* Except for what is in the tags.</a:t>
            </a:r>
          </a:p>
        </p:txBody>
      </p:sp>
    </p:spTree>
    <p:extLst>
      <p:ext uri="{BB962C8B-B14F-4D97-AF65-F5344CB8AC3E}">
        <p14:creationId xmlns:p14="http://schemas.microsoft.com/office/powerpoint/2010/main" val="1059989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24</a:t>
            </a:fld>
            <a:endParaRPr lang="en-GB"/>
          </a:p>
        </p:txBody>
      </p:sp>
      <p:sp>
        <p:nvSpPr>
          <p:cNvPr id="4" name="Content Placeholder 3"/>
          <p:cNvSpPr>
            <a:spLocks noGrp="1"/>
          </p:cNvSpPr>
          <p:nvPr>
            <p:ph idx="1"/>
          </p:nvPr>
        </p:nvSpPr>
        <p:spPr>
          <a:xfrm>
            <a:off x="162000" y="1690748"/>
            <a:ext cx="5116931" cy="4863564"/>
          </a:xfrm>
        </p:spPr>
        <p:txBody>
          <a:bodyPr>
            <a:normAutofit/>
          </a:bodyPr>
          <a:lstStyle/>
          <a:p>
            <a:pPr marL="180975" lvl="1" indent="-180975">
              <a:spcAft>
                <a:spcPts val="1200"/>
              </a:spcAft>
              <a:buClr>
                <a:schemeClr val="tx1"/>
              </a:buClr>
            </a:pPr>
            <a:r>
              <a:rPr lang="en-GB" smtClean="0">
                <a:solidFill>
                  <a:schemeClr val="accent4">
                    <a:lumMod val="75000"/>
                  </a:schemeClr>
                </a:solidFill>
              </a:rPr>
              <a:t>Upload </a:t>
            </a:r>
            <a:r>
              <a:rPr lang="en-GB" dirty="0" smtClean="0">
                <a:solidFill>
                  <a:schemeClr val="accent4">
                    <a:lumMod val="75000"/>
                  </a:schemeClr>
                </a:solidFill>
              </a:rPr>
              <a:t>arbitrary </a:t>
            </a:r>
            <a:r>
              <a:rPr lang="en-GB" dirty="0" err="1" smtClean="0">
                <a:solidFill>
                  <a:schemeClr val="accent4">
                    <a:lumMod val="75000"/>
                  </a:schemeClr>
                </a:solidFill>
              </a:rPr>
              <a:t>datatype</a:t>
            </a:r>
            <a:r>
              <a:rPr lang="en-GB" dirty="0" smtClean="0">
                <a:solidFill>
                  <a:schemeClr val="accent4">
                    <a:lumMod val="75000"/>
                  </a:schemeClr>
                </a:solidFill>
              </a:rPr>
              <a:t> </a:t>
            </a:r>
            <a:r>
              <a:rPr lang="en-GB" smtClean="0">
                <a:solidFill>
                  <a:srgbClr val="616365"/>
                </a:solidFill>
              </a:rPr>
              <a:t>into repository.</a:t>
            </a:r>
            <a:endParaRPr lang="en-GB" dirty="0" smtClean="0">
              <a:solidFill>
                <a:srgbClr val="616365"/>
              </a:solidFill>
            </a:endParaRPr>
          </a:p>
          <a:p>
            <a:pPr lvl="1">
              <a:spcAft>
                <a:spcPts val="1200"/>
              </a:spcAft>
            </a:pPr>
            <a:r>
              <a:rPr lang="en-GB" dirty="0" smtClean="0">
                <a:solidFill>
                  <a:srgbClr val="616365"/>
                </a:solidFill>
              </a:rPr>
              <a:t>Both a GUI and a framework.</a:t>
            </a:r>
          </a:p>
          <a:p>
            <a:pPr lvl="1">
              <a:spcAft>
                <a:spcPts val="1200"/>
              </a:spcAft>
            </a:pPr>
            <a:r>
              <a:rPr lang="en-GB" dirty="0" smtClean="0">
                <a:solidFill>
                  <a:srgbClr val="616365"/>
                </a:solidFill>
              </a:rPr>
              <a:t>Developers can incorporate Java to provide any desired </a:t>
            </a:r>
            <a:r>
              <a:rPr lang="en-GB" dirty="0" smtClean="0">
                <a:solidFill>
                  <a:srgbClr val="97A602"/>
                </a:solidFill>
              </a:rPr>
              <a:t>validation of input files</a:t>
            </a:r>
            <a:r>
              <a:rPr lang="en-GB" dirty="0" smtClean="0">
                <a:solidFill>
                  <a:srgbClr val="616365"/>
                </a:solidFill>
              </a:rPr>
              <a:t>.</a:t>
            </a:r>
          </a:p>
          <a:p>
            <a:pPr lvl="1">
              <a:spcAft>
                <a:spcPts val="1200"/>
              </a:spcAft>
            </a:pPr>
            <a:r>
              <a:rPr lang="en-GB" dirty="0" smtClean="0">
                <a:solidFill>
                  <a:srgbClr val="616365"/>
                </a:solidFill>
              </a:rPr>
              <a:t>Developer hooks to allow </a:t>
            </a:r>
            <a:r>
              <a:rPr lang="en-GB" dirty="0" smtClean="0">
                <a:solidFill>
                  <a:srgbClr val="97A602"/>
                </a:solidFill>
              </a:rPr>
              <a:t>arbitrary</a:t>
            </a:r>
            <a:r>
              <a:rPr lang="en-GB" dirty="0" smtClean="0">
                <a:solidFill>
                  <a:srgbClr val="C9DD03"/>
                </a:solidFill>
              </a:rPr>
              <a:t> </a:t>
            </a:r>
            <a:r>
              <a:rPr lang="en-GB" dirty="0" smtClean="0">
                <a:solidFill>
                  <a:srgbClr val="97A602"/>
                </a:solidFill>
              </a:rPr>
              <a:t>extraction of metadata </a:t>
            </a:r>
            <a:r>
              <a:rPr lang="en-GB" dirty="0" smtClean="0">
                <a:solidFill>
                  <a:srgbClr val="616365"/>
                </a:solidFill>
              </a:rPr>
              <a:t>from incoming data</a:t>
            </a:r>
          </a:p>
          <a:p>
            <a:pPr lvl="1">
              <a:spcAft>
                <a:spcPts val="1200"/>
              </a:spcAft>
            </a:pPr>
            <a:r>
              <a:rPr lang="en-GB" dirty="0" smtClean="0">
                <a:solidFill>
                  <a:srgbClr val="616365"/>
                </a:solidFill>
              </a:rPr>
              <a:t>Facility to allow user to supply any of schema metadata on upload</a:t>
            </a:r>
          </a:p>
          <a:p>
            <a:pPr lvl="1">
              <a:spcAft>
                <a:spcPts val="1200"/>
              </a:spcAft>
            </a:pPr>
            <a:r>
              <a:rPr lang="en-GB" dirty="0" smtClean="0">
                <a:solidFill>
                  <a:srgbClr val="616365"/>
                </a:solidFill>
              </a:rPr>
              <a:t>Upload a single file or descend directory structure recursively</a:t>
            </a:r>
            <a:r>
              <a:rPr lang="en-GB" smtClean="0">
                <a:solidFill>
                  <a:srgbClr val="616365"/>
                </a:solidFill>
              </a:rPr>
              <a:t>.</a:t>
            </a:r>
          </a:p>
          <a:p>
            <a:pPr lvl="1">
              <a:spcAft>
                <a:spcPts val="1200"/>
              </a:spcAft>
            </a:pPr>
            <a:r>
              <a:rPr lang="en-GB">
                <a:solidFill>
                  <a:srgbClr val="97A602"/>
                </a:solidFill>
              </a:rPr>
              <a:t>Cascade upload </a:t>
            </a:r>
            <a:r>
              <a:rPr lang="en-GB">
                <a:solidFill>
                  <a:srgbClr val="616365"/>
                </a:solidFill>
              </a:rPr>
              <a:t>of multiple assessors.</a:t>
            </a:r>
            <a:r>
              <a:rPr lang="en-GB" smtClean="0">
                <a:solidFill>
                  <a:srgbClr val="616365"/>
                </a:solidFill>
              </a:rPr>
              <a:t> </a:t>
            </a:r>
            <a:endParaRPr lang="en-US" dirty="0" smtClean="0">
              <a:solidFill>
                <a:srgbClr val="616365"/>
              </a:solidFill>
            </a:endParaRPr>
          </a:p>
        </p:txBody>
      </p:sp>
      <p:sp>
        <p:nvSpPr>
          <p:cNvPr id="9" name="Text Placeholder 2"/>
          <p:cNvSpPr>
            <a:spLocks noGrp="1"/>
          </p:cNvSpPr>
          <p:nvPr>
            <p:ph type="body" sz="quarter" idx="13"/>
          </p:nvPr>
        </p:nvSpPr>
        <p:spPr>
          <a:xfrm>
            <a:off x="151200" y="398348"/>
            <a:ext cx="7455788" cy="1159864"/>
          </a:xfrm>
        </p:spPr>
        <p:txBody>
          <a:bodyPr/>
          <a:lstStyle/>
          <a:p>
            <a:r>
              <a:rPr lang="en-US" smtClean="0"/>
              <a:t>XNAT Data Uploader</a:t>
            </a:r>
            <a:endParaRPr lang="en-US" dirty="0" smtClean="0"/>
          </a:p>
          <a:p>
            <a:pPr lvl="1">
              <a:spcBef>
                <a:spcPts val="500"/>
              </a:spcBef>
            </a:pPr>
            <a:r>
              <a:rPr lang="en-US" sz="2450" dirty="0" smtClean="0"/>
              <a:t>Getting application data </a:t>
            </a:r>
            <a:r>
              <a:rPr lang="en-US" sz="2450" smtClean="0"/>
              <a:t>into XNAT</a:t>
            </a:r>
            <a:endParaRPr lang="en-US" sz="2450" dirty="0"/>
          </a:p>
        </p:txBody>
      </p:sp>
      <p:pic>
        <p:nvPicPr>
          <p:cNvPr id="5" name="Picture 4"/>
          <p:cNvPicPr>
            <a:picLocks noChangeAspect="1"/>
          </p:cNvPicPr>
          <p:nvPr/>
        </p:nvPicPr>
        <p:blipFill>
          <a:blip r:embed="rId2"/>
          <a:stretch>
            <a:fillRect/>
          </a:stretch>
        </p:blipFill>
        <p:spPr>
          <a:xfrm>
            <a:off x="5128428" y="816498"/>
            <a:ext cx="4072271" cy="6143566"/>
          </a:xfrm>
          <a:prstGeom prst="rect">
            <a:avLst/>
          </a:prstGeom>
        </p:spPr>
      </p:pic>
    </p:spTree>
    <p:extLst>
      <p:ext uri="{BB962C8B-B14F-4D97-AF65-F5344CB8AC3E}">
        <p14:creationId xmlns:p14="http://schemas.microsoft.com/office/powerpoint/2010/main" val="22647678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9B2A88A-9ECB-DF45-A377-2575079D0564}" type="slidenum">
              <a:rPr lang="en-GB" smtClean="0"/>
              <a:pPr/>
              <a:t>25</a:t>
            </a:fld>
            <a:endParaRPr lang="en-GB"/>
          </a:p>
        </p:txBody>
      </p:sp>
      <p:pic>
        <p:nvPicPr>
          <p:cNvPr id="2" name="Picture 1" descr="Screen Shot 2016-06-05 at 21.03.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06" y="1263797"/>
            <a:ext cx="3405678" cy="4806400"/>
          </a:xfrm>
          <a:prstGeom prst="rect">
            <a:avLst/>
          </a:prstGeom>
        </p:spPr>
      </p:pic>
      <p:pic>
        <p:nvPicPr>
          <p:cNvPr id="6" name="Picture 5" descr="Screen Shot 2016-06-05 at 21.0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157" y="2755497"/>
            <a:ext cx="6273800" cy="3314700"/>
          </a:xfrm>
          <a:prstGeom prst="rect">
            <a:avLst/>
          </a:prstGeom>
        </p:spPr>
      </p:pic>
      <p:sp>
        <p:nvSpPr>
          <p:cNvPr id="5" name="Text Placeholder 2"/>
          <p:cNvSpPr>
            <a:spLocks noGrp="1"/>
          </p:cNvSpPr>
          <p:nvPr>
            <p:ph type="body" sz="quarter" idx="13"/>
          </p:nvPr>
        </p:nvSpPr>
        <p:spPr>
          <a:xfrm>
            <a:off x="151200" y="398348"/>
            <a:ext cx="7455788" cy="1159864"/>
          </a:xfrm>
        </p:spPr>
        <p:txBody>
          <a:bodyPr/>
          <a:lstStyle/>
          <a:p>
            <a:r>
              <a:rPr lang="en-US"/>
              <a:t>Enforce custom validation of upload</a:t>
            </a:r>
            <a:endParaRPr lang="en-US" dirty="0" smtClean="0"/>
          </a:p>
        </p:txBody>
      </p:sp>
    </p:spTree>
    <p:extLst>
      <p:ext uri="{BB962C8B-B14F-4D97-AF65-F5344CB8AC3E}">
        <p14:creationId xmlns:p14="http://schemas.microsoft.com/office/powerpoint/2010/main" val="11950133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9B2A88A-9ECB-DF45-A377-2575079D0564}" type="slidenum">
              <a:rPr lang="en-GB" smtClean="0"/>
              <a:pPr/>
              <a:t>26</a:t>
            </a:fld>
            <a:endParaRPr lang="en-GB"/>
          </a:p>
        </p:txBody>
      </p:sp>
      <p:pic>
        <p:nvPicPr>
          <p:cNvPr id="4" name="Picture 3" descr="Screen Shot 2016-06-05 at 20.59.37.png"/>
          <p:cNvPicPr>
            <a:picLocks noChangeAspect="1"/>
          </p:cNvPicPr>
          <p:nvPr/>
        </p:nvPicPr>
        <p:blipFill rotWithShape="1">
          <a:blip r:embed="rId2">
            <a:extLst>
              <a:ext uri="{28A0092B-C50C-407E-A947-70E740481C1C}">
                <a14:useLocalDpi xmlns:a14="http://schemas.microsoft.com/office/drawing/2010/main" val="0"/>
              </a:ext>
            </a:extLst>
          </a:blip>
          <a:srcRect b="11455"/>
          <a:stretch/>
        </p:blipFill>
        <p:spPr>
          <a:xfrm>
            <a:off x="540886" y="1905228"/>
            <a:ext cx="5611963" cy="4842199"/>
          </a:xfrm>
          <a:prstGeom prst="rect">
            <a:avLst/>
          </a:prstGeom>
        </p:spPr>
      </p:pic>
      <p:sp>
        <p:nvSpPr>
          <p:cNvPr id="6" name="Text Placeholder 2"/>
          <p:cNvSpPr>
            <a:spLocks noGrp="1"/>
          </p:cNvSpPr>
          <p:nvPr>
            <p:ph type="body" sz="quarter" idx="13"/>
          </p:nvPr>
        </p:nvSpPr>
        <p:spPr>
          <a:xfrm>
            <a:off x="151200" y="398348"/>
            <a:ext cx="7455788" cy="1159864"/>
          </a:xfrm>
        </p:spPr>
        <p:txBody>
          <a:bodyPr/>
          <a:lstStyle/>
          <a:p>
            <a:r>
              <a:rPr lang="en-US" sz="3150" dirty="0" smtClean="0"/>
              <a:t>Cascade assessor and resource creation</a:t>
            </a:r>
          </a:p>
          <a:p>
            <a:r>
              <a:rPr lang="en-US" sz="2500" dirty="0">
                <a:solidFill>
                  <a:srgbClr val="A0A1A3"/>
                </a:solidFill>
              </a:rPr>
              <a:t>What happens when you upload an RT-STRUCT?</a:t>
            </a:r>
            <a:endParaRPr lang="en-US" sz="2500" dirty="0" smtClean="0">
              <a:solidFill>
                <a:srgbClr val="A0A1A3"/>
              </a:solidFill>
            </a:endParaRPr>
          </a:p>
        </p:txBody>
      </p:sp>
      <p:grpSp>
        <p:nvGrpSpPr>
          <p:cNvPr id="8" name="Group 7"/>
          <p:cNvGrpSpPr/>
          <p:nvPr/>
        </p:nvGrpSpPr>
        <p:grpSpPr>
          <a:xfrm>
            <a:off x="1768793" y="1557496"/>
            <a:ext cx="6191824" cy="5221124"/>
            <a:chOff x="1872150" y="1211100"/>
            <a:chExt cx="6191824" cy="5221124"/>
          </a:xfrm>
        </p:grpSpPr>
        <p:pic>
          <p:nvPicPr>
            <p:cNvPr id="5" name="Picture 4" descr="Screen Shot 2016-06-05 at 21.01.20.png"/>
            <p:cNvPicPr>
              <a:picLocks noChangeAspect="1"/>
            </p:cNvPicPr>
            <p:nvPr/>
          </p:nvPicPr>
          <p:blipFill rotWithShape="1">
            <a:blip r:embed="rId3">
              <a:extLst>
                <a:ext uri="{28A0092B-C50C-407E-A947-70E740481C1C}">
                  <a14:useLocalDpi xmlns:a14="http://schemas.microsoft.com/office/drawing/2010/main" val="0"/>
                </a:ext>
              </a:extLst>
            </a:blip>
            <a:srcRect r="49147"/>
            <a:stretch/>
          </p:blipFill>
          <p:spPr>
            <a:xfrm>
              <a:off x="1872150" y="1211100"/>
              <a:ext cx="2992555" cy="5047229"/>
            </a:xfrm>
            <a:prstGeom prst="rect">
              <a:avLst/>
            </a:prstGeom>
          </p:spPr>
        </p:pic>
        <p:pic>
          <p:nvPicPr>
            <p:cNvPr id="7" name="Picture 6" descr="Screen Shot 2016-06-07 at 12.2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382" y="1342751"/>
              <a:ext cx="3176592" cy="5089473"/>
            </a:xfrm>
            <a:prstGeom prst="rect">
              <a:avLst/>
            </a:prstGeom>
          </p:spPr>
        </p:pic>
      </p:grpSp>
    </p:spTree>
    <p:extLst>
      <p:ext uri="{BB962C8B-B14F-4D97-AF65-F5344CB8AC3E}">
        <p14:creationId xmlns:p14="http://schemas.microsoft.com/office/powerpoint/2010/main" val="3376687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27</a:t>
            </a:fld>
            <a:endParaRPr lang="en-GB"/>
          </a:p>
        </p:txBody>
      </p:sp>
      <p:sp>
        <p:nvSpPr>
          <p:cNvPr id="4" name="Content Placeholder 3"/>
          <p:cNvSpPr>
            <a:spLocks noGrp="1"/>
          </p:cNvSpPr>
          <p:nvPr>
            <p:ph idx="1"/>
          </p:nvPr>
        </p:nvSpPr>
        <p:spPr>
          <a:xfrm>
            <a:off x="162001" y="1690748"/>
            <a:ext cx="8324774" cy="4863564"/>
          </a:xfrm>
        </p:spPr>
        <p:txBody>
          <a:bodyPr>
            <a:normAutofit/>
          </a:bodyPr>
          <a:lstStyle/>
          <a:p>
            <a:pPr lvl="1">
              <a:spcAft>
                <a:spcPts val="1200"/>
              </a:spcAft>
            </a:pPr>
            <a:r>
              <a:rPr lang="en-GB" dirty="0" smtClean="0">
                <a:solidFill>
                  <a:srgbClr val="616365"/>
                </a:solidFill>
              </a:rPr>
              <a:t>Client-side </a:t>
            </a:r>
            <a:r>
              <a:rPr lang="en-GB" dirty="0" smtClean="0">
                <a:solidFill>
                  <a:schemeClr val="accent4">
                    <a:lumMod val="75000"/>
                  </a:schemeClr>
                </a:solidFill>
              </a:rPr>
              <a:t>GUI</a:t>
            </a:r>
            <a:r>
              <a:rPr lang="en-GB" dirty="0" smtClean="0">
                <a:solidFill>
                  <a:srgbClr val="616365"/>
                </a:solidFill>
              </a:rPr>
              <a:t> for selecting XNAT data</a:t>
            </a:r>
          </a:p>
          <a:p>
            <a:pPr lvl="1">
              <a:spcAft>
                <a:spcPts val="1200"/>
              </a:spcAft>
            </a:pPr>
            <a:r>
              <a:rPr lang="en-GB" dirty="0" smtClean="0">
                <a:solidFill>
                  <a:srgbClr val="616365"/>
                </a:solidFill>
              </a:rPr>
              <a:t>Drop-in, single function call replacement for </a:t>
            </a:r>
            <a:r>
              <a:rPr lang="en-GB" dirty="0" smtClean="0">
                <a:solidFill>
                  <a:srgbClr val="97A602"/>
                </a:solidFill>
              </a:rPr>
              <a:t>File </a:t>
            </a:r>
            <a:r>
              <a:rPr lang="en-GB" smtClean="0">
                <a:solidFill>
                  <a:srgbClr val="97A602"/>
                </a:solidFill>
                <a:sym typeface="Symbol"/>
              </a:rPr>
              <a:t> Open </a:t>
            </a:r>
            <a:r>
              <a:rPr lang="en-GB" dirty="0" smtClean="0">
                <a:solidFill>
                  <a:srgbClr val="616365"/>
                </a:solidFill>
                <a:sym typeface="Symbol"/>
              </a:rPr>
              <a:t>+ full Java API</a:t>
            </a:r>
          </a:p>
          <a:p>
            <a:pPr lvl="1">
              <a:spcAft>
                <a:spcPts val="1200"/>
              </a:spcAft>
            </a:pPr>
            <a:r>
              <a:rPr lang="en-GB" smtClean="0">
                <a:solidFill>
                  <a:srgbClr val="616365"/>
                </a:solidFill>
                <a:sym typeface="Symbol"/>
              </a:rPr>
              <a:t>Extensible, virtual directory </a:t>
            </a:r>
            <a:r>
              <a:rPr lang="en-GB" dirty="0" smtClean="0">
                <a:solidFill>
                  <a:srgbClr val="616365"/>
                </a:solidFill>
                <a:sym typeface="Symbol"/>
              </a:rPr>
              <a:t>framework for non-image </a:t>
            </a:r>
            <a:r>
              <a:rPr lang="en-GB" dirty="0" err="1" smtClean="0">
                <a:solidFill>
                  <a:srgbClr val="616365"/>
                </a:solidFill>
                <a:sym typeface="Symbol"/>
              </a:rPr>
              <a:t>datatypes</a:t>
            </a:r>
            <a:endParaRPr lang="en-US" sz="1400" dirty="0">
              <a:solidFill>
                <a:srgbClr val="616365"/>
              </a:solidFill>
            </a:endParaRPr>
          </a:p>
          <a:p>
            <a:pPr marL="541338" lvl="1" indent="-180975">
              <a:spcBef>
                <a:spcPts val="300"/>
              </a:spcBef>
              <a:spcAft>
                <a:spcPts val="600"/>
              </a:spcAft>
              <a:buSzPct val="70000"/>
              <a:buFont typeface="Wingdings" pitchFamily="2" charset="2"/>
              <a:buChar char="§"/>
            </a:pPr>
            <a:endParaRPr lang="en-US" dirty="0" smtClean="0">
              <a:solidFill>
                <a:srgbClr val="616365"/>
              </a:solidFill>
            </a:endParaRPr>
          </a:p>
          <a:p>
            <a:pPr lvl="1">
              <a:spcAft>
                <a:spcPts val="1200"/>
              </a:spcAft>
            </a:pPr>
            <a:endParaRPr lang="en-US" sz="1400" dirty="0" smtClean="0"/>
          </a:p>
          <a:p>
            <a:pPr marL="0" lvl="1" indent="0">
              <a:buNone/>
            </a:pPr>
            <a:endParaRPr lang="en-US" dirty="0" smtClean="0"/>
          </a:p>
        </p:txBody>
      </p:sp>
      <p:sp>
        <p:nvSpPr>
          <p:cNvPr id="9" name="Text Placeholder 2"/>
          <p:cNvSpPr>
            <a:spLocks noGrp="1"/>
          </p:cNvSpPr>
          <p:nvPr>
            <p:ph type="body" sz="quarter" idx="13"/>
          </p:nvPr>
        </p:nvSpPr>
        <p:spPr>
          <a:xfrm>
            <a:off x="151200" y="398348"/>
            <a:ext cx="7455788" cy="1159864"/>
          </a:xfrm>
        </p:spPr>
        <p:txBody>
          <a:bodyPr/>
          <a:lstStyle/>
          <a:p>
            <a:r>
              <a:rPr lang="en-US" smtClean="0"/>
              <a:t>XNAT DataChooser </a:t>
            </a:r>
            <a:endParaRPr lang="en-US" dirty="0" smtClean="0"/>
          </a:p>
          <a:p>
            <a:pPr lvl="1">
              <a:spcBef>
                <a:spcPts val="500"/>
              </a:spcBef>
            </a:pPr>
            <a:r>
              <a:rPr lang="en-US" sz="2700" smtClean="0"/>
              <a:t>Getting </a:t>
            </a:r>
            <a:r>
              <a:rPr lang="en-US" sz="2700" dirty="0" smtClean="0"/>
              <a:t>data out of</a:t>
            </a:r>
            <a:r>
              <a:rPr lang="en-US" sz="2700"/>
              <a:t> XNAT into</a:t>
            </a:r>
            <a:r>
              <a:rPr lang="en-US" sz="2700" smtClean="0"/>
              <a:t> applications</a:t>
            </a:r>
            <a:endParaRPr lang="en-US" sz="27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3045282"/>
            <a:ext cx="7143750" cy="3950252"/>
          </a:xfrm>
          <a:prstGeom prst="rect">
            <a:avLst/>
          </a:prstGeom>
        </p:spPr>
      </p:pic>
    </p:spTree>
    <p:extLst>
      <p:ext uri="{BB962C8B-B14F-4D97-AF65-F5344CB8AC3E}">
        <p14:creationId xmlns:p14="http://schemas.microsoft.com/office/powerpoint/2010/main" val="42610644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
          <p:cNvSpPr txBox="1">
            <a:spLocks/>
          </p:cNvSpPr>
          <p:nvPr/>
        </p:nvSpPr>
        <p:spPr>
          <a:xfrm>
            <a:off x="8024813" y="377289"/>
            <a:ext cx="968375" cy="324385"/>
          </a:xfrm>
          <a:prstGeom prst="rect">
            <a:avLst/>
          </a:prstGeom>
        </p:spPr>
        <p:txBody>
          <a:bodyPr vert="horz" lIns="91440" tIns="45720" rIns="91440" bIns="45720" rtlCol="0" anchor="t"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B9B2A88A-9ECB-DF45-A377-2575079D0564}" type="slidenum">
              <a:rPr kumimoji="0" lang="en-GB"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chemeClr val="tx2"/>
              </a:solidFill>
              <a:effectLst/>
              <a:uLnTx/>
              <a:uFillTx/>
              <a:latin typeface="+mn-lt"/>
              <a:ea typeface="+mn-ea"/>
              <a:cs typeface="+mn-cs"/>
            </a:endParaRPr>
          </a:p>
        </p:txBody>
      </p:sp>
      <p:sp>
        <p:nvSpPr>
          <p:cNvPr id="2" name="AutoShape 2" descr="https://encrypted-tbn1.gstatic.com/images?q=tbn:ANd9GcSoTyUa5a6frSetVnFzC0ufEUyedrTTj5kczNn5tM5fW9gy4z9tY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8"/>
          <p:cNvSpPr/>
          <p:nvPr/>
        </p:nvSpPr>
        <p:spPr>
          <a:xfrm>
            <a:off x="148174" y="397733"/>
            <a:ext cx="6481482" cy="924355"/>
          </a:xfrm>
          <a:prstGeom prst="rect">
            <a:avLst/>
          </a:prstGeom>
        </p:spPr>
        <p:txBody>
          <a:bodyPr wrap="square">
            <a:spAutoFit/>
          </a:bodyPr>
          <a:lstStyle/>
          <a:p>
            <a:pPr lvl="0">
              <a:lnSpc>
                <a:spcPct val="85000"/>
              </a:lnSpc>
              <a:spcBef>
                <a:spcPts val="500"/>
              </a:spcBef>
            </a:pPr>
            <a:r>
              <a:rPr lang="en-US" sz="3400">
                <a:solidFill>
                  <a:srgbClr val="616365"/>
                </a:solidFill>
              </a:rPr>
              <a:t>Preclinical XNAT</a:t>
            </a:r>
          </a:p>
          <a:p>
            <a:pPr lvl="0">
              <a:lnSpc>
                <a:spcPct val="85000"/>
              </a:lnSpc>
              <a:spcBef>
                <a:spcPts val="500"/>
              </a:spcBef>
            </a:pPr>
            <a:r>
              <a:rPr lang="en-GB" sz="2400" smtClean="0">
                <a:solidFill>
                  <a:srgbClr val="A0A1A3"/>
                </a:solidFill>
              </a:rPr>
              <a:t>New challenges</a:t>
            </a:r>
            <a:endParaRPr lang="en-GB" sz="2400" dirty="0">
              <a:solidFill>
                <a:srgbClr val="A0A1A3"/>
              </a:solidFill>
            </a:endParaRPr>
          </a:p>
        </p:txBody>
      </p:sp>
      <p:pic>
        <p:nvPicPr>
          <p:cNvPr id="3" name="Picture 2"/>
          <p:cNvPicPr>
            <a:picLocks noChangeAspect="1"/>
          </p:cNvPicPr>
          <p:nvPr/>
        </p:nvPicPr>
        <p:blipFill rotWithShape="1">
          <a:blip r:embed="rId3"/>
          <a:srcRect t="1955"/>
          <a:stretch/>
        </p:blipFill>
        <p:spPr>
          <a:xfrm>
            <a:off x="3782377" y="2211344"/>
            <a:ext cx="5210811" cy="4521914"/>
          </a:xfrm>
          <a:prstGeom prst="rect">
            <a:avLst/>
          </a:prstGeom>
        </p:spPr>
      </p:pic>
      <p:sp>
        <p:nvSpPr>
          <p:cNvPr id="8" name="Content Placeholder 3"/>
          <p:cNvSpPr txBox="1">
            <a:spLocks/>
          </p:cNvSpPr>
          <p:nvPr/>
        </p:nvSpPr>
        <p:spPr>
          <a:xfrm>
            <a:off x="162001" y="1690748"/>
            <a:ext cx="5405761" cy="3707198"/>
          </a:xfrm>
          <a:prstGeom prst="rect">
            <a:avLst/>
          </a:prstGeom>
        </p:spPr>
        <p:txBody>
          <a:bodyPr>
            <a:normAutofit/>
          </a:bodyPr>
          <a:lstStyle>
            <a:lvl1pPr marL="0" indent="0" algn="l" defTabSz="457200" rtl="0" eaLnBrk="1" latinLnBrk="0" hangingPunct="1">
              <a:spcBef>
                <a:spcPts val="500"/>
              </a:spcBef>
              <a:buFontTx/>
              <a:buNone/>
              <a:defRPr sz="1900" kern="1200">
                <a:solidFill>
                  <a:schemeClr val="tx2"/>
                </a:solidFill>
                <a:latin typeface="+mn-lt"/>
                <a:ea typeface="+mn-ea"/>
                <a:cs typeface="+mn-cs"/>
              </a:defRPr>
            </a:lvl1pPr>
            <a:lvl2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2pPr>
            <a:lvl3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3pPr>
            <a:lvl4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4pPr>
            <a:lvl5pPr marL="180000" indent="-180000" algn="l" defTabSz="457200" rtl="0" eaLnBrk="1" latinLnBrk="0" hangingPunct="1">
              <a:spcBef>
                <a:spcPts val="500"/>
              </a:spcBef>
              <a:buFont typeface="Arial"/>
              <a:buChar char="•"/>
              <a:defRPr sz="19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Aft>
                <a:spcPts val="1200"/>
              </a:spcAft>
            </a:pPr>
            <a:r>
              <a:rPr lang="en-GB" dirty="0" smtClean="0">
                <a:solidFill>
                  <a:srgbClr val="616365"/>
                </a:solidFill>
              </a:rPr>
              <a:t>Schema extension to add new complexType extending xnat:abstractDemographicData</a:t>
            </a:r>
          </a:p>
          <a:p>
            <a:pPr lvl="1">
              <a:spcAft>
                <a:spcPts val="1200"/>
              </a:spcAft>
            </a:pPr>
            <a:r>
              <a:rPr lang="en-GB" dirty="0">
                <a:solidFill>
                  <a:srgbClr val="616365"/>
                </a:solidFill>
              </a:rPr>
              <a:t>Communication with LabTracks colony management system to pull nightly data into XNAT.</a:t>
            </a:r>
          </a:p>
          <a:p>
            <a:pPr lvl="1">
              <a:spcAft>
                <a:spcPts val="1200"/>
              </a:spcAft>
            </a:pPr>
            <a:r>
              <a:rPr lang="en-GB" dirty="0">
                <a:solidFill>
                  <a:srgbClr val="616365"/>
                </a:solidFill>
              </a:rPr>
              <a:t>New non-DICOM scan types.</a:t>
            </a:r>
          </a:p>
          <a:p>
            <a:pPr marL="0" lvl="1" indent="0">
              <a:spcAft>
                <a:spcPts val="1200"/>
              </a:spcAft>
              <a:buFont typeface="Arial"/>
              <a:buNone/>
            </a:pPr>
            <a:endParaRPr lang="en-US" sz="1400" dirty="0">
              <a:solidFill>
                <a:srgbClr val="616365"/>
              </a:solidFill>
            </a:endParaRPr>
          </a:p>
          <a:p>
            <a:pPr marL="0" lvl="1" indent="0">
              <a:spcAft>
                <a:spcPts val="1200"/>
              </a:spcAft>
              <a:buFont typeface="Arial"/>
              <a:buNone/>
            </a:pPr>
            <a:endParaRPr lang="en-US" sz="1400" dirty="0">
              <a:solidFill>
                <a:srgbClr val="616365"/>
              </a:solidFill>
            </a:endParaRPr>
          </a:p>
        </p:txBody>
      </p:sp>
    </p:spTree>
    <p:extLst>
      <p:ext uri="{BB962C8B-B14F-4D97-AF65-F5344CB8AC3E}">
        <p14:creationId xmlns:p14="http://schemas.microsoft.com/office/powerpoint/2010/main" val="24265014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
          <p:cNvSpPr txBox="1">
            <a:spLocks/>
          </p:cNvSpPr>
          <p:nvPr/>
        </p:nvSpPr>
        <p:spPr>
          <a:xfrm>
            <a:off x="8024813" y="377289"/>
            <a:ext cx="968375" cy="324385"/>
          </a:xfrm>
          <a:prstGeom prst="rect">
            <a:avLst/>
          </a:prstGeom>
        </p:spPr>
        <p:txBody>
          <a:bodyPr vert="horz" lIns="91440" tIns="45720" rIns="91440" bIns="45720" rtlCol="0" anchor="t"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B9B2A88A-9ECB-DF45-A377-2575079D0564}" type="slidenum">
              <a:rPr kumimoji="0" lang="en-GB"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chemeClr val="tx2"/>
              </a:solidFill>
              <a:effectLst/>
              <a:uLnTx/>
              <a:uFillTx/>
              <a:latin typeface="+mn-lt"/>
              <a:ea typeface="+mn-ea"/>
              <a:cs typeface="+mn-cs"/>
            </a:endParaRPr>
          </a:p>
        </p:txBody>
      </p:sp>
      <p:sp>
        <p:nvSpPr>
          <p:cNvPr id="2" name="AutoShape 2" descr="https://encrypted-tbn1.gstatic.com/images?q=tbn:ANd9GcSoTyUa5a6frSetVnFzC0ufEUyedrTTj5kczNn5tM5fW9gy4z9tY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8"/>
          <p:cNvSpPr/>
          <p:nvPr/>
        </p:nvSpPr>
        <p:spPr>
          <a:xfrm>
            <a:off x="148174" y="397733"/>
            <a:ext cx="6481482" cy="924355"/>
          </a:xfrm>
          <a:prstGeom prst="rect">
            <a:avLst/>
          </a:prstGeom>
        </p:spPr>
        <p:txBody>
          <a:bodyPr wrap="square">
            <a:spAutoFit/>
          </a:bodyPr>
          <a:lstStyle/>
          <a:p>
            <a:pPr lvl="0">
              <a:lnSpc>
                <a:spcPct val="85000"/>
              </a:lnSpc>
              <a:spcBef>
                <a:spcPts val="500"/>
              </a:spcBef>
            </a:pPr>
            <a:r>
              <a:rPr lang="en-US" sz="3400">
                <a:solidFill>
                  <a:srgbClr val="616365"/>
                </a:solidFill>
              </a:rPr>
              <a:t>New browsing tools</a:t>
            </a:r>
          </a:p>
          <a:p>
            <a:pPr lvl="0">
              <a:lnSpc>
                <a:spcPct val="85000"/>
              </a:lnSpc>
              <a:spcBef>
                <a:spcPts val="500"/>
              </a:spcBef>
            </a:pPr>
            <a:r>
              <a:rPr lang="en-GB" sz="2400" smtClean="0">
                <a:solidFill>
                  <a:srgbClr val="A0A1A3"/>
                </a:solidFill>
              </a:rPr>
              <a:t>Polyscope: a viewer for microscopy data</a:t>
            </a:r>
            <a:endParaRPr lang="en-GB" sz="2400" dirty="0">
              <a:solidFill>
                <a:srgbClr val="A0A1A3"/>
              </a:solidFill>
            </a:endParaRPr>
          </a:p>
        </p:txBody>
      </p:sp>
      <p:sp>
        <p:nvSpPr>
          <p:cNvPr id="31" name="TextBox 30"/>
          <p:cNvSpPr txBox="1"/>
          <p:nvPr/>
        </p:nvSpPr>
        <p:spPr>
          <a:xfrm>
            <a:off x="7306409" y="603638"/>
            <a:ext cx="1688837" cy="692497"/>
          </a:xfrm>
          <a:prstGeom prst="rect">
            <a:avLst/>
          </a:prstGeom>
        </p:spPr>
        <p:txBody>
          <a:bodyPr wrap="square" rtlCol="0">
            <a:spAutoFit/>
          </a:bodyPr>
          <a:lstStyle/>
          <a:p>
            <a:pPr algn="r" fontAlgn="base">
              <a:spcAft>
                <a:spcPct val="0"/>
              </a:spcAft>
            </a:pPr>
            <a:r>
              <a:rPr lang="en-GB" sz="1300" dirty="0">
                <a:solidFill>
                  <a:schemeClr val="accent5">
                    <a:lumMod val="75000"/>
                  </a:schemeClr>
                </a:solidFill>
              </a:rPr>
              <a:t>Polyscope viewer developed by the Yuan Lab, ICR</a:t>
            </a:r>
            <a:endParaRPr lang="en-US" sz="1300" dirty="0">
              <a:solidFill>
                <a:schemeClr val="accent5">
                  <a:lumMod val="75000"/>
                </a:schemeClr>
              </a:solidFill>
            </a:endParaRPr>
          </a:p>
        </p:txBody>
      </p:sp>
      <p:pic>
        <p:nvPicPr>
          <p:cNvPr id="4" name="Picture 3"/>
          <p:cNvPicPr>
            <a:picLocks noChangeAspect="1"/>
          </p:cNvPicPr>
          <p:nvPr/>
        </p:nvPicPr>
        <p:blipFill>
          <a:blip r:embed="rId3"/>
          <a:stretch>
            <a:fillRect/>
          </a:stretch>
        </p:blipFill>
        <p:spPr>
          <a:xfrm>
            <a:off x="1387946" y="1322088"/>
            <a:ext cx="6126585" cy="5717727"/>
          </a:xfrm>
          <a:prstGeom prst="rect">
            <a:avLst/>
          </a:prstGeom>
        </p:spPr>
      </p:pic>
      <p:sp>
        <p:nvSpPr>
          <p:cNvPr id="34" name="TextBox 33"/>
          <p:cNvSpPr txBox="1"/>
          <p:nvPr/>
        </p:nvSpPr>
        <p:spPr>
          <a:xfrm>
            <a:off x="7189331" y="6264122"/>
            <a:ext cx="1954670" cy="492443"/>
          </a:xfrm>
          <a:prstGeom prst="rect">
            <a:avLst/>
          </a:prstGeom>
        </p:spPr>
        <p:txBody>
          <a:bodyPr wrap="square" rtlCol="0">
            <a:spAutoFit/>
          </a:bodyPr>
          <a:lstStyle/>
          <a:p>
            <a:pPr algn="r" fontAlgn="base">
              <a:spcAft>
                <a:spcPct val="0"/>
              </a:spcAft>
            </a:pPr>
            <a:r>
              <a:rPr lang="en-GB" sz="1300" dirty="0">
                <a:solidFill>
                  <a:schemeClr val="accent5">
                    <a:lumMod val="75000"/>
                  </a:schemeClr>
                </a:solidFill>
              </a:rPr>
              <a:t>This version courtesy Andreas Heindl</a:t>
            </a:r>
            <a:endParaRPr lang="en-US" sz="1300" dirty="0">
              <a:solidFill>
                <a:schemeClr val="accent5">
                  <a:lumMod val="75000"/>
                </a:schemeClr>
              </a:solidFill>
            </a:endParaRPr>
          </a:p>
        </p:txBody>
      </p:sp>
    </p:spTree>
    <p:extLst>
      <p:ext uri="{BB962C8B-B14F-4D97-AF65-F5344CB8AC3E}">
        <p14:creationId xmlns:p14="http://schemas.microsoft.com/office/powerpoint/2010/main" val="19114835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Acknowledgements</a:t>
            </a:r>
            <a:endParaRPr lang="en-GB" dirty="0"/>
          </a:p>
        </p:txBody>
      </p:sp>
      <p:sp>
        <p:nvSpPr>
          <p:cNvPr id="4" name="Slide Number Placeholder 3"/>
          <p:cNvSpPr>
            <a:spLocks noGrp="1"/>
          </p:cNvSpPr>
          <p:nvPr>
            <p:ph type="sldNum" sz="quarter" idx="12"/>
          </p:nvPr>
        </p:nvSpPr>
        <p:spPr/>
        <p:txBody>
          <a:bodyPr/>
          <a:lstStyle/>
          <a:p>
            <a:fld id="{B9B2A88A-9ECB-DF45-A377-2575079D0564}" type="slidenum">
              <a:rPr lang="en-GB" smtClean="0"/>
              <a:pPr/>
              <a:t>3</a:t>
            </a:fld>
            <a:endParaRPr lang="en-GB"/>
          </a:p>
        </p:txBody>
      </p:sp>
      <p:sp>
        <p:nvSpPr>
          <p:cNvPr id="14" name="Content Placeholder 3"/>
          <p:cNvSpPr>
            <a:spLocks noGrp="1"/>
          </p:cNvSpPr>
          <p:nvPr>
            <p:ph idx="1"/>
          </p:nvPr>
        </p:nvSpPr>
        <p:spPr>
          <a:xfrm>
            <a:off x="416000" y="1558211"/>
            <a:ext cx="7862813" cy="5093441"/>
          </a:xfrm>
        </p:spPr>
        <p:txBody>
          <a:bodyPr>
            <a:normAutofit lnSpcReduction="10000"/>
          </a:bodyPr>
          <a:lstStyle/>
          <a:p>
            <a:pPr lvl="1">
              <a:spcBef>
                <a:spcPts val="300"/>
              </a:spcBef>
            </a:pPr>
            <a:r>
              <a:rPr lang="en-US" smtClean="0">
                <a:solidFill>
                  <a:srgbClr val="616365"/>
                </a:solidFill>
              </a:rPr>
              <a:t>Imaging Centre</a:t>
            </a:r>
            <a:endParaRPr lang="en-US" sz="1900" b="1" dirty="0" smtClean="0">
              <a:solidFill>
                <a:schemeClr val="accent2"/>
              </a:solidFill>
            </a:endParaRPr>
          </a:p>
          <a:p>
            <a:pPr marL="360363" lvl="1" indent="0">
              <a:spcBef>
                <a:spcPts val="300"/>
              </a:spcBef>
              <a:spcAft>
                <a:spcPts val="300"/>
              </a:spcAft>
              <a:buSzPct val="70000"/>
              <a:buNone/>
              <a:tabLst>
                <a:tab pos="2952750" algn="l"/>
                <a:tab pos="5651500" algn="l"/>
              </a:tabLst>
            </a:pPr>
            <a:r>
              <a:rPr lang="en-US" sz="1400" smtClean="0">
                <a:solidFill>
                  <a:srgbClr val="616365"/>
                </a:solidFill>
                <a:cs typeface="Courier New" pitchFamily="49" charset="0"/>
              </a:rPr>
              <a:t>James d’Arcy	Rafal Panek	Liam Welsh</a:t>
            </a:r>
            <a:endParaRPr lang="en-US" sz="1400" dirty="0">
              <a:solidFill>
                <a:srgbClr val="616365"/>
              </a:solidFill>
              <a:cs typeface="Courier New" pitchFamily="49" charset="0"/>
            </a:endParaRPr>
          </a:p>
          <a:p>
            <a:pPr marL="360363" lvl="1" indent="0">
              <a:spcBef>
                <a:spcPts val="300"/>
              </a:spcBef>
              <a:spcAft>
                <a:spcPts val="300"/>
              </a:spcAft>
              <a:buSzPct val="70000"/>
              <a:buNone/>
              <a:tabLst>
                <a:tab pos="2952750" algn="l"/>
                <a:tab pos="5651500" algn="l"/>
              </a:tabLst>
            </a:pPr>
            <a:r>
              <a:rPr lang="en-US" sz="1400" smtClean="0">
                <a:solidFill>
                  <a:srgbClr val="616365"/>
                </a:solidFill>
                <a:cs typeface="Courier New" pitchFamily="49" charset="0"/>
              </a:rPr>
              <a:t>Matt Orton	Jess Winfield	Fenna Kwaks</a:t>
            </a:r>
          </a:p>
          <a:p>
            <a:pPr marL="360363" lvl="1" indent="0">
              <a:spcBef>
                <a:spcPts val="300"/>
              </a:spcBef>
              <a:spcAft>
                <a:spcPts val="300"/>
              </a:spcAft>
              <a:buSzPct val="70000"/>
              <a:buNone/>
              <a:tabLst>
                <a:tab pos="2952750" algn="l"/>
                <a:tab pos="5381625" algn="l"/>
              </a:tabLst>
            </a:pPr>
            <a:r>
              <a:rPr lang="en-US" sz="1400" smtClean="0">
                <a:solidFill>
                  <a:srgbClr val="616365"/>
                </a:solidFill>
                <a:cs typeface="Courier New" pitchFamily="49" charset="0"/>
              </a:rPr>
              <a:t>Matt Blackledge	David Collins</a:t>
            </a:r>
          </a:p>
          <a:p>
            <a:pPr marL="360363" lvl="1" indent="0">
              <a:spcBef>
                <a:spcPts val="300"/>
              </a:spcBef>
              <a:spcAft>
                <a:spcPts val="300"/>
              </a:spcAft>
              <a:buSzPct val="70000"/>
              <a:buNone/>
            </a:pPr>
            <a:endParaRPr lang="en-US" sz="1400" dirty="0" smtClean="0">
              <a:solidFill>
                <a:srgbClr val="616365"/>
              </a:solidFill>
              <a:latin typeface="Courier New" pitchFamily="49" charset="0"/>
              <a:cs typeface="Courier New" pitchFamily="49" charset="0"/>
            </a:endParaRPr>
          </a:p>
          <a:p>
            <a:pPr lvl="1">
              <a:spcBef>
                <a:spcPts val="300"/>
              </a:spcBef>
            </a:pPr>
            <a:r>
              <a:rPr lang="en-US" smtClean="0">
                <a:solidFill>
                  <a:srgbClr val="616365"/>
                </a:solidFill>
              </a:rPr>
              <a:t>ICR IT staff</a:t>
            </a:r>
            <a:endParaRPr lang="en-US" sz="1900" dirty="0" smtClean="0">
              <a:solidFill>
                <a:srgbClr val="616365"/>
              </a:solidFill>
            </a:endParaRPr>
          </a:p>
          <a:p>
            <a:pPr marL="360363" lvl="1" indent="0">
              <a:spcBef>
                <a:spcPts val="300"/>
              </a:spcBef>
              <a:spcAft>
                <a:spcPts val="300"/>
              </a:spcAft>
              <a:buSzPct val="70000"/>
              <a:buNone/>
              <a:tabLst>
                <a:tab pos="2952750" algn="l"/>
                <a:tab pos="5651500" algn="l"/>
              </a:tabLst>
            </a:pPr>
            <a:r>
              <a:rPr lang="en-US" sz="1400" smtClean="0">
                <a:solidFill>
                  <a:srgbClr val="616365"/>
                </a:solidFill>
                <a:cs typeface="Courier New" pitchFamily="49" charset="0"/>
              </a:rPr>
              <a:t>Tolis Sisiaridis	Steve Cox	Mark Allen</a:t>
            </a:r>
            <a:endParaRPr lang="en-US" sz="1400" dirty="0" smtClean="0">
              <a:solidFill>
                <a:srgbClr val="616365"/>
              </a:solidFill>
              <a:cs typeface="Courier New" pitchFamily="49" charset="0"/>
            </a:endParaRPr>
          </a:p>
          <a:p>
            <a:pPr marL="360363" lvl="1" indent="0">
              <a:spcBef>
                <a:spcPts val="300"/>
              </a:spcBef>
              <a:spcAft>
                <a:spcPts val="300"/>
              </a:spcAft>
              <a:buSzPct val="70000"/>
              <a:buNone/>
              <a:tabLst>
                <a:tab pos="2952750" algn="l"/>
                <a:tab pos="5651500" algn="l"/>
              </a:tabLst>
            </a:pPr>
            <a:r>
              <a:rPr lang="en-US" sz="1400" smtClean="0">
                <a:solidFill>
                  <a:srgbClr val="616365"/>
                </a:solidFill>
                <a:cs typeface="Courier New" pitchFamily="49" charset="0"/>
              </a:rPr>
              <a:t>Jon Lockley	David Silva	Peter </a:t>
            </a:r>
            <a:r>
              <a:rPr lang="en-US" sz="1400">
                <a:solidFill>
                  <a:srgbClr val="616365"/>
                </a:solidFill>
                <a:cs typeface="Courier New" pitchFamily="49" charset="0"/>
              </a:rPr>
              <a:t>Thompson</a:t>
            </a:r>
            <a:endParaRPr lang="en-US" sz="1400" dirty="0" smtClean="0">
              <a:solidFill>
                <a:srgbClr val="616365"/>
              </a:solidFill>
              <a:cs typeface="Courier New" pitchFamily="49" charset="0"/>
            </a:endParaRPr>
          </a:p>
          <a:p>
            <a:pPr marL="360363" lvl="1" indent="0">
              <a:spcBef>
                <a:spcPts val="300"/>
              </a:spcBef>
              <a:spcAft>
                <a:spcPts val="300"/>
              </a:spcAft>
              <a:buSzPct val="70000"/>
              <a:buNone/>
              <a:tabLst>
                <a:tab pos="2952750" algn="l"/>
                <a:tab pos="5651500" algn="l"/>
              </a:tabLst>
            </a:pPr>
            <a:r>
              <a:rPr lang="en-US" sz="1400" smtClean="0">
                <a:solidFill>
                  <a:srgbClr val="616365"/>
                </a:solidFill>
                <a:cs typeface="Courier New" pitchFamily="49" charset="0"/>
              </a:rPr>
              <a:t>Ian Giddings	Flavio Zanchi	Terry Woolfries</a:t>
            </a:r>
          </a:p>
          <a:p>
            <a:pPr marL="360363" lvl="1" indent="0">
              <a:spcBef>
                <a:spcPts val="300"/>
              </a:spcBef>
              <a:spcAft>
                <a:spcPts val="300"/>
              </a:spcAft>
              <a:buSzPct val="70000"/>
              <a:buNone/>
              <a:tabLst>
                <a:tab pos="2952750" algn="l"/>
                <a:tab pos="5381625" algn="l"/>
              </a:tabLst>
            </a:pPr>
            <a:endParaRPr lang="en-US" sz="1400">
              <a:solidFill>
                <a:srgbClr val="616365"/>
              </a:solidFill>
              <a:cs typeface="Courier New" pitchFamily="49" charset="0"/>
            </a:endParaRPr>
          </a:p>
          <a:p>
            <a:pPr lvl="1">
              <a:spcBef>
                <a:spcPts val="300"/>
              </a:spcBef>
              <a:tabLst>
                <a:tab pos="2962275" algn="l"/>
              </a:tabLst>
            </a:pPr>
            <a:r>
              <a:rPr lang="en-US">
                <a:solidFill>
                  <a:srgbClr val="616365"/>
                </a:solidFill>
              </a:rPr>
              <a:t>RT </a:t>
            </a:r>
            <a:r>
              <a:rPr lang="en-US" smtClean="0">
                <a:solidFill>
                  <a:srgbClr val="616365"/>
                </a:solidFill>
              </a:rPr>
              <a:t>Physics	Knowledge Hub</a:t>
            </a:r>
            <a:endParaRPr lang="en-US">
              <a:solidFill>
                <a:srgbClr val="616365"/>
              </a:solidFill>
            </a:endParaRPr>
          </a:p>
          <a:p>
            <a:pPr marL="360363" lvl="1" indent="0">
              <a:spcBef>
                <a:spcPts val="300"/>
              </a:spcBef>
              <a:spcAft>
                <a:spcPts val="300"/>
              </a:spcAft>
              <a:buSzPct val="70000"/>
              <a:buNone/>
              <a:tabLst>
                <a:tab pos="2952750" algn="l"/>
                <a:tab pos="5651500" algn="l"/>
              </a:tabLst>
            </a:pPr>
            <a:r>
              <a:rPr lang="en-US" sz="1400">
                <a:solidFill>
                  <a:srgbClr val="616365"/>
                </a:solidFill>
                <a:cs typeface="Courier New" pitchFamily="49" charset="0"/>
              </a:rPr>
              <a:t>Dualta </a:t>
            </a:r>
            <a:r>
              <a:rPr lang="en-US" sz="1400" smtClean="0">
                <a:solidFill>
                  <a:srgbClr val="616365"/>
                </a:solidFill>
                <a:cs typeface="Courier New" pitchFamily="49" charset="0"/>
              </a:rPr>
              <a:t>McQuaid	Bissan Al-Lazikani	Anguraj Sadanandam</a:t>
            </a:r>
            <a:endParaRPr lang="en-US" sz="1400">
              <a:solidFill>
                <a:srgbClr val="616365"/>
              </a:solidFill>
              <a:cs typeface="Courier New" pitchFamily="49" charset="0"/>
            </a:endParaRPr>
          </a:p>
          <a:p>
            <a:pPr marL="360363" lvl="1" indent="0">
              <a:spcBef>
                <a:spcPts val="300"/>
              </a:spcBef>
              <a:spcAft>
                <a:spcPts val="300"/>
              </a:spcAft>
              <a:buSzPct val="70000"/>
              <a:buNone/>
              <a:tabLst>
                <a:tab pos="2952750" algn="l"/>
                <a:tab pos="5651500" algn="l"/>
              </a:tabLst>
            </a:pPr>
            <a:r>
              <a:rPr lang="en-US" sz="1400">
                <a:solidFill>
                  <a:srgbClr val="616365"/>
                </a:solidFill>
                <a:cs typeface="Courier New" pitchFamily="49" charset="0"/>
              </a:rPr>
              <a:t>Alex </a:t>
            </a:r>
            <a:r>
              <a:rPr lang="en-US" sz="1400" smtClean="0">
                <a:solidFill>
                  <a:srgbClr val="616365"/>
                </a:solidFill>
                <a:cs typeface="Courier New" pitchFamily="49" charset="0"/>
              </a:rPr>
              <a:t>Dunlop	Carmen Rodriguez-Gonzalvez	Sheng Yu</a:t>
            </a:r>
            <a:endParaRPr lang="en-US" sz="1400">
              <a:solidFill>
                <a:srgbClr val="616365"/>
              </a:solidFill>
              <a:cs typeface="Courier New" pitchFamily="49" charset="0"/>
            </a:endParaRPr>
          </a:p>
          <a:p>
            <a:pPr marL="360363" lvl="1" indent="0">
              <a:spcBef>
                <a:spcPts val="300"/>
              </a:spcBef>
              <a:spcAft>
                <a:spcPts val="300"/>
              </a:spcAft>
              <a:buSzPct val="70000"/>
              <a:buNone/>
              <a:tabLst>
                <a:tab pos="2952750" algn="l"/>
              </a:tabLst>
            </a:pPr>
            <a:r>
              <a:rPr lang="en-US" sz="1400">
                <a:solidFill>
                  <a:srgbClr val="616365"/>
                </a:solidFill>
                <a:cs typeface="Courier New" pitchFamily="49" charset="0"/>
              </a:rPr>
              <a:t>Simeon </a:t>
            </a:r>
            <a:r>
              <a:rPr lang="en-US" sz="1400" smtClean="0">
                <a:solidFill>
                  <a:srgbClr val="616365"/>
                </a:solidFill>
                <a:cs typeface="Courier New" pitchFamily="49" charset="0"/>
              </a:rPr>
              <a:t>Nill	Verónica García-P</a:t>
            </a:r>
            <a:r>
              <a:rPr lang="en-US" sz="1400">
                <a:solidFill>
                  <a:srgbClr val="616365"/>
                </a:solidFill>
                <a:cs typeface="Courier New" pitchFamily="49" charset="0"/>
              </a:rPr>
              <a:t>é</a:t>
            </a:r>
            <a:r>
              <a:rPr lang="en-US" sz="1400" smtClean="0">
                <a:solidFill>
                  <a:srgbClr val="616365"/>
                </a:solidFill>
                <a:cs typeface="Courier New" pitchFamily="49" charset="0"/>
              </a:rPr>
              <a:t>rez</a:t>
            </a:r>
          </a:p>
          <a:p>
            <a:pPr marL="360363" lvl="1" indent="0">
              <a:spcBef>
                <a:spcPts val="300"/>
              </a:spcBef>
              <a:spcAft>
                <a:spcPts val="300"/>
              </a:spcAft>
              <a:buSzPct val="70000"/>
              <a:buNone/>
            </a:pPr>
            <a:endParaRPr lang="en-US" sz="1400">
              <a:solidFill>
                <a:srgbClr val="616365"/>
              </a:solidFill>
              <a:latin typeface="Courier New" pitchFamily="49" charset="0"/>
              <a:cs typeface="Courier New" pitchFamily="49" charset="0"/>
            </a:endParaRPr>
          </a:p>
          <a:p>
            <a:pPr lvl="1">
              <a:spcBef>
                <a:spcPts val="300"/>
              </a:spcBef>
              <a:tabLst>
                <a:tab pos="2959100" algn="l"/>
              </a:tabLst>
            </a:pPr>
            <a:r>
              <a:rPr lang="en-US" smtClean="0">
                <a:solidFill>
                  <a:srgbClr val="616365"/>
                </a:solidFill>
              </a:rPr>
              <a:t>UCL	All the patients whose data we used.</a:t>
            </a:r>
            <a:endParaRPr lang="en-US">
              <a:solidFill>
                <a:srgbClr val="616365"/>
              </a:solidFill>
            </a:endParaRPr>
          </a:p>
          <a:p>
            <a:pPr marL="360363" lvl="1" indent="0">
              <a:spcBef>
                <a:spcPts val="300"/>
              </a:spcBef>
              <a:spcAft>
                <a:spcPts val="300"/>
              </a:spcAft>
              <a:buSzPct val="70000"/>
              <a:buNone/>
              <a:tabLst>
                <a:tab pos="2952750" algn="l"/>
                <a:tab pos="5381625" algn="l"/>
              </a:tabLst>
            </a:pPr>
            <a:r>
              <a:rPr lang="en-US" sz="1400" smtClean="0">
                <a:solidFill>
                  <a:srgbClr val="616365"/>
                </a:solidFill>
                <a:cs typeface="Courier New" pitchFamily="49" charset="0"/>
              </a:rPr>
              <a:t>Ben Yvernault</a:t>
            </a:r>
          </a:p>
          <a:p>
            <a:pPr marL="360363" lvl="1" indent="0">
              <a:spcBef>
                <a:spcPts val="300"/>
              </a:spcBef>
              <a:spcAft>
                <a:spcPts val="300"/>
              </a:spcAft>
              <a:buSzPct val="70000"/>
              <a:buNone/>
              <a:tabLst>
                <a:tab pos="2952750" algn="l"/>
                <a:tab pos="5381625" algn="l"/>
              </a:tabLst>
            </a:pPr>
            <a:r>
              <a:rPr lang="en-US" sz="1400" dirty="0" smtClean="0">
                <a:solidFill>
                  <a:srgbClr val="616365"/>
                </a:solidFill>
                <a:cs typeface="Courier New" pitchFamily="49" charset="0"/>
              </a:rPr>
              <a:t>	</a:t>
            </a:r>
            <a:endParaRPr lang="en-US" dirty="0" smtClean="0">
              <a:solidFill>
                <a:srgbClr val="616365"/>
              </a:solidFill>
            </a:endParaRPr>
          </a:p>
          <a:p>
            <a:pPr lvl="1">
              <a:spcAft>
                <a:spcPts val="1200"/>
              </a:spcAft>
            </a:pPr>
            <a:endParaRPr lang="en-US" sz="1400" dirty="0" smtClean="0"/>
          </a:p>
          <a:p>
            <a:pPr marL="0" lvl="1" indent="0">
              <a:buNone/>
            </a:pPr>
            <a:endParaRPr lang="en-US" dirty="0" smtClean="0"/>
          </a:p>
        </p:txBody>
      </p:sp>
    </p:spTree>
    <p:extLst>
      <p:ext uri="{BB962C8B-B14F-4D97-AF65-F5344CB8AC3E}">
        <p14:creationId xmlns:p14="http://schemas.microsoft.com/office/powerpoint/2010/main" val="24180509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
          <p:cNvSpPr txBox="1">
            <a:spLocks/>
          </p:cNvSpPr>
          <p:nvPr/>
        </p:nvSpPr>
        <p:spPr>
          <a:xfrm>
            <a:off x="8024813" y="377289"/>
            <a:ext cx="968375" cy="324385"/>
          </a:xfrm>
          <a:prstGeom prst="rect">
            <a:avLst/>
          </a:prstGeom>
        </p:spPr>
        <p:txBody>
          <a:bodyPr vert="horz" lIns="91440" tIns="45720" rIns="91440" bIns="45720" rtlCol="0" anchor="t"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B9B2A88A-9ECB-DF45-A377-2575079D0564}" type="slidenum">
              <a:rPr kumimoji="0" lang="en-GB" sz="1200" b="0" i="0" u="none" strike="noStrike" kern="1200" cap="none" spc="0" normalizeH="0" baseline="0" noProof="0" smtClean="0">
                <a:ln>
                  <a:noFill/>
                </a:ln>
                <a:solidFill>
                  <a:schemeClr val="tx2"/>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chemeClr val="tx2"/>
              </a:solidFill>
              <a:effectLst/>
              <a:uLnTx/>
              <a:uFillTx/>
              <a:latin typeface="+mn-lt"/>
              <a:ea typeface="+mn-ea"/>
              <a:cs typeface="+mn-cs"/>
            </a:endParaRPr>
          </a:p>
        </p:txBody>
      </p:sp>
      <p:sp>
        <p:nvSpPr>
          <p:cNvPr id="2" name="AutoShape 2" descr="https://encrypted-tbn1.gstatic.com/images?q=tbn:ANd9GcSoTyUa5a6frSetVnFzC0ufEUyedrTTj5kczNn5tM5fW9gy4z9tY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Content Placeholder 4" descr="ADC distributions.jpg"/>
          <p:cNvPicPr>
            <a:picLocks noChangeAspect="1"/>
          </p:cNvPicPr>
          <p:nvPr/>
        </p:nvPicPr>
        <p:blipFill rotWithShape="1">
          <a:blip r:embed="rId5"/>
          <a:srcRect t="55422"/>
          <a:stretch/>
        </p:blipFill>
        <p:spPr>
          <a:xfrm>
            <a:off x="5128879" y="4077940"/>
            <a:ext cx="3262811" cy="2479607"/>
          </a:xfrm>
          <a:prstGeom prst="rect">
            <a:avLst/>
          </a:prstGeom>
        </p:spPr>
      </p:pic>
      <p:sp>
        <p:nvSpPr>
          <p:cNvPr id="9" name="Rectangle 8"/>
          <p:cNvSpPr/>
          <p:nvPr/>
        </p:nvSpPr>
        <p:spPr>
          <a:xfrm>
            <a:off x="148174" y="397733"/>
            <a:ext cx="6481482" cy="915122"/>
          </a:xfrm>
          <a:prstGeom prst="rect">
            <a:avLst/>
          </a:prstGeom>
        </p:spPr>
        <p:txBody>
          <a:bodyPr wrap="square">
            <a:spAutoFit/>
          </a:bodyPr>
          <a:lstStyle/>
          <a:p>
            <a:pPr lvl="0">
              <a:lnSpc>
                <a:spcPct val="85000"/>
              </a:lnSpc>
              <a:spcBef>
                <a:spcPts val="500"/>
              </a:spcBef>
            </a:pPr>
            <a:r>
              <a:rPr lang="en-US" sz="3400">
                <a:solidFill>
                  <a:srgbClr val="616365"/>
                </a:solidFill>
              </a:rPr>
              <a:t>XNAT Developments</a:t>
            </a:r>
            <a:endParaRPr lang="en-US" sz="2800">
              <a:solidFill>
                <a:srgbClr val="616365"/>
              </a:solidFill>
            </a:endParaRPr>
          </a:p>
          <a:p>
            <a:pPr lvl="0">
              <a:lnSpc>
                <a:spcPct val="85000"/>
              </a:lnSpc>
              <a:spcBef>
                <a:spcPts val="500"/>
              </a:spcBef>
            </a:pPr>
            <a:r>
              <a:rPr lang="en-GB" sz="2400" smtClean="0">
                <a:solidFill>
                  <a:srgbClr val="A0A1A3"/>
                </a:solidFill>
              </a:rPr>
              <a:t>Statistics and hierarchical </a:t>
            </a:r>
            <a:r>
              <a:rPr lang="en-GB" sz="2400" dirty="0" smtClean="0">
                <a:solidFill>
                  <a:srgbClr val="A0A1A3"/>
                </a:solidFill>
              </a:rPr>
              <a:t>classification</a:t>
            </a:r>
            <a:endParaRPr lang="en-GB" sz="2400" dirty="0">
              <a:solidFill>
                <a:srgbClr val="A0A1A3"/>
              </a:solidFill>
            </a:endParaRPr>
          </a:p>
        </p:txBody>
      </p:sp>
      <p:grpSp>
        <p:nvGrpSpPr>
          <p:cNvPr id="6" name="Group 5"/>
          <p:cNvGrpSpPr/>
          <p:nvPr/>
        </p:nvGrpSpPr>
        <p:grpSpPr>
          <a:xfrm>
            <a:off x="368300" y="1631338"/>
            <a:ext cx="3692738" cy="4655569"/>
            <a:chOff x="790285" y="1593823"/>
            <a:chExt cx="3692738" cy="4655569"/>
          </a:xfrm>
        </p:grpSpPr>
        <p:sp>
          <p:nvSpPr>
            <p:cNvPr id="27" name="Rounded Rectangle 26"/>
            <p:cNvSpPr/>
            <p:nvPr/>
          </p:nvSpPr>
          <p:spPr>
            <a:xfrm>
              <a:off x="1598661" y="2496303"/>
              <a:ext cx="2880000" cy="360000"/>
            </a:xfrm>
            <a:prstGeom prst="roundRect">
              <a:avLst/>
            </a:prstGeom>
            <a:solidFill>
              <a:srgbClr val="C5F4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0" name="Rounded Rectangle 9"/>
            <p:cNvSpPr/>
            <p:nvPr/>
          </p:nvSpPr>
          <p:spPr>
            <a:xfrm>
              <a:off x="1603023" y="2012731"/>
              <a:ext cx="2880000" cy="360000"/>
            </a:xfrm>
            <a:prstGeom prst="roundRect">
              <a:avLst/>
            </a:prstGeom>
            <a:solidFill>
              <a:srgbClr val="E7FA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 name="Rounded Rectangle 10"/>
            <p:cNvSpPr/>
            <p:nvPr/>
          </p:nvSpPr>
          <p:spPr>
            <a:xfrm>
              <a:off x="1603023" y="2979875"/>
              <a:ext cx="2880000" cy="360000"/>
            </a:xfrm>
            <a:prstGeom prst="roundRect">
              <a:avLst/>
            </a:prstGeom>
            <a:solidFill>
              <a:srgbClr val="A7EE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2" name="Rounded Rectangle 11"/>
            <p:cNvSpPr/>
            <p:nvPr/>
          </p:nvSpPr>
          <p:spPr>
            <a:xfrm>
              <a:off x="1603023" y="3463447"/>
              <a:ext cx="2880000" cy="360000"/>
            </a:xfrm>
            <a:prstGeom prst="roundRect">
              <a:avLst/>
            </a:prstGeom>
            <a:solidFill>
              <a:srgbClr val="85E8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3" name="Rounded Rectangle 12"/>
            <p:cNvSpPr/>
            <p:nvPr/>
          </p:nvSpPr>
          <p:spPr>
            <a:xfrm>
              <a:off x="1603023" y="3947019"/>
              <a:ext cx="2880000" cy="360000"/>
            </a:xfrm>
            <a:prstGeom prst="roundRect">
              <a:avLst/>
            </a:prstGeom>
            <a:solidFill>
              <a:srgbClr val="79E5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4" name="Rounded Rectangle 13"/>
            <p:cNvSpPr/>
            <p:nvPr/>
          </p:nvSpPr>
          <p:spPr>
            <a:xfrm>
              <a:off x="1603023" y="4430591"/>
              <a:ext cx="2880000" cy="360000"/>
            </a:xfrm>
            <a:prstGeom prst="roundRect">
              <a:avLst/>
            </a:prstGeom>
            <a:solidFill>
              <a:srgbClr val="4BDD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5" name="Rounded Rectangle 14"/>
            <p:cNvSpPr/>
            <p:nvPr/>
          </p:nvSpPr>
          <p:spPr>
            <a:xfrm>
              <a:off x="1603023" y="4914163"/>
              <a:ext cx="2880000" cy="360000"/>
            </a:xfrm>
            <a:prstGeom prst="roundRect">
              <a:avLst/>
            </a:prstGeom>
            <a:solidFill>
              <a:srgbClr val="00BAE6"/>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 name="Rounded Rectangle 15"/>
            <p:cNvSpPr/>
            <p:nvPr/>
          </p:nvSpPr>
          <p:spPr>
            <a:xfrm>
              <a:off x="1603023" y="5397735"/>
              <a:ext cx="2880000" cy="360000"/>
            </a:xfrm>
            <a:prstGeom prst="roundRect">
              <a:avLst/>
            </a:prstGeom>
            <a:solidFill>
              <a:srgbClr val="0092B4"/>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 name="Rounded Rectangle 16"/>
            <p:cNvSpPr/>
            <p:nvPr/>
          </p:nvSpPr>
          <p:spPr>
            <a:xfrm>
              <a:off x="1603023" y="5889392"/>
              <a:ext cx="2880000" cy="360000"/>
            </a:xfrm>
            <a:prstGeom prst="roundRect">
              <a:avLst/>
            </a:prstGeom>
            <a:solidFill>
              <a:srgbClr val="006982"/>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 name="TextBox 2"/>
            <p:cNvSpPr txBox="1"/>
            <p:nvPr/>
          </p:nvSpPr>
          <p:spPr>
            <a:xfrm>
              <a:off x="1649149" y="2056276"/>
              <a:ext cx="2720617" cy="4185761"/>
            </a:xfrm>
            <a:prstGeom prst="rect">
              <a:avLst/>
            </a:prstGeom>
          </p:spPr>
          <p:txBody>
            <a:bodyPr wrap="none" rtlCol="0">
              <a:spAutoFit/>
            </a:bodyPr>
            <a:lstStyle/>
            <a:p>
              <a:pPr algn="ctr" fontAlgn="base">
                <a:spcAft>
                  <a:spcPts val="2100"/>
                </a:spcAft>
              </a:pPr>
              <a:r>
                <a:rPr lang="en-GB" sz="1400" dirty="0" smtClean="0"/>
                <a:t>Image voxel</a:t>
              </a:r>
            </a:p>
            <a:p>
              <a:pPr algn="ctr" fontAlgn="base">
                <a:spcAft>
                  <a:spcPts val="2100"/>
                </a:spcAft>
              </a:pPr>
              <a:r>
                <a:rPr lang="en-GB" sz="1400" dirty="0" smtClean="0"/>
                <a:t>Segmented lesion</a:t>
              </a:r>
            </a:p>
            <a:p>
              <a:pPr algn="ctr" fontAlgn="base">
                <a:spcAft>
                  <a:spcPts val="2100"/>
                </a:spcAft>
              </a:pPr>
              <a:r>
                <a:rPr lang="en-GB" sz="1400" dirty="0" smtClean="0"/>
                <a:t>Lesion class (e.g., “aggressive”)</a:t>
              </a:r>
            </a:p>
            <a:p>
              <a:pPr algn="ctr" fontAlgn="base">
                <a:spcAft>
                  <a:spcPts val="2100"/>
                </a:spcAft>
              </a:pPr>
              <a:r>
                <a:rPr lang="en-GB" sz="1400" dirty="0" smtClean="0"/>
                <a:t>Whole patient (all lesions)</a:t>
              </a:r>
            </a:p>
            <a:p>
              <a:pPr algn="ctr" fontAlgn="base">
                <a:spcAft>
                  <a:spcPts val="2100"/>
                </a:spcAft>
              </a:pPr>
              <a:r>
                <a:rPr lang="en-GB" sz="1400" dirty="0" smtClean="0"/>
                <a:t>Single patient all </a:t>
              </a:r>
              <a:r>
                <a:rPr lang="en-GB" sz="1400" dirty="0" err="1" smtClean="0"/>
                <a:t>timepoints</a:t>
              </a:r>
              <a:endParaRPr lang="en-GB" sz="1400" dirty="0" smtClean="0"/>
            </a:p>
            <a:p>
              <a:pPr algn="ctr" fontAlgn="base">
                <a:spcAft>
                  <a:spcPts val="2100"/>
                </a:spcAft>
              </a:pPr>
              <a:r>
                <a:rPr lang="en-GB" sz="1400" dirty="0" smtClean="0"/>
                <a:t>Patient cohort</a:t>
              </a:r>
            </a:p>
            <a:p>
              <a:pPr algn="ctr" fontAlgn="base">
                <a:spcAft>
                  <a:spcPts val="2100"/>
                </a:spcAft>
              </a:pPr>
              <a:r>
                <a:rPr lang="en-GB" sz="1400" dirty="0" smtClean="0"/>
                <a:t>Trial centre</a:t>
              </a:r>
            </a:p>
            <a:p>
              <a:pPr algn="ctr" fontAlgn="base">
                <a:spcAft>
                  <a:spcPts val="2100"/>
                </a:spcAft>
              </a:pPr>
              <a:r>
                <a:rPr lang="en-GB" sz="1400" dirty="0" smtClean="0"/>
                <a:t>All centres, single trial</a:t>
              </a:r>
            </a:p>
            <a:p>
              <a:pPr algn="ctr" fontAlgn="base">
                <a:spcAft>
                  <a:spcPts val="2100"/>
                </a:spcAft>
              </a:pPr>
              <a:r>
                <a:rPr lang="en-GB" sz="1400" dirty="0" smtClean="0"/>
                <a:t>All trials</a:t>
              </a:r>
              <a:endParaRPr lang="en-US" sz="1400" dirty="0"/>
            </a:p>
          </p:txBody>
        </p:sp>
        <p:sp>
          <p:nvSpPr>
            <p:cNvPr id="18" name="Rounded Rectangle 17"/>
            <p:cNvSpPr/>
            <p:nvPr/>
          </p:nvSpPr>
          <p:spPr>
            <a:xfrm>
              <a:off x="868875" y="2012731"/>
              <a:ext cx="569766" cy="360000"/>
            </a:xfrm>
            <a:prstGeom prst="roundRect">
              <a:avLst/>
            </a:prstGeom>
            <a:solidFill>
              <a:srgbClr val="E7FA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 name="Rounded Rectangle 18"/>
            <p:cNvSpPr/>
            <p:nvPr/>
          </p:nvSpPr>
          <p:spPr>
            <a:xfrm>
              <a:off x="868875" y="2981897"/>
              <a:ext cx="569766" cy="360000"/>
            </a:xfrm>
            <a:prstGeom prst="roundRect">
              <a:avLst/>
            </a:prstGeom>
            <a:solidFill>
              <a:srgbClr val="A7EE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 name="Rounded Rectangle 19"/>
            <p:cNvSpPr/>
            <p:nvPr/>
          </p:nvSpPr>
          <p:spPr>
            <a:xfrm>
              <a:off x="868875" y="3466480"/>
              <a:ext cx="569766" cy="360000"/>
            </a:xfrm>
            <a:prstGeom prst="roundRect">
              <a:avLst/>
            </a:prstGeom>
            <a:solidFill>
              <a:srgbClr val="85E8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1" name="Rounded Rectangle 20"/>
            <p:cNvSpPr/>
            <p:nvPr/>
          </p:nvSpPr>
          <p:spPr>
            <a:xfrm>
              <a:off x="868875" y="3951063"/>
              <a:ext cx="569766" cy="360000"/>
            </a:xfrm>
            <a:prstGeom prst="roundRect">
              <a:avLst/>
            </a:prstGeom>
            <a:solidFill>
              <a:srgbClr val="79E5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2" name="Rounded Rectangle 21"/>
            <p:cNvSpPr/>
            <p:nvPr/>
          </p:nvSpPr>
          <p:spPr>
            <a:xfrm>
              <a:off x="868875" y="4435646"/>
              <a:ext cx="569766" cy="360000"/>
            </a:xfrm>
            <a:prstGeom prst="roundRect">
              <a:avLst/>
            </a:prstGeom>
            <a:solidFill>
              <a:srgbClr val="4BDD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3" name="Rounded Rectangle 22"/>
            <p:cNvSpPr/>
            <p:nvPr/>
          </p:nvSpPr>
          <p:spPr>
            <a:xfrm>
              <a:off x="868875" y="4920229"/>
              <a:ext cx="569766" cy="360000"/>
            </a:xfrm>
            <a:prstGeom prst="roundRect">
              <a:avLst/>
            </a:prstGeom>
            <a:solidFill>
              <a:srgbClr val="00BAE6"/>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5" name="Rounded Rectangle 24"/>
            <p:cNvSpPr/>
            <p:nvPr/>
          </p:nvSpPr>
          <p:spPr>
            <a:xfrm>
              <a:off x="868875" y="5404812"/>
              <a:ext cx="569766" cy="360000"/>
            </a:xfrm>
            <a:prstGeom prst="roundRect">
              <a:avLst/>
            </a:prstGeom>
            <a:solidFill>
              <a:srgbClr val="0092B4"/>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6" name="Rounded Rectangle 25"/>
            <p:cNvSpPr/>
            <p:nvPr/>
          </p:nvSpPr>
          <p:spPr>
            <a:xfrm>
              <a:off x="868875" y="5889392"/>
              <a:ext cx="569766" cy="360000"/>
            </a:xfrm>
            <a:prstGeom prst="roundRect">
              <a:avLst/>
            </a:prstGeom>
            <a:solidFill>
              <a:srgbClr val="006982"/>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8" name="Rounded Rectangle 27"/>
            <p:cNvSpPr/>
            <p:nvPr/>
          </p:nvSpPr>
          <p:spPr>
            <a:xfrm>
              <a:off x="868875" y="2497314"/>
              <a:ext cx="569766" cy="360000"/>
            </a:xfrm>
            <a:prstGeom prst="roundRect">
              <a:avLst/>
            </a:prstGeom>
            <a:solidFill>
              <a:srgbClr val="C5F4FF"/>
            </a:solidFill>
            <a:ln w="285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5" name="TextBox 4"/>
            <p:cNvSpPr txBox="1"/>
            <p:nvPr/>
          </p:nvSpPr>
          <p:spPr>
            <a:xfrm>
              <a:off x="790285" y="1593823"/>
              <a:ext cx="736099" cy="369332"/>
            </a:xfrm>
            <a:prstGeom prst="rect">
              <a:avLst/>
            </a:prstGeom>
          </p:spPr>
          <p:txBody>
            <a:bodyPr wrap="none" rtlCol="0">
              <a:spAutoFit/>
            </a:bodyPr>
            <a:lstStyle/>
            <a:p>
              <a:pPr fontAlgn="base">
                <a:spcAft>
                  <a:spcPct val="0"/>
                </a:spcAft>
              </a:pPr>
              <a:r>
                <a:rPr lang="en-GB" dirty="0" smtClean="0"/>
                <a:t>Level</a:t>
              </a:r>
              <a:endParaRPr lang="en-US" dirty="0"/>
            </a:p>
          </p:txBody>
        </p:sp>
        <p:sp>
          <p:nvSpPr>
            <p:cNvPr id="29" name="TextBox 28"/>
            <p:cNvSpPr txBox="1"/>
            <p:nvPr/>
          </p:nvSpPr>
          <p:spPr>
            <a:xfrm>
              <a:off x="2688710" y="1595395"/>
              <a:ext cx="595035" cy="369332"/>
            </a:xfrm>
            <a:prstGeom prst="rect">
              <a:avLst/>
            </a:prstGeom>
          </p:spPr>
          <p:txBody>
            <a:bodyPr wrap="none" rtlCol="0">
              <a:spAutoFit/>
            </a:bodyPr>
            <a:lstStyle/>
            <a:p>
              <a:pPr fontAlgn="base">
                <a:spcAft>
                  <a:spcPct val="0"/>
                </a:spcAft>
              </a:pPr>
              <a:r>
                <a:rPr lang="en-GB" dirty="0" smtClean="0"/>
                <a:t>Unit</a:t>
              </a:r>
              <a:endParaRPr lang="en-US" dirty="0"/>
            </a:p>
          </p:txBody>
        </p:sp>
        <p:sp>
          <p:nvSpPr>
            <p:cNvPr id="30" name="TextBox 29"/>
            <p:cNvSpPr txBox="1"/>
            <p:nvPr/>
          </p:nvSpPr>
          <p:spPr>
            <a:xfrm>
              <a:off x="1042963" y="2051917"/>
              <a:ext cx="284052" cy="4185761"/>
            </a:xfrm>
            <a:prstGeom prst="rect">
              <a:avLst/>
            </a:prstGeom>
          </p:spPr>
          <p:txBody>
            <a:bodyPr wrap="none" rtlCol="0">
              <a:spAutoFit/>
            </a:bodyPr>
            <a:lstStyle/>
            <a:p>
              <a:pPr algn="ctr" fontAlgn="base">
                <a:spcAft>
                  <a:spcPts val="2100"/>
                </a:spcAft>
              </a:pPr>
              <a:r>
                <a:rPr lang="en-GB" sz="1400" dirty="0"/>
                <a:t>1</a:t>
              </a:r>
              <a:endParaRPr lang="en-GB" sz="1400" dirty="0" smtClean="0"/>
            </a:p>
            <a:p>
              <a:pPr algn="ctr" fontAlgn="base">
                <a:spcAft>
                  <a:spcPts val="2100"/>
                </a:spcAft>
              </a:pPr>
              <a:r>
                <a:rPr lang="en-GB" sz="1400" dirty="0" smtClean="0"/>
                <a:t>2</a:t>
              </a:r>
            </a:p>
            <a:p>
              <a:pPr algn="ctr" fontAlgn="base">
                <a:spcAft>
                  <a:spcPts val="2100"/>
                </a:spcAft>
              </a:pPr>
              <a:r>
                <a:rPr lang="en-GB" sz="1400" dirty="0" smtClean="0"/>
                <a:t>3</a:t>
              </a:r>
            </a:p>
            <a:p>
              <a:pPr algn="ctr" fontAlgn="base">
                <a:spcAft>
                  <a:spcPts val="2100"/>
                </a:spcAft>
              </a:pPr>
              <a:r>
                <a:rPr lang="en-GB" sz="1400" dirty="0"/>
                <a:t>4</a:t>
              </a:r>
              <a:endParaRPr lang="en-GB" sz="1400" dirty="0" smtClean="0"/>
            </a:p>
            <a:p>
              <a:pPr algn="ctr" fontAlgn="base">
                <a:spcAft>
                  <a:spcPts val="2100"/>
                </a:spcAft>
              </a:pPr>
              <a:r>
                <a:rPr lang="en-GB" sz="1400" dirty="0" smtClean="0"/>
                <a:t>5</a:t>
              </a:r>
            </a:p>
            <a:p>
              <a:pPr algn="ctr" fontAlgn="base">
                <a:spcAft>
                  <a:spcPts val="2100"/>
                </a:spcAft>
              </a:pPr>
              <a:r>
                <a:rPr lang="en-GB" sz="1400" dirty="0" smtClean="0"/>
                <a:t>6</a:t>
              </a:r>
            </a:p>
            <a:p>
              <a:pPr algn="ctr" fontAlgn="base">
                <a:spcAft>
                  <a:spcPts val="2100"/>
                </a:spcAft>
              </a:pPr>
              <a:r>
                <a:rPr lang="en-GB" sz="1400" dirty="0" smtClean="0"/>
                <a:t>7</a:t>
              </a:r>
            </a:p>
            <a:p>
              <a:pPr algn="ctr" fontAlgn="base">
                <a:spcAft>
                  <a:spcPts val="2100"/>
                </a:spcAft>
              </a:pPr>
              <a:r>
                <a:rPr lang="en-GB" sz="1400" dirty="0" smtClean="0"/>
                <a:t>8</a:t>
              </a:r>
            </a:p>
            <a:p>
              <a:pPr algn="ctr" fontAlgn="base">
                <a:spcAft>
                  <a:spcPts val="2100"/>
                </a:spcAft>
              </a:pPr>
              <a:r>
                <a:rPr lang="en-GB" sz="1400" dirty="0"/>
                <a:t>9</a:t>
              </a:r>
              <a:endParaRPr lang="en-US" sz="1400" dirty="0"/>
            </a:p>
          </p:txBody>
        </p:sp>
      </p:grpSp>
      <p:pic>
        <p:nvPicPr>
          <p:cNvPr id="32" name="b900_allLesio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3988" t="16769" r="23225"/>
          <a:stretch/>
        </p:blipFill>
        <p:spPr>
          <a:xfrm>
            <a:off x="6069154" y="1203936"/>
            <a:ext cx="1681716" cy="2623678"/>
          </a:xfrm>
          <a:prstGeom prst="roundRect">
            <a:avLst/>
          </a:prstGeom>
          <a:ln w="3175">
            <a:solidFill>
              <a:schemeClr val="tx2">
                <a:lumMod val="75000"/>
              </a:schemeClr>
            </a:solidFill>
          </a:ln>
        </p:spPr>
      </p:pic>
      <p:sp>
        <p:nvSpPr>
          <p:cNvPr id="31" name="TextBox 30"/>
          <p:cNvSpPr txBox="1"/>
          <p:nvPr/>
        </p:nvSpPr>
        <p:spPr>
          <a:xfrm>
            <a:off x="7306409" y="603638"/>
            <a:ext cx="1688837" cy="492443"/>
          </a:xfrm>
          <a:prstGeom prst="rect">
            <a:avLst/>
          </a:prstGeom>
        </p:spPr>
        <p:txBody>
          <a:bodyPr wrap="square" rtlCol="0">
            <a:spAutoFit/>
          </a:bodyPr>
          <a:lstStyle/>
          <a:p>
            <a:pPr algn="r" fontAlgn="base">
              <a:spcAft>
                <a:spcPct val="0"/>
              </a:spcAft>
            </a:pPr>
            <a:r>
              <a:rPr lang="en-GB" sz="1300" dirty="0" smtClean="0">
                <a:solidFill>
                  <a:schemeClr val="accent5">
                    <a:lumMod val="75000"/>
                  </a:schemeClr>
                </a:solidFill>
              </a:rPr>
              <a:t>Data courtesy of Matt </a:t>
            </a:r>
            <a:r>
              <a:rPr lang="en-GB" sz="1300" dirty="0" err="1" smtClean="0">
                <a:solidFill>
                  <a:schemeClr val="accent5">
                    <a:lumMod val="75000"/>
                  </a:schemeClr>
                </a:solidFill>
              </a:rPr>
              <a:t>Blackledge</a:t>
            </a:r>
            <a:endParaRPr lang="en-US" sz="1300" dirty="0">
              <a:solidFill>
                <a:schemeClr val="accent5">
                  <a:lumMod val="75000"/>
                </a:schemeClr>
              </a:solidFill>
            </a:endParaRPr>
          </a:p>
        </p:txBody>
      </p:sp>
    </p:spTree>
    <p:extLst>
      <p:ext uri="{BB962C8B-B14F-4D97-AF65-F5344CB8AC3E}">
        <p14:creationId xmlns:p14="http://schemas.microsoft.com/office/powerpoint/2010/main" val="3444644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7"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smtClean="0"/>
              <a:t>Talk outline</a:t>
            </a:r>
            <a:endParaRPr lang="en-GB"/>
          </a:p>
        </p:txBody>
      </p:sp>
      <p:sp>
        <p:nvSpPr>
          <p:cNvPr id="3" name="Slide Number Placeholder 2"/>
          <p:cNvSpPr>
            <a:spLocks noGrp="1"/>
          </p:cNvSpPr>
          <p:nvPr>
            <p:ph type="sldNum" sz="quarter" idx="12"/>
          </p:nvPr>
        </p:nvSpPr>
        <p:spPr/>
        <p:txBody>
          <a:bodyPr/>
          <a:lstStyle/>
          <a:p>
            <a:fld id="{B9B2A88A-9ECB-DF45-A377-2575079D0564}" type="slidenum">
              <a:rPr lang="en-GB" smtClean="0">
                <a:solidFill>
                  <a:srgbClr val="616365"/>
                </a:solidFill>
              </a:rPr>
              <a:pPr/>
              <a:t>4</a:t>
            </a:fld>
            <a:endParaRPr lang="en-GB">
              <a:solidFill>
                <a:srgbClr val="616365"/>
              </a:solidFill>
            </a:endParaRPr>
          </a:p>
        </p:txBody>
      </p:sp>
      <p:sp>
        <p:nvSpPr>
          <p:cNvPr id="4" name="Rectangle 3"/>
          <p:cNvSpPr/>
          <p:nvPr/>
        </p:nvSpPr>
        <p:spPr>
          <a:xfrm>
            <a:off x="151200" y="82378"/>
            <a:ext cx="8841988" cy="378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Mission statement bars_2.jpg"/>
          <p:cNvPicPr>
            <a:picLocks noChangeAspect="1"/>
          </p:cNvPicPr>
          <p:nvPr/>
        </p:nvPicPr>
        <p:blipFill>
          <a:blip r:embed="rId2"/>
          <a:stretch>
            <a:fillRect/>
          </a:stretch>
        </p:blipFill>
        <p:spPr>
          <a:xfrm>
            <a:off x="149123" y="1907790"/>
            <a:ext cx="7537704" cy="4608576"/>
          </a:xfrm>
          <a:prstGeom prst="rect">
            <a:avLst/>
          </a:prstGeom>
        </p:spPr>
      </p:pic>
      <p:sp>
        <p:nvSpPr>
          <p:cNvPr id="6" name="Rectangle 5"/>
          <p:cNvSpPr/>
          <p:nvPr/>
        </p:nvSpPr>
        <p:spPr>
          <a:xfrm>
            <a:off x="149123" y="2183027"/>
            <a:ext cx="7157839" cy="1210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173836" y="3859427"/>
            <a:ext cx="7157839" cy="1210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247978" y="5428739"/>
            <a:ext cx="7157839" cy="1210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247978" y="2099440"/>
            <a:ext cx="6043566" cy="1015663"/>
          </a:xfrm>
          <a:prstGeom prst="rect">
            <a:avLst/>
          </a:prstGeom>
        </p:spPr>
        <p:txBody>
          <a:bodyPr wrap="none">
            <a:spAutoFit/>
          </a:bodyPr>
          <a:lstStyle/>
          <a:p>
            <a:pPr marL="898525" indent="-898525" fontAlgn="base">
              <a:spcAft>
                <a:spcPct val="0"/>
              </a:spcAft>
            </a:pPr>
            <a:r>
              <a:rPr lang="en-GB" sz="6000" smtClean="0">
                <a:solidFill>
                  <a:schemeClr val="bg2"/>
                </a:solidFill>
              </a:rPr>
              <a:t>1</a:t>
            </a:r>
            <a:r>
              <a:rPr lang="en-GB" sz="3400" smtClean="0">
                <a:solidFill>
                  <a:srgbClr val="616365"/>
                </a:solidFill>
              </a:rPr>
              <a:t> 	Context: XNAT at the ICR</a:t>
            </a:r>
            <a:endParaRPr lang="en-GB" sz="6000" dirty="0">
              <a:solidFill>
                <a:schemeClr val="bg2"/>
              </a:solidFill>
            </a:endParaRPr>
          </a:p>
        </p:txBody>
      </p:sp>
      <p:sp>
        <p:nvSpPr>
          <p:cNvPr id="10" name="Rectangle 9"/>
          <p:cNvSpPr/>
          <p:nvPr/>
        </p:nvSpPr>
        <p:spPr>
          <a:xfrm>
            <a:off x="257999" y="3701701"/>
            <a:ext cx="4848352" cy="1015663"/>
          </a:xfrm>
          <a:prstGeom prst="rect">
            <a:avLst/>
          </a:prstGeom>
        </p:spPr>
        <p:txBody>
          <a:bodyPr wrap="none">
            <a:spAutoFit/>
          </a:bodyPr>
          <a:lstStyle/>
          <a:p>
            <a:pPr marL="898525" indent="-898525" fontAlgn="base">
              <a:spcAft>
                <a:spcPct val="0"/>
              </a:spcAft>
            </a:pPr>
            <a:r>
              <a:rPr lang="en-GB" sz="6000" smtClean="0">
                <a:solidFill>
                  <a:schemeClr val="accent2"/>
                </a:solidFill>
              </a:rPr>
              <a:t>2</a:t>
            </a:r>
            <a:r>
              <a:rPr lang="en-GB" sz="3400" smtClean="0">
                <a:solidFill>
                  <a:srgbClr val="616365"/>
                </a:solidFill>
              </a:rPr>
              <a:t> 	Big Data at the ICR</a:t>
            </a:r>
            <a:endParaRPr lang="en-GB" sz="6000" dirty="0">
              <a:solidFill>
                <a:schemeClr val="bg2"/>
              </a:solidFill>
            </a:endParaRPr>
          </a:p>
        </p:txBody>
      </p:sp>
      <p:sp>
        <p:nvSpPr>
          <p:cNvPr id="11" name="Rectangle 10"/>
          <p:cNvSpPr/>
          <p:nvPr/>
        </p:nvSpPr>
        <p:spPr>
          <a:xfrm>
            <a:off x="268020" y="5287486"/>
            <a:ext cx="4897106" cy="1015663"/>
          </a:xfrm>
          <a:prstGeom prst="rect">
            <a:avLst/>
          </a:prstGeom>
        </p:spPr>
        <p:txBody>
          <a:bodyPr wrap="none">
            <a:spAutoFit/>
          </a:bodyPr>
          <a:lstStyle/>
          <a:p>
            <a:pPr marL="898525" indent="-898525" fontAlgn="base">
              <a:spcAft>
                <a:spcPct val="0"/>
              </a:spcAft>
            </a:pPr>
            <a:r>
              <a:rPr lang="en-GB" sz="6000">
                <a:solidFill>
                  <a:schemeClr val="accent4"/>
                </a:solidFill>
              </a:rPr>
              <a:t>3</a:t>
            </a:r>
            <a:r>
              <a:rPr lang="en-GB" sz="3400" smtClean="0">
                <a:solidFill>
                  <a:srgbClr val="616365"/>
                </a:solidFill>
              </a:rPr>
              <a:t> 	Schema extensions</a:t>
            </a:r>
            <a:endParaRPr lang="en-GB" sz="6000" dirty="0">
              <a:solidFill>
                <a:schemeClr val="bg2"/>
              </a:solidFill>
            </a:endParaRPr>
          </a:p>
        </p:txBody>
      </p:sp>
    </p:spTree>
    <p:extLst>
      <p:ext uri="{BB962C8B-B14F-4D97-AF65-F5344CB8AC3E}">
        <p14:creationId xmlns:p14="http://schemas.microsoft.com/office/powerpoint/2010/main" val="25022018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B2A88A-9ECB-DF45-A377-2575079D0564}" type="slidenum">
              <a:rPr lang="en-GB" smtClean="0"/>
              <a:pPr/>
              <a:t>5</a:t>
            </a:fld>
            <a:endParaRPr lang="en-GB"/>
          </a:p>
        </p:txBody>
      </p:sp>
      <p:sp>
        <p:nvSpPr>
          <p:cNvPr id="2" name="Rectangle 1"/>
          <p:cNvSpPr/>
          <p:nvPr/>
        </p:nvSpPr>
        <p:spPr>
          <a:xfrm>
            <a:off x="443800" y="2280655"/>
            <a:ext cx="8035925" cy="1785104"/>
          </a:xfrm>
          <a:prstGeom prst="rect">
            <a:avLst/>
          </a:prstGeom>
          <a:solidFill>
            <a:schemeClr val="bg1"/>
          </a:solidFill>
        </p:spPr>
        <p:txBody>
          <a:bodyPr wrap="square">
            <a:spAutoFit/>
          </a:bodyPr>
          <a:lstStyle/>
          <a:p>
            <a:pPr marL="0" lvl="1" algn="ctr">
              <a:spcAft>
                <a:spcPts val="1200"/>
              </a:spcAft>
            </a:pPr>
            <a:r>
              <a:rPr lang="en-US" sz="5000">
                <a:solidFill>
                  <a:schemeClr val="tx2"/>
                </a:solidFill>
              </a:rPr>
              <a:t>Context:</a:t>
            </a:r>
            <a:endParaRPr lang="en-US" sz="5000" smtClean="0">
              <a:solidFill>
                <a:schemeClr val="tx2"/>
              </a:solidFill>
            </a:endParaRPr>
          </a:p>
          <a:p>
            <a:pPr marL="0" lvl="1" algn="ctr">
              <a:spcAft>
                <a:spcPts val="1200"/>
              </a:spcAft>
            </a:pPr>
            <a:r>
              <a:rPr lang="en-US" sz="5000" dirty="0">
                <a:solidFill>
                  <a:schemeClr val="tx2"/>
                </a:solidFill>
              </a:rPr>
              <a:t>XNAT at the ICR</a:t>
            </a:r>
          </a:p>
        </p:txBody>
      </p:sp>
      <p:sp>
        <p:nvSpPr>
          <p:cNvPr id="11" name="AutoShape 6" descr="Image result for pinnacle radiotherap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8" descr="Image result for pinnacle radiotherap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0" descr="Image result for pinnacle radiotherap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53975" y="1895619"/>
            <a:ext cx="1326004" cy="2554545"/>
          </a:xfrm>
          <a:prstGeom prst="rect">
            <a:avLst/>
          </a:prstGeom>
        </p:spPr>
        <p:txBody>
          <a:bodyPr wrap="none" rtlCol="0">
            <a:spAutoFit/>
          </a:bodyPr>
          <a:lstStyle/>
          <a:p>
            <a:pPr fontAlgn="base">
              <a:spcAft>
                <a:spcPct val="0"/>
              </a:spcAft>
            </a:pPr>
            <a:r>
              <a:rPr lang="en-GB" sz="16000" dirty="0" smtClean="0">
                <a:solidFill>
                  <a:schemeClr val="bg2"/>
                </a:solidFill>
              </a:rPr>
              <a:t>1</a:t>
            </a:r>
            <a:endParaRPr lang="en-GB" sz="16000" dirty="0">
              <a:solidFill>
                <a:schemeClr val="bg2"/>
              </a:solidFill>
            </a:endParaRPr>
          </a:p>
        </p:txBody>
      </p:sp>
      <p:sp>
        <p:nvSpPr>
          <p:cNvPr id="8" name="Rounded Rectangle 7"/>
          <p:cNvSpPr/>
          <p:nvPr/>
        </p:nvSpPr>
        <p:spPr>
          <a:xfrm>
            <a:off x="228600" y="238125"/>
            <a:ext cx="7381875" cy="139164"/>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3" t="2660" r="4296" b="5748"/>
          <a:stretch/>
        </p:blipFill>
        <p:spPr bwMode="auto">
          <a:xfrm>
            <a:off x="6657975" y="4248602"/>
            <a:ext cx="2201051" cy="23942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22765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6</a:t>
            </a:fld>
            <a:endParaRPr lang="en-GB"/>
          </a:p>
        </p:txBody>
      </p:sp>
      <p:sp>
        <p:nvSpPr>
          <p:cNvPr id="4" name="Content Placeholder 3"/>
          <p:cNvSpPr>
            <a:spLocks noGrp="1"/>
          </p:cNvSpPr>
          <p:nvPr>
            <p:ph idx="1"/>
          </p:nvPr>
        </p:nvSpPr>
        <p:spPr>
          <a:xfrm>
            <a:off x="162001" y="1690748"/>
            <a:ext cx="5134268" cy="5176800"/>
          </a:xfrm>
        </p:spPr>
        <p:txBody>
          <a:bodyPr>
            <a:normAutofit/>
          </a:bodyPr>
          <a:lstStyle/>
          <a:p>
            <a:pPr marL="176213" indent="-176213">
              <a:spcBef>
                <a:spcPts val="1200"/>
              </a:spcBef>
              <a:buFont typeface="Arial" panose="020B0604020202020204" pitchFamily="34" charset="0"/>
              <a:buChar char="•"/>
            </a:pPr>
            <a:r>
              <a:rPr lang="en-GB" smtClean="0"/>
              <a:t>XNAT_identifiable</a:t>
            </a:r>
            <a:endParaRPr lang="en-US" sz="1400" dirty="0">
              <a:solidFill>
                <a:srgbClr val="616365"/>
              </a:solidFill>
            </a:endParaRPr>
          </a:p>
          <a:p>
            <a:pPr marL="541338" lvl="1" indent="-180975">
              <a:spcBef>
                <a:spcPts val="300"/>
              </a:spcBef>
              <a:buSzPct val="70000"/>
              <a:buFont typeface="Wingdings" pitchFamily="2" charset="2"/>
              <a:buChar char="§"/>
            </a:pPr>
            <a:r>
              <a:rPr lang="en-US" sz="1400" dirty="0">
                <a:solidFill>
                  <a:srgbClr val="616365"/>
                </a:solidFill>
              </a:rPr>
              <a:t>XNAT </a:t>
            </a:r>
            <a:r>
              <a:rPr lang="en-US" sz="1400" dirty="0" smtClean="0">
                <a:solidFill>
                  <a:srgbClr val="616365"/>
                </a:solidFill>
              </a:rPr>
              <a:t>1.6 </a:t>
            </a:r>
            <a:r>
              <a:rPr lang="en-US" sz="1400" dirty="0">
                <a:solidFill>
                  <a:srgbClr val="616365"/>
                </a:solidFill>
              </a:rPr>
              <a:t>installation (capacity 200 TB)</a:t>
            </a:r>
          </a:p>
          <a:p>
            <a:pPr marL="541338" lvl="1" indent="-180975">
              <a:spcBef>
                <a:spcPts val="300"/>
              </a:spcBef>
              <a:buSzPct val="70000"/>
              <a:buFont typeface="Wingdings" pitchFamily="2" charset="2"/>
              <a:buChar char="§"/>
            </a:pPr>
            <a:r>
              <a:rPr lang="en-US" sz="1400" dirty="0">
                <a:solidFill>
                  <a:srgbClr val="616365"/>
                </a:solidFill>
              </a:rPr>
              <a:t>77 projects, 9228 imaging sessions</a:t>
            </a:r>
            <a:endParaRPr lang="en-US" sz="1400" dirty="0">
              <a:solidFill>
                <a:srgbClr val="616365"/>
              </a:solidFill>
            </a:endParaRPr>
          </a:p>
          <a:p>
            <a:pPr marL="541338" lvl="1" indent="-180975">
              <a:spcBef>
                <a:spcPts val="300"/>
              </a:spcBef>
              <a:buSzPct val="70000"/>
              <a:buFont typeface="Wingdings" pitchFamily="2" charset="2"/>
              <a:buChar char="§"/>
            </a:pPr>
            <a:r>
              <a:rPr lang="en-US" sz="1400" dirty="0" smtClean="0">
                <a:solidFill>
                  <a:srgbClr val="616365"/>
                </a:solidFill>
              </a:rPr>
              <a:t>Dell server (RHEL 6) with geo-dispersed </a:t>
            </a:r>
            <a:r>
              <a:rPr lang="en-US" sz="1400" dirty="0" err="1" smtClean="0">
                <a:solidFill>
                  <a:srgbClr val="616365"/>
                </a:solidFill>
              </a:rPr>
              <a:t>Lattus</a:t>
            </a:r>
            <a:r>
              <a:rPr lang="en-US" sz="1400" dirty="0" smtClean="0">
                <a:solidFill>
                  <a:srgbClr val="616365"/>
                </a:solidFill>
              </a:rPr>
              <a:t>™ storage based from Quantum </a:t>
            </a:r>
          </a:p>
          <a:p>
            <a:pPr marL="541338" lvl="1" indent="-180975">
              <a:spcBef>
                <a:spcPts val="300"/>
              </a:spcBef>
              <a:buSzPct val="70000"/>
              <a:buFont typeface="Wingdings" pitchFamily="2" charset="2"/>
              <a:buChar char="§"/>
            </a:pPr>
            <a:r>
              <a:rPr lang="en-US" sz="1400" dirty="0" smtClean="0">
                <a:solidFill>
                  <a:srgbClr val="616365"/>
                </a:solidFill>
              </a:rPr>
              <a:t>Sits behind clinical firewall, but used for research, not primary patient care</a:t>
            </a:r>
            <a:endParaRPr lang="en-US" sz="1400" dirty="0">
              <a:solidFill>
                <a:srgbClr val="616365"/>
              </a:solidFill>
            </a:endParaRPr>
          </a:p>
          <a:p>
            <a:pPr marL="541338" lvl="1" indent="-180975">
              <a:spcBef>
                <a:spcPts val="300"/>
              </a:spcBef>
              <a:spcAft>
                <a:spcPts val="600"/>
              </a:spcAft>
              <a:buSzPct val="70000"/>
              <a:buFont typeface="Wingdings" pitchFamily="2" charset="2"/>
              <a:buChar char="§"/>
            </a:pPr>
            <a:r>
              <a:rPr lang="en-US" sz="1400" dirty="0" smtClean="0">
                <a:solidFill>
                  <a:srgbClr val="616365"/>
                </a:solidFill>
              </a:rPr>
              <a:t>Contains completely </a:t>
            </a:r>
            <a:r>
              <a:rPr lang="en-US" sz="1400" b="1" dirty="0" err="1" smtClean="0">
                <a:solidFill>
                  <a:srgbClr val="616365"/>
                </a:solidFill>
              </a:rPr>
              <a:t>un</a:t>
            </a:r>
            <a:r>
              <a:rPr lang="en-US" sz="1400" dirty="0" err="1" smtClean="0">
                <a:solidFill>
                  <a:srgbClr val="616365"/>
                </a:solidFill>
              </a:rPr>
              <a:t>anonymised</a:t>
            </a:r>
            <a:r>
              <a:rPr lang="en-US" sz="1400" dirty="0" smtClean="0">
                <a:solidFill>
                  <a:srgbClr val="616365"/>
                </a:solidFill>
              </a:rPr>
              <a:t> data, uploaded via direct DICOM push from scanners or clinical PACS</a:t>
            </a:r>
          </a:p>
          <a:p>
            <a:pPr lvl="1">
              <a:spcBef>
                <a:spcPts val="1200"/>
              </a:spcBef>
            </a:pPr>
            <a:r>
              <a:rPr lang="en-GB">
                <a:solidFill>
                  <a:srgbClr val="616365"/>
                </a:solidFill>
              </a:rPr>
              <a:t>XNAT_anonymised</a:t>
            </a:r>
            <a:endParaRPr lang="en-US" sz="1400">
              <a:solidFill>
                <a:srgbClr val="616365"/>
              </a:solidFill>
            </a:endParaRPr>
          </a:p>
          <a:p>
            <a:pPr marL="541338" lvl="1" indent="-180975">
              <a:spcBef>
                <a:spcPts val="300"/>
              </a:spcBef>
              <a:buSzPct val="70000"/>
              <a:buFont typeface="Wingdings" pitchFamily="2" charset="2"/>
              <a:buChar char="§"/>
            </a:pPr>
            <a:r>
              <a:rPr lang="en-US" sz="1400">
                <a:solidFill>
                  <a:srgbClr val="616365"/>
                </a:solidFill>
              </a:rPr>
              <a:t>Medium-scale (~16 TB) XNAT 1.6.5 installation</a:t>
            </a:r>
          </a:p>
          <a:p>
            <a:pPr marL="541338" lvl="1" indent="-180975">
              <a:spcBef>
                <a:spcPts val="300"/>
              </a:spcBef>
              <a:buSzPct val="70000"/>
              <a:buFont typeface="Wingdings" pitchFamily="2" charset="2"/>
              <a:buChar char="§"/>
            </a:pPr>
            <a:r>
              <a:rPr lang="en-US" sz="1400">
                <a:solidFill>
                  <a:srgbClr val="616365"/>
                </a:solidFill>
              </a:rPr>
              <a:t>108 projects, 3700 imaging sessions</a:t>
            </a:r>
          </a:p>
          <a:p>
            <a:pPr marL="541338" lvl="1" indent="-180975">
              <a:spcBef>
                <a:spcPts val="300"/>
              </a:spcBef>
              <a:buSzPct val="70000"/>
              <a:buFont typeface="Wingdings" pitchFamily="2" charset="2"/>
              <a:buChar char="§"/>
            </a:pPr>
            <a:r>
              <a:rPr lang="en-GB" sz="1400">
                <a:solidFill>
                  <a:srgbClr val="616365"/>
                </a:solidFill>
              </a:rPr>
              <a:t>Live-mirrored Dell R730 servers on two sites</a:t>
            </a:r>
            <a:endParaRPr lang="en-US" sz="1400">
              <a:solidFill>
                <a:srgbClr val="616365"/>
              </a:solidFill>
            </a:endParaRPr>
          </a:p>
          <a:p>
            <a:pPr marL="541338" lvl="1" indent="-180975">
              <a:spcBef>
                <a:spcPts val="300"/>
              </a:spcBef>
              <a:spcAft>
                <a:spcPts val="600"/>
              </a:spcAft>
              <a:buSzPct val="70000"/>
              <a:buFont typeface="Wingdings" pitchFamily="2" charset="2"/>
              <a:buChar char="§"/>
            </a:pPr>
            <a:r>
              <a:rPr lang="en-US" sz="1400">
                <a:solidFill>
                  <a:srgbClr val="616365"/>
                </a:solidFill>
              </a:rPr>
              <a:t>High-availability technology</a:t>
            </a:r>
            <a:endParaRPr lang="en-US">
              <a:solidFill>
                <a:srgbClr val="616365"/>
              </a:solidFill>
            </a:endParaRPr>
          </a:p>
          <a:p>
            <a:pPr lvl="1">
              <a:spcBef>
                <a:spcPts val="1200"/>
              </a:spcBef>
            </a:pPr>
            <a:r>
              <a:rPr lang="en-US" smtClean="0">
                <a:solidFill>
                  <a:srgbClr val="616365"/>
                </a:solidFill>
              </a:rPr>
              <a:t>XNAT_CRUK</a:t>
            </a:r>
          </a:p>
          <a:p>
            <a:pPr marL="541338" lvl="1" indent="-180975">
              <a:spcBef>
                <a:spcPts val="300"/>
              </a:spcBef>
              <a:buSzPct val="70000"/>
              <a:buFont typeface="Wingdings" pitchFamily="2" charset="2"/>
              <a:buChar char="§"/>
            </a:pPr>
            <a:r>
              <a:rPr lang="en-US" sz="1400" smtClean="0">
                <a:solidFill>
                  <a:srgbClr val="616365"/>
                </a:solidFill>
              </a:rPr>
              <a:t>Multi-centre </a:t>
            </a:r>
            <a:r>
              <a:rPr lang="en-US" sz="1400" dirty="0" smtClean="0">
                <a:solidFill>
                  <a:srgbClr val="616365"/>
                </a:solidFill>
              </a:rPr>
              <a:t>clinical trials</a:t>
            </a:r>
          </a:p>
          <a:p>
            <a:pPr marL="541338" lvl="1" indent="-180975">
              <a:spcBef>
                <a:spcPts val="300"/>
              </a:spcBef>
              <a:buSzPct val="70000"/>
              <a:buFont typeface="Wingdings" pitchFamily="2" charset="2"/>
              <a:buChar char="§"/>
            </a:pPr>
            <a:r>
              <a:rPr lang="en-US" sz="1400" dirty="0" smtClean="0">
                <a:solidFill>
                  <a:srgbClr val="616365"/>
                </a:solidFill>
              </a:rPr>
              <a:t>Prototype for UK national cancer imaging data </a:t>
            </a:r>
            <a:r>
              <a:rPr lang="en-US" sz="1400" smtClean="0">
                <a:solidFill>
                  <a:srgbClr val="616365"/>
                </a:solidFill>
              </a:rPr>
              <a:t>repository </a:t>
            </a:r>
          </a:p>
          <a:p>
            <a:pPr marL="360363" lvl="1" indent="0">
              <a:spcBef>
                <a:spcPts val="300"/>
              </a:spcBef>
              <a:buSzPct val="70000"/>
              <a:buNone/>
            </a:pPr>
            <a:endParaRPr lang="en-US" sz="1400" dirty="0">
              <a:solidFill>
                <a:srgbClr val="616365"/>
              </a:solidFill>
            </a:endParaRPr>
          </a:p>
          <a:p>
            <a:pPr marL="0" lvl="1" indent="0">
              <a:buNone/>
            </a:pPr>
            <a:endParaRPr lang="en-US" dirty="0" smtClean="0"/>
          </a:p>
        </p:txBody>
      </p:sp>
      <p:sp>
        <p:nvSpPr>
          <p:cNvPr id="9" name="Text Placeholder 2"/>
          <p:cNvSpPr>
            <a:spLocks noGrp="1"/>
          </p:cNvSpPr>
          <p:nvPr>
            <p:ph type="body" sz="quarter" idx="13"/>
          </p:nvPr>
        </p:nvSpPr>
        <p:spPr>
          <a:xfrm>
            <a:off x="151200" y="398348"/>
            <a:ext cx="7455788" cy="1159864"/>
          </a:xfrm>
        </p:spPr>
        <p:txBody>
          <a:bodyPr/>
          <a:lstStyle/>
          <a:p>
            <a:r>
              <a:rPr lang="en-US" dirty="0" smtClean="0"/>
              <a:t>XNAT production installations at ICR</a:t>
            </a:r>
          </a:p>
          <a:p>
            <a:pPr lvl="1">
              <a:spcBef>
                <a:spcPts val="500"/>
              </a:spcBef>
            </a:pPr>
            <a:r>
              <a:rPr lang="en-US" sz="2650" dirty="0" err="1" smtClean="0"/>
              <a:t>eXtensible</a:t>
            </a:r>
            <a:r>
              <a:rPr lang="en-US" sz="2650" dirty="0" smtClean="0"/>
              <a:t> Neuroimaging Archive Toolkit (XNAT)</a:t>
            </a:r>
          </a:p>
          <a:p>
            <a:endParaRPr lang="en-US" sz="2800" dirty="0" smtClean="0"/>
          </a:p>
        </p:txBody>
      </p:sp>
      <p:sp>
        <p:nvSpPr>
          <p:cNvPr id="13" name="Freeform 12"/>
          <p:cNvSpPr/>
          <p:nvPr/>
        </p:nvSpPr>
        <p:spPr>
          <a:xfrm>
            <a:off x="7707987" y="1004711"/>
            <a:ext cx="1431060" cy="1501632"/>
          </a:xfrm>
          <a:custGeom>
            <a:avLst/>
            <a:gdLst>
              <a:gd name="connsiteX0" fmla="*/ 1096775 w 1168931"/>
              <a:gd name="connsiteY0" fmla="*/ 0 h 1226576"/>
              <a:gd name="connsiteX1" fmla="*/ 0 w 1168931"/>
              <a:gd name="connsiteY1" fmla="*/ 86582 h 1226576"/>
              <a:gd name="connsiteX2" fmla="*/ 158744 w 1168931"/>
              <a:gd name="connsiteY2" fmla="*/ 447340 h 1226576"/>
              <a:gd name="connsiteX3" fmla="*/ 129881 w 1168931"/>
              <a:gd name="connsiteY3" fmla="*/ 1125564 h 1226576"/>
              <a:gd name="connsiteX4" fmla="*/ 1140069 w 1168931"/>
              <a:gd name="connsiteY4" fmla="*/ 1226576 h 1226576"/>
              <a:gd name="connsiteX5" fmla="*/ 1168931 w 1168931"/>
              <a:gd name="connsiteY5" fmla="*/ 259746 h 12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931" h="1226576">
                <a:moveTo>
                  <a:pt x="1096775" y="0"/>
                </a:moveTo>
                <a:lnTo>
                  <a:pt x="0" y="86582"/>
                </a:lnTo>
                <a:lnTo>
                  <a:pt x="158744" y="447340"/>
                </a:lnTo>
                <a:lnTo>
                  <a:pt x="129881" y="1125564"/>
                </a:lnTo>
                <a:lnTo>
                  <a:pt x="1140069" y="1226576"/>
                </a:lnTo>
                <a:lnTo>
                  <a:pt x="1168931" y="259746"/>
                </a:lnTo>
              </a:path>
            </a:pathLst>
          </a:cu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3" t="2660" r="4296" b="5748"/>
          <a:stretch/>
        </p:blipFill>
        <p:spPr bwMode="auto">
          <a:xfrm>
            <a:off x="5492208" y="1861249"/>
            <a:ext cx="3500980" cy="38082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9005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B2A88A-9ECB-DF45-A377-2575079D0564}" type="slidenum">
              <a:rPr lang="en-GB" smtClean="0"/>
              <a:pPr/>
              <a:t>7</a:t>
            </a:fld>
            <a:endParaRPr lang="en-GB"/>
          </a:p>
        </p:txBody>
      </p:sp>
      <p:sp>
        <p:nvSpPr>
          <p:cNvPr id="5" name="Text Placeholder 4"/>
          <p:cNvSpPr>
            <a:spLocks noGrp="1"/>
          </p:cNvSpPr>
          <p:nvPr>
            <p:ph type="body" sz="quarter" idx="13"/>
          </p:nvPr>
        </p:nvSpPr>
        <p:spPr>
          <a:xfrm>
            <a:off x="151199" y="398348"/>
            <a:ext cx="8218925" cy="525479"/>
          </a:xfrm>
        </p:spPr>
        <p:txBody>
          <a:bodyPr/>
          <a:lstStyle/>
          <a:p>
            <a:r>
              <a:rPr lang="en-US" sz="2700"/>
              <a:t>This is my day job; by night I’m really a physicist!</a:t>
            </a:r>
            <a:endParaRPr lang="en-US" sz="2700" dirty="0">
              <a:solidFill>
                <a:srgbClr val="A0A1A3"/>
              </a:solidFill>
            </a:endParaRPr>
          </a:p>
        </p:txBody>
      </p:sp>
      <p:pic>
        <p:nvPicPr>
          <p:cNvPr id="2064" name="Picture 1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056020" flipV="1">
            <a:off x="2194798" y="1599348"/>
            <a:ext cx="1393531" cy="5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2821699" y="1339555"/>
            <a:ext cx="1447902" cy="461665"/>
          </a:xfrm>
          <a:prstGeom prst="rect">
            <a:avLst/>
          </a:prstGeom>
          <a:noFill/>
        </p:spPr>
        <p:txBody>
          <a:bodyPr wrap="square" rtlCol="0">
            <a:spAutoFit/>
          </a:bodyPr>
          <a:lstStyle/>
          <a:p>
            <a:r>
              <a:rPr lang="en-GB" sz="1200" smtClean="0"/>
              <a:t>Repository for multi-centre trials</a:t>
            </a:r>
            <a:endParaRPr lang="en-GB" sz="1200"/>
          </a:p>
        </p:txBody>
      </p:sp>
      <p:grpSp>
        <p:nvGrpSpPr>
          <p:cNvPr id="30" name="Group 29"/>
          <p:cNvGrpSpPr/>
          <p:nvPr/>
        </p:nvGrpSpPr>
        <p:grpSpPr>
          <a:xfrm>
            <a:off x="226244" y="1023757"/>
            <a:ext cx="2136195" cy="1527853"/>
            <a:chOff x="226244" y="1202870"/>
            <a:chExt cx="2136195" cy="1527853"/>
          </a:xfrm>
        </p:grpSpPr>
        <p:sp>
          <p:nvSpPr>
            <p:cNvPr id="4" name="TextBox 3"/>
            <p:cNvSpPr txBox="1"/>
            <p:nvPr/>
          </p:nvSpPr>
          <p:spPr>
            <a:xfrm>
              <a:off x="370050" y="2392169"/>
              <a:ext cx="1848583" cy="338554"/>
            </a:xfrm>
            <a:prstGeom prst="rect">
              <a:avLst/>
            </a:prstGeom>
            <a:noFill/>
          </p:spPr>
          <p:txBody>
            <a:bodyPr wrap="none" rtlCol="0">
              <a:spAutoFit/>
            </a:bodyPr>
            <a:lstStyle/>
            <a:p>
              <a:r>
                <a:rPr lang="en-GB" sz="1600" smtClean="0"/>
                <a:t>DICOM modalities</a:t>
              </a:r>
              <a:endParaRPr lang="en-GB" sz="1600"/>
            </a:p>
          </p:txBody>
        </p:sp>
        <p:grpSp>
          <p:nvGrpSpPr>
            <p:cNvPr id="28" name="Group 27"/>
            <p:cNvGrpSpPr/>
            <p:nvPr/>
          </p:nvGrpSpPr>
          <p:grpSpPr>
            <a:xfrm>
              <a:off x="226244" y="1202870"/>
              <a:ext cx="2136195" cy="1211215"/>
              <a:chOff x="226244" y="1202870"/>
              <a:chExt cx="2136195" cy="1211215"/>
            </a:xfrm>
          </p:grpSpPr>
          <p:sp>
            <p:nvSpPr>
              <p:cNvPr id="3" name="TextBox 2"/>
              <p:cNvSpPr txBox="1"/>
              <p:nvPr/>
            </p:nvSpPr>
            <p:spPr>
              <a:xfrm>
                <a:off x="1664812" y="1244534"/>
                <a:ext cx="697627" cy="1169551"/>
              </a:xfrm>
              <a:prstGeom prst="rect">
                <a:avLst/>
              </a:prstGeom>
              <a:noFill/>
            </p:spPr>
            <p:txBody>
              <a:bodyPr wrap="none" rtlCol="0">
                <a:spAutoFit/>
              </a:bodyPr>
              <a:lstStyle/>
              <a:p>
                <a:pPr>
                  <a:spcBef>
                    <a:spcPts val="300"/>
                  </a:spcBef>
                </a:pPr>
                <a:r>
                  <a:rPr lang="en-GB" sz="1200" smtClean="0"/>
                  <a:t>MRIS</a:t>
                </a:r>
              </a:p>
              <a:p>
                <a:pPr>
                  <a:spcBef>
                    <a:spcPts val="300"/>
                  </a:spcBef>
                </a:pPr>
                <a:r>
                  <a:rPr lang="en-GB" sz="1200" smtClean="0"/>
                  <a:t>CT</a:t>
                </a:r>
              </a:p>
              <a:p>
                <a:pPr>
                  <a:spcBef>
                    <a:spcPts val="300"/>
                  </a:spcBef>
                </a:pPr>
                <a:r>
                  <a:rPr lang="en-GB" sz="1200" smtClean="0"/>
                  <a:t>PET</a:t>
                </a:r>
              </a:p>
              <a:p>
                <a:pPr>
                  <a:spcBef>
                    <a:spcPts val="300"/>
                  </a:spcBef>
                </a:pPr>
                <a:r>
                  <a:rPr lang="en-GB" sz="1200" smtClean="0"/>
                  <a:t>SPECT</a:t>
                </a:r>
              </a:p>
              <a:p>
                <a:pPr>
                  <a:spcBef>
                    <a:spcPts val="300"/>
                  </a:spcBef>
                </a:pPr>
                <a:r>
                  <a:rPr lang="en-GB" sz="1200" smtClean="0"/>
                  <a:t>US</a:t>
                </a:r>
                <a:endParaRPr lang="en-GB" sz="120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244" y="1202870"/>
                <a:ext cx="1467645" cy="11892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226244" y="1216057"/>
                <a:ext cx="2106836" cy="1197205"/>
              </a:xfrm>
              <a:prstGeom prst="roundRect">
                <a:avLst>
                  <a:gd name="adj" fmla="val 8793"/>
                </a:avLst>
              </a:prstGeom>
              <a:noFill/>
              <a:ln w="38100">
                <a:solidFill>
                  <a:schemeClr val="accent6">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56" name="Group 55"/>
          <p:cNvGrpSpPr/>
          <p:nvPr/>
        </p:nvGrpSpPr>
        <p:grpSpPr>
          <a:xfrm>
            <a:off x="3350075" y="1914904"/>
            <a:ext cx="1843496" cy="1843496"/>
            <a:chOff x="3285275" y="2073304"/>
            <a:chExt cx="1693760" cy="1693760"/>
          </a:xfrm>
        </p:grpSpPr>
        <p:pic>
          <p:nvPicPr>
            <p:cNvPr id="2058" name="Picture 10" descr="http://icons.iconarchive.com/icons/gakuseisean/ivista-2/256/Misc-Web-Database-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5275" y="2073304"/>
              <a:ext cx="1693760" cy="169376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3706259" y="2301936"/>
              <a:ext cx="923342" cy="233294"/>
              <a:chOff x="3644751" y="2345135"/>
              <a:chExt cx="1143765" cy="288987"/>
            </a:xfrm>
          </p:grpSpPr>
          <p:pic>
            <p:nvPicPr>
              <p:cNvPr id="47" name="Picture 46" descr="XNAT_logo.gif"/>
              <p:cNvPicPr>
                <a:picLocks noChangeAspect="1"/>
              </p:cNvPicPr>
              <p:nvPr/>
            </p:nvPicPr>
            <p:blipFill>
              <a:blip r:embed="rId8"/>
              <a:stretch>
                <a:fillRect/>
              </a:stretch>
            </p:blipFill>
            <p:spPr>
              <a:xfrm>
                <a:off x="3644751" y="2345135"/>
                <a:ext cx="734659" cy="281787"/>
              </a:xfrm>
              <a:prstGeom prst="rect">
                <a:avLst/>
              </a:prstGeom>
            </p:spPr>
          </p:pic>
          <p:pic>
            <p:nvPicPr>
              <p:cNvPr id="48" name="Picture 47" descr="ICR_logo.gif"/>
              <p:cNvPicPr>
                <a:picLocks noChangeAspect="1"/>
              </p:cNvPicPr>
              <p:nvPr/>
            </p:nvPicPr>
            <p:blipFill>
              <a:blip r:embed="rId9"/>
              <a:stretch>
                <a:fillRect/>
              </a:stretch>
            </p:blipFill>
            <p:spPr>
              <a:xfrm>
                <a:off x="4378941" y="2376947"/>
                <a:ext cx="409575" cy="257175"/>
              </a:xfrm>
              <a:prstGeom prst="rect">
                <a:avLst/>
              </a:prstGeom>
            </p:spPr>
          </p:pic>
        </p:grpSp>
      </p:grpSp>
      <p:grpSp>
        <p:nvGrpSpPr>
          <p:cNvPr id="15" name="Group 14"/>
          <p:cNvGrpSpPr/>
          <p:nvPr/>
        </p:nvGrpSpPr>
        <p:grpSpPr>
          <a:xfrm>
            <a:off x="172443" y="2676387"/>
            <a:ext cx="5644566" cy="4102895"/>
            <a:chOff x="172443" y="2676387"/>
            <a:chExt cx="5644566" cy="4102895"/>
          </a:xfrm>
        </p:grpSpPr>
        <p:pic>
          <p:nvPicPr>
            <p:cNvPr id="49" name="Picture 1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354299">
              <a:off x="2003579" y="4074135"/>
              <a:ext cx="2010313" cy="5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4" name="Group 93"/>
            <p:cNvGrpSpPr/>
            <p:nvPr/>
          </p:nvGrpSpPr>
          <p:grpSpPr>
            <a:xfrm>
              <a:off x="172443" y="2676387"/>
              <a:ext cx="2292615" cy="4102895"/>
              <a:chOff x="172443" y="2683587"/>
              <a:chExt cx="2292615" cy="4102895"/>
            </a:xfrm>
          </p:grpSpPr>
          <p:sp>
            <p:nvSpPr>
              <p:cNvPr id="38" name="TextBox 37"/>
              <p:cNvSpPr txBox="1"/>
              <p:nvPr/>
            </p:nvSpPr>
            <p:spPr>
              <a:xfrm>
                <a:off x="172443" y="6447928"/>
                <a:ext cx="2292615" cy="338554"/>
              </a:xfrm>
              <a:prstGeom prst="rect">
                <a:avLst/>
              </a:prstGeom>
              <a:noFill/>
            </p:spPr>
            <p:txBody>
              <a:bodyPr wrap="none" rtlCol="0">
                <a:spAutoFit/>
              </a:bodyPr>
              <a:lstStyle/>
              <a:p>
                <a:r>
                  <a:rPr lang="en-GB" sz="1600" smtClean="0"/>
                  <a:t>non-DICOM modalities</a:t>
                </a:r>
                <a:endParaRPr lang="en-GB" sz="1600"/>
              </a:p>
            </p:txBody>
          </p:sp>
          <p:grpSp>
            <p:nvGrpSpPr>
              <p:cNvPr id="29" name="Group 28"/>
              <p:cNvGrpSpPr/>
              <p:nvPr/>
            </p:nvGrpSpPr>
            <p:grpSpPr>
              <a:xfrm>
                <a:off x="226245" y="2683587"/>
                <a:ext cx="2152313" cy="3764341"/>
                <a:chOff x="226245" y="2966397"/>
                <a:chExt cx="2152313" cy="3764341"/>
              </a:xfrm>
            </p:grpSpPr>
            <p:sp>
              <p:nvSpPr>
                <p:cNvPr id="13" name="TextBox 12"/>
                <p:cNvSpPr txBox="1"/>
                <p:nvPr/>
              </p:nvSpPr>
              <p:spPr>
                <a:xfrm>
                  <a:off x="1185603" y="3018348"/>
                  <a:ext cx="1192955" cy="3708708"/>
                </a:xfrm>
                <a:prstGeom prst="rect">
                  <a:avLst/>
                </a:prstGeom>
                <a:noFill/>
              </p:spPr>
              <p:txBody>
                <a:bodyPr wrap="none" rtlCol="0">
                  <a:spAutoFit/>
                </a:bodyPr>
                <a:lstStyle/>
                <a:p>
                  <a:pPr lvl="0">
                    <a:spcBef>
                      <a:spcPts val="500"/>
                    </a:spcBef>
                  </a:pPr>
                  <a:r>
                    <a:rPr lang="en-GB" sz="1200" dirty="0">
                      <a:solidFill>
                        <a:srgbClr val="000000"/>
                      </a:solidFill>
                    </a:rPr>
                    <a:t>Microscopy</a:t>
                  </a:r>
                </a:p>
                <a:p>
                  <a:pPr marL="84138" lvl="0" indent="-84138">
                    <a:spcBef>
                      <a:spcPts val="200"/>
                    </a:spcBef>
                    <a:buFont typeface="Arial" pitchFamily="34" charset="0"/>
                    <a:buChar char="•"/>
                  </a:pPr>
                  <a:r>
                    <a:rPr lang="en-GB" sz="1000" dirty="0" smtClean="0">
                      <a:solidFill>
                        <a:srgbClr val="000000"/>
                      </a:solidFill>
                    </a:rPr>
                    <a:t>whole-slide</a:t>
                  </a:r>
                </a:p>
                <a:p>
                  <a:pPr marL="84138" lvl="0" indent="-84138">
                    <a:spcBef>
                      <a:spcPts val="200"/>
                    </a:spcBef>
                    <a:buFont typeface="Arial" pitchFamily="34" charset="0"/>
                    <a:buChar char="•"/>
                  </a:pPr>
                  <a:r>
                    <a:rPr lang="en-GB" sz="1000" dirty="0" smtClean="0">
                      <a:solidFill>
                        <a:srgbClr val="000000"/>
                      </a:solidFill>
                    </a:rPr>
                    <a:t>confocal</a:t>
                  </a:r>
                  <a:endParaRPr lang="en-GB" sz="1000" dirty="0">
                    <a:solidFill>
                      <a:srgbClr val="000000"/>
                    </a:solidFill>
                  </a:endParaRPr>
                </a:p>
                <a:p>
                  <a:pPr marL="84138" lvl="0" indent="-84138">
                    <a:spcBef>
                      <a:spcPts val="200"/>
                    </a:spcBef>
                    <a:buFont typeface="Arial" pitchFamily="34" charset="0"/>
                    <a:buChar char="•"/>
                  </a:pPr>
                  <a:r>
                    <a:rPr lang="en-GB" sz="1000" dirty="0" smtClean="0">
                      <a:solidFill>
                        <a:srgbClr val="000000"/>
                      </a:solidFill>
                    </a:rPr>
                    <a:t>time-lapse</a:t>
                  </a:r>
                  <a:endParaRPr lang="en-GB" sz="1000" dirty="0">
                    <a:solidFill>
                      <a:srgbClr val="000000"/>
                    </a:solidFill>
                  </a:endParaRPr>
                </a:p>
                <a:p>
                  <a:pPr lvl="0">
                    <a:spcBef>
                      <a:spcPts val="600"/>
                    </a:spcBef>
                  </a:pPr>
                  <a:r>
                    <a:rPr lang="en-GB" sz="1200" dirty="0" smtClean="0"/>
                    <a:t>Optical CT</a:t>
                  </a:r>
                  <a:endParaRPr lang="en-GB" sz="1200" dirty="0">
                    <a:solidFill>
                      <a:srgbClr val="000000"/>
                    </a:solidFill>
                  </a:endParaRPr>
                </a:p>
                <a:p>
                  <a:pPr marL="84138" lvl="0" indent="-84138">
                    <a:spcBef>
                      <a:spcPts val="200"/>
                    </a:spcBef>
                    <a:buFont typeface="Arial" pitchFamily="34" charset="0"/>
                    <a:buChar char="•"/>
                  </a:pPr>
                  <a:r>
                    <a:rPr lang="en-GB" sz="1000" dirty="0" smtClean="0">
                      <a:solidFill>
                        <a:srgbClr val="000000"/>
                      </a:solidFill>
                    </a:rPr>
                    <a:t>absorption</a:t>
                  </a:r>
                  <a:endParaRPr lang="en-GB" sz="1000" dirty="0">
                    <a:solidFill>
                      <a:srgbClr val="000000"/>
                    </a:solidFill>
                  </a:endParaRPr>
                </a:p>
                <a:p>
                  <a:pPr marL="84138" lvl="0" indent="-84138">
                    <a:spcBef>
                      <a:spcPts val="200"/>
                    </a:spcBef>
                    <a:buFont typeface="Arial" pitchFamily="34" charset="0"/>
                    <a:buChar char="•"/>
                  </a:pPr>
                  <a:r>
                    <a:rPr lang="en-GB" sz="1000" dirty="0" smtClean="0">
                      <a:solidFill>
                        <a:srgbClr val="000000"/>
                      </a:solidFill>
                    </a:rPr>
                    <a:t>emission</a:t>
                  </a:r>
                </a:p>
                <a:p>
                  <a:pPr marL="84138" lvl="0" indent="-84138">
                    <a:spcBef>
                      <a:spcPts val="200"/>
                    </a:spcBef>
                    <a:buFont typeface="Arial" pitchFamily="34" charset="0"/>
                    <a:buChar char="•"/>
                  </a:pPr>
                  <a:r>
                    <a:rPr lang="en-GB" sz="1000" dirty="0" smtClean="0">
                      <a:solidFill>
                        <a:srgbClr val="000000"/>
                      </a:solidFill>
                    </a:rPr>
                    <a:t>FLIM/FRET</a:t>
                  </a:r>
                  <a:endParaRPr lang="en-GB" sz="1000" dirty="0" smtClean="0"/>
                </a:p>
                <a:p>
                  <a:pPr>
                    <a:spcBef>
                      <a:spcPts val="600"/>
                    </a:spcBef>
                  </a:pPr>
                  <a:r>
                    <a:rPr lang="en-GB" sz="1200" dirty="0" smtClean="0"/>
                    <a:t>OCT</a:t>
                  </a:r>
                </a:p>
                <a:p>
                  <a:pPr>
                    <a:spcBef>
                      <a:spcPts val="600"/>
                    </a:spcBef>
                  </a:pPr>
                  <a:r>
                    <a:rPr lang="en-GB" sz="1200" dirty="0" smtClean="0"/>
                    <a:t>IVIS</a:t>
                  </a:r>
                </a:p>
                <a:p>
                  <a:pPr>
                    <a:spcBef>
                      <a:spcPts val="600"/>
                    </a:spcBef>
                  </a:pPr>
                  <a:r>
                    <a:rPr lang="en-GB" sz="1200" dirty="0" err="1" smtClean="0"/>
                    <a:t>Photoacoustic</a:t>
                  </a:r>
                  <a:endParaRPr lang="en-GB" sz="1200" dirty="0" smtClean="0"/>
                </a:p>
                <a:p>
                  <a:pPr>
                    <a:spcBef>
                      <a:spcPts val="600"/>
                    </a:spcBef>
                  </a:pPr>
                  <a:r>
                    <a:rPr lang="en-GB" sz="1200" dirty="0" err="1" smtClean="0"/>
                    <a:t>Elastography</a:t>
                  </a:r>
                  <a:endParaRPr lang="en-GB" sz="1200" dirty="0" smtClean="0"/>
                </a:p>
                <a:p>
                  <a:pPr>
                    <a:spcBef>
                      <a:spcPts val="600"/>
                    </a:spcBef>
                  </a:pPr>
                  <a:r>
                    <a:rPr lang="en-GB" sz="1200" dirty="0"/>
                    <a:t>S</a:t>
                  </a:r>
                  <a:r>
                    <a:rPr lang="en-GB" sz="1200" dirty="0" smtClean="0"/>
                    <a:t>pectral CZT</a:t>
                  </a:r>
                </a:p>
                <a:p>
                  <a:pPr>
                    <a:spcBef>
                      <a:spcPts val="600"/>
                    </a:spcBef>
                  </a:pPr>
                  <a:r>
                    <a:rPr lang="en-GB" sz="1200" dirty="0" smtClean="0"/>
                    <a:t>micro x-ray CT</a:t>
                  </a:r>
                </a:p>
                <a:p>
                  <a:pPr>
                    <a:spcBef>
                      <a:spcPts val="600"/>
                    </a:spcBef>
                  </a:pPr>
                  <a:r>
                    <a:rPr lang="en-GB" sz="1200" dirty="0" smtClean="0"/>
                    <a:t>MALDI</a:t>
                  </a:r>
                </a:p>
                <a:p>
                  <a:pPr>
                    <a:spcBef>
                      <a:spcPts val="600"/>
                    </a:spcBef>
                  </a:pPr>
                  <a:r>
                    <a:rPr lang="en-GB" sz="1200" dirty="0" smtClean="0"/>
                    <a:t>genomic</a:t>
                  </a:r>
                  <a:endParaRPr lang="en-GB" sz="1200" dirty="0"/>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510" y="3022408"/>
                  <a:ext cx="720000" cy="632826"/>
                </a:xfrm>
                <a:prstGeom prst="rect">
                  <a:avLst/>
                </a:prstGeom>
              </p:spPr>
            </p:pic>
            <p:pic>
              <p:nvPicPr>
                <p:cNvPr id="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510" y="6114386"/>
                  <a:ext cx="720000" cy="5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510" y="3707268"/>
                  <a:ext cx="720000" cy="59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1" descr="Macintosh HD:Users:tgraham:Documents:PhD:Data:IVIS:1002PC3_Day35:TJG20100324155753:noROI.png"/>
                <p:cNvPicPr>
                  <a:picLocks/>
                </p:cNvPicPr>
                <p:nvPr/>
              </p:nvPicPr>
              <p:blipFill rotWithShape="1">
                <a:blip r:embed="rId13">
                  <a:extLst>
                    <a:ext uri="{28A0092B-C50C-407E-A947-70E740481C1C}">
                      <a14:useLocalDpi xmlns:a14="http://schemas.microsoft.com/office/drawing/2010/main" val="0"/>
                    </a:ext>
                  </a:extLst>
                </a:blip>
                <a:srcRect l="8147" t="20009" r="57269" b="44148"/>
                <a:stretch/>
              </p:blipFill>
              <p:spPr bwMode="auto">
                <a:xfrm>
                  <a:off x="375510" y="4354302"/>
                  <a:ext cx="720000" cy="67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5510" y="5085066"/>
                  <a:ext cx="720000" cy="39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5510" y="5536638"/>
                  <a:ext cx="720000" cy="52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226245" y="2966397"/>
                  <a:ext cx="2098976" cy="3764341"/>
                </a:xfrm>
                <a:prstGeom prst="roundRect">
                  <a:avLst>
                    <a:gd name="adj" fmla="val 5958"/>
                  </a:avLst>
                </a:prstGeom>
                <a:noFill/>
                <a:ln w="38100">
                  <a:solidFill>
                    <a:schemeClr val="accent6">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10" name="Group 109"/>
            <p:cNvGrpSpPr/>
            <p:nvPr/>
          </p:nvGrpSpPr>
          <p:grpSpPr>
            <a:xfrm>
              <a:off x="2731959" y="4228283"/>
              <a:ext cx="3085050" cy="1028438"/>
              <a:chOff x="2731959" y="4228283"/>
              <a:chExt cx="3085050" cy="1028438"/>
            </a:xfrm>
          </p:grpSpPr>
          <p:sp>
            <p:nvSpPr>
              <p:cNvPr id="121" name="TextBox 120"/>
              <p:cNvSpPr txBox="1"/>
              <p:nvPr/>
            </p:nvSpPr>
            <p:spPr>
              <a:xfrm>
                <a:off x="3216533" y="4228283"/>
                <a:ext cx="2600476" cy="461665"/>
              </a:xfrm>
              <a:prstGeom prst="rect">
                <a:avLst/>
              </a:prstGeom>
              <a:noFill/>
            </p:spPr>
            <p:txBody>
              <a:bodyPr wrap="square" rtlCol="0">
                <a:spAutoFit/>
              </a:bodyPr>
              <a:lstStyle/>
              <a:p>
                <a:r>
                  <a:rPr lang="en-GB" sz="1200" dirty="0" smtClean="0"/>
                  <a:t>Import images with complete metadata regardless of origin</a:t>
                </a:r>
                <a:endParaRPr lang="en-GB" sz="1200" dirty="0"/>
              </a:p>
            </p:txBody>
          </p:sp>
          <p:sp>
            <p:nvSpPr>
              <p:cNvPr id="122" name="TextBox 121"/>
              <p:cNvSpPr txBox="1"/>
              <p:nvPr/>
            </p:nvSpPr>
            <p:spPr>
              <a:xfrm>
                <a:off x="2731959" y="4795056"/>
                <a:ext cx="2600476" cy="461665"/>
              </a:xfrm>
              <a:prstGeom prst="rect">
                <a:avLst/>
              </a:prstGeom>
              <a:noFill/>
            </p:spPr>
            <p:txBody>
              <a:bodyPr wrap="square" rtlCol="0">
                <a:spAutoFit/>
              </a:bodyPr>
              <a:lstStyle/>
              <a:p>
                <a:r>
                  <a:rPr lang="en-GB" sz="1200" dirty="0" err="1" smtClean="0"/>
                  <a:t>Oontology</a:t>
                </a:r>
                <a:r>
                  <a:rPr lang="en-GB" sz="1200" dirty="0" smtClean="0"/>
                  <a:t>, controlled vocabulary and content-based image search</a:t>
                </a:r>
                <a:endParaRPr lang="en-GB" sz="1200" dirty="0"/>
              </a:p>
            </p:txBody>
          </p:sp>
        </p:grpSp>
      </p:grpSp>
      <p:grpSp>
        <p:nvGrpSpPr>
          <p:cNvPr id="12" name="Group 11"/>
          <p:cNvGrpSpPr/>
          <p:nvPr/>
        </p:nvGrpSpPr>
        <p:grpSpPr>
          <a:xfrm>
            <a:off x="5165539" y="1192388"/>
            <a:ext cx="4054705" cy="5324960"/>
            <a:chOff x="5165539" y="1192388"/>
            <a:chExt cx="4054705" cy="5324960"/>
          </a:xfrm>
        </p:grpSpPr>
        <p:sp>
          <p:nvSpPr>
            <p:cNvPr id="112" name="TextBox 111"/>
            <p:cNvSpPr txBox="1"/>
            <p:nvPr/>
          </p:nvSpPr>
          <p:spPr>
            <a:xfrm>
              <a:off x="5253287" y="3035946"/>
              <a:ext cx="1546448" cy="646331"/>
            </a:xfrm>
            <a:prstGeom prst="rect">
              <a:avLst/>
            </a:prstGeom>
            <a:noFill/>
          </p:spPr>
          <p:txBody>
            <a:bodyPr wrap="square" rtlCol="0">
              <a:spAutoFit/>
            </a:bodyPr>
            <a:lstStyle/>
            <a:p>
              <a:r>
                <a:rPr lang="en-GB" sz="1200" dirty="0" smtClean="0"/>
                <a:t>Register results back in database with provenance.</a:t>
              </a:r>
              <a:endParaRPr lang="en-GB" sz="1200" dirty="0"/>
            </a:p>
          </p:txBody>
        </p:sp>
        <p:grpSp>
          <p:nvGrpSpPr>
            <p:cNvPr id="2" name="Group 1"/>
            <p:cNvGrpSpPr/>
            <p:nvPr/>
          </p:nvGrpSpPr>
          <p:grpSpPr>
            <a:xfrm>
              <a:off x="6400942" y="4501622"/>
              <a:ext cx="2819302" cy="2015726"/>
              <a:chOff x="6409568" y="4012258"/>
              <a:chExt cx="2819302" cy="2015726"/>
            </a:xfrm>
          </p:grpSpPr>
          <p:sp>
            <p:nvSpPr>
              <p:cNvPr id="53" name="TextBox 52"/>
              <p:cNvSpPr txBox="1"/>
              <p:nvPr/>
            </p:nvSpPr>
            <p:spPr>
              <a:xfrm>
                <a:off x="6409568" y="4012258"/>
                <a:ext cx="2819302" cy="723275"/>
              </a:xfrm>
              <a:prstGeom prst="rect">
                <a:avLst/>
              </a:prstGeom>
              <a:noFill/>
            </p:spPr>
            <p:txBody>
              <a:bodyPr wrap="square" rtlCol="0">
                <a:spAutoFit/>
              </a:bodyPr>
              <a:lstStyle/>
              <a:p>
                <a:pPr>
                  <a:spcBef>
                    <a:spcPts val="600"/>
                  </a:spcBef>
                </a:pPr>
                <a:r>
                  <a:rPr lang="en-GB" sz="1200" dirty="0" smtClean="0"/>
                  <a:t>Whole-cohort processing pipelines</a:t>
                </a:r>
              </a:p>
              <a:p>
                <a:pPr>
                  <a:spcBef>
                    <a:spcPts val="600"/>
                  </a:spcBef>
                </a:pPr>
                <a:r>
                  <a:rPr lang="en-GB" sz="1200" dirty="0" smtClean="0"/>
                  <a:t>3-D interaction with registered multimodality data</a:t>
                </a:r>
              </a:p>
            </p:txBody>
          </p:sp>
          <p:grpSp>
            <p:nvGrpSpPr>
              <p:cNvPr id="115" name="Group 59"/>
              <p:cNvGrpSpPr/>
              <p:nvPr/>
            </p:nvGrpSpPr>
            <p:grpSpPr>
              <a:xfrm>
                <a:off x="6417639" y="4795056"/>
                <a:ext cx="2516957" cy="1232928"/>
                <a:chOff x="6310242" y="5391566"/>
                <a:chExt cx="2516957" cy="1232928"/>
              </a:xfrm>
            </p:grpSpPr>
            <p:sp>
              <p:nvSpPr>
                <p:cNvPr id="119" name="TextBox 118"/>
                <p:cNvSpPr txBox="1"/>
                <p:nvPr/>
              </p:nvSpPr>
              <p:spPr>
                <a:xfrm>
                  <a:off x="6310242" y="5391566"/>
                  <a:ext cx="2185758" cy="538609"/>
                </a:xfrm>
                <a:prstGeom prst="rect">
                  <a:avLst/>
                </a:prstGeom>
                <a:noFill/>
              </p:spPr>
              <p:txBody>
                <a:bodyPr wrap="square" rtlCol="0">
                  <a:spAutoFit/>
                </a:bodyPr>
                <a:lstStyle/>
                <a:p>
                  <a:r>
                    <a:rPr lang="en-GB" sz="1200" dirty="0" smtClean="0"/>
                    <a:t>Automatic segmentation</a:t>
                  </a:r>
                </a:p>
                <a:p>
                  <a:pPr>
                    <a:spcBef>
                      <a:spcPts val="600"/>
                    </a:spcBef>
                  </a:pPr>
                  <a:r>
                    <a:rPr lang="en-GB" sz="1200" dirty="0" smtClean="0"/>
                    <a:t>Modelling</a:t>
                  </a:r>
                  <a:endParaRPr lang="en-GB" sz="1200" dirty="0"/>
                </a:p>
              </p:txBody>
            </p:sp>
            <p:sp>
              <p:nvSpPr>
                <p:cNvPr id="120" name="Rectangle 119"/>
                <p:cNvSpPr/>
                <p:nvPr/>
              </p:nvSpPr>
              <p:spPr>
                <a:xfrm>
                  <a:off x="7043534" y="5660127"/>
                  <a:ext cx="1783665" cy="964367"/>
                </a:xfrm>
                <a:prstGeom prst="rect">
                  <a:avLst/>
                </a:prstGeom>
              </p:spPr>
              <p:txBody>
                <a:bodyPr wrap="square">
                  <a:spAutoFit/>
                </a:bodyPr>
                <a:lstStyle/>
                <a:p>
                  <a:pPr marL="84138" lvl="0" indent="-84138">
                    <a:spcBef>
                      <a:spcPts val="200"/>
                    </a:spcBef>
                    <a:buFont typeface="Arial" pitchFamily="34" charset="0"/>
                    <a:buChar char="•"/>
                  </a:pPr>
                  <a:r>
                    <a:rPr lang="en-GB" sz="1000" dirty="0" smtClean="0">
                      <a:solidFill>
                        <a:srgbClr val="000000"/>
                      </a:solidFill>
                    </a:rPr>
                    <a:t>multi-parametric</a:t>
                  </a:r>
                </a:p>
                <a:p>
                  <a:pPr marL="84138" lvl="0" indent="-84138">
                    <a:spcBef>
                      <a:spcPts val="200"/>
                    </a:spcBef>
                    <a:buFont typeface="Arial" pitchFamily="34" charset="0"/>
                    <a:buChar char="•"/>
                  </a:pPr>
                  <a:r>
                    <a:rPr lang="en-GB" sz="1000" dirty="0" smtClean="0">
                      <a:solidFill>
                        <a:srgbClr val="000000"/>
                      </a:solidFill>
                    </a:rPr>
                    <a:t>spatial / statistical</a:t>
                  </a:r>
                </a:p>
                <a:p>
                  <a:pPr marL="84138" lvl="0" indent="-84138">
                    <a:spcBef>
                      <a:spcPts val="200"/>
                    </a:spcBef>
                    <a:buFont typeface="Arial" pitchFamily="34" charset="0"/>
                    <a:buChar char="•"/>
                  </a:pPr>
                  <a:r>
                    <a:rPr lang="en-GB" sz="1000" dirty="0" smtClean="0">
                      <a:solidFill>
                        <a:srgbClr val="000000"/>
                      </a:solidFill>
                    </a:rPr>
                    <a:t>hierarchical</a:t>
                  </a:r>
                </a:p>
                <a:p>
                  <a:pPr marL="84138" lvl="0" indent="-84138">
                    <a:spcBef>
                      <a:spcPts val="200"/>
                    </a:spcBef>
                  </a:pPr>
                  <a:r>
                    <a:rPr lang="en-GB" sz="1000" dirty="0" smtClean="0">
                      <a:solidFill>
                        <a:srgbClr val="000000"/>
                      </a:solidFill>
                    </a:rPr>
                    <a:t>	(lesion, lesion class,</a:t>
                  </a:r>
                </a:p>
                <a:p>
                  <a:pPr marL="84138" lvl="0" indent="-84138">
                    <a:spcBef>
                      <a:spcPts val="200"/>
                    </a:spcBef>
                  </a:pPr>
                  <a:r>
                    <a:rPr lang="en-GB" sz="1000" dirty="0" smtClean="0">
                      <a:solidFill>
                        <a:srgbClr val="000000"/>
                      </a:solidFill>
                    </a:rPr>
                    <a:t>	 </a:t>
                  </a:r>
                  <a:r>
                    <a:rPr lang="en-GB" sz="1000" dirty="0" err="1" smtClean="0">
                      <a:solidFill>
                        <a:srgbClr val="000000"/>
                      </a:solidFill>
                    </a:rPr>
                    <a:t>timepoint</a:t>
                  </a:r>
                  <a:r>
                    <a:rPr lang="en-GB" sz="1000" dirty="0" smtClean="0">
                      <a:solidFill>
                        <a:srgbClr val="000000"/>
                      </a:solidFill>
                    </a:rPr>
                    <a:t>, patient, cohort)</a:t>
                  </a:r>
                  <a:endParaRPr lang="en-GB" sz="1000" dirty="0">
                    <a:solidFill>
                      <a:srgbClr val="000000"/>
                    </a:solidFill>
                  </a:endParaRPr>
                </a:p>
              </p:txBody>
            </p:sp>
          </p:grpSp>
        </p:grpSp>
        <p:grpSp>
          <p:nvGrpSpPr>
            <p:cNvPr id="8" name="Group 7"/>
            <p:cNvGrpSpPr/>
            <p:nvPr/>
          </p:nvGrpSpPr>
          <p:grpSpPr>
            <a:xfrm>
              <a:off x="6824899" y="1192388"/>
              <a:ext cx="1742326" cy="3235187"/>
              <a:chOff x="6753674" y="2018641"/>
              <a:chExt cx="1742326" cy="3235187"/>
            </a:xfrm>
          </p:grpSpPr>
          <p:pic>
            <p:nvPicPr>
              <p:cNvPr id="7" name="b900_allLesio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3988" t="56" r="23225"/>
              <a:stretch/>
            </p:blipFill>
            <p:spPr>
              <a:xfrm>
                <a:off x="6783805" y="2051704"/>
                <a:ext cx="1681716" cy="3150542"/>
              </a:xfrm>
              <a:prstGeom prst="rect">
                <a:avLst/>
              </a:prstGeom>
            </p:spPr>
          </p:pic>
          <p:sp>
            <p:nvSpPr>
              <p:cNvPr id="118" name="Rounded Rectangle 117"/>
              <p:cNvSpPr/>
              <p:nvPr/>
            </p:nvSpPr>
            <p:spPr>
              <a:xfrm>
                <a:off x="6753674" y="2018641"/>
                <a:ext cx="1742326" cy="3235187"/>
              </a:xfrm>
              <a:prstGeom prst="roundRect">
                <a:avLst>
                  <a:gd name="adj" fmla="val 5368"/>
                </a:avLst>
              </a:prstGeom>
              <a:noFill/>
              <a:ln w="38100">
                <a:solidFill>
                  <a:schemeClr val="accent6">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5" name="TextBox 54"/>
            <p:cNvSpPr txBox="1"/>
            <p:nvPr/>
          </p:nvSpPr>
          <p:spPr>
            <a:xfrm>
              <a:off x="5506819" y="2053200"/>
              <a:ext cx="848506" cy="276999"/>
            </a:xfrm>
            <a:prstGeom prst="rect">
              <a:avLst/>
            </a:prstGeom>
            <a:noFill/>
          </p:spPr>
          <p:txBody>
            <a:bodyPr wrap="square" rtlCol="0">
              <a:spAutoFit/>
            </a:bodyPr>
            <a:lstStyle/>
            <a:p>
              <a:r>
                <a:rPr lang="en-GB" sz="1200" dirty="0" smtClean="0"/>
                <a:t>Process</a:t>
              </a:r>
              <a:endParaRPr lang="en-GB" sz="1200" dirty="0"/>
            </a:p>
          </p:txBody>
        </p:sp>
        <p:pic>
          <p:nvPicPr>
            <p:cNvPr id="57" name="Picture 16"/>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6965"/>
            <a:stretch/>
          </p:blipFill>
          <p:spPr bwMode="auto">
            <a:xfrm rot="563713" flipV="1">
              <a:off x="5165539" y="2178346"/>
              <a:ext cx="1393531" cy="37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6"/>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6965"/>
            <a:stretch/>
          </p:blipFill>
          <p:spPr bwMode="auto">
            <a:xfrm rot="11242036" flipV="1">
              <a:off x="5188985" y="2609426"/>
              <a:ext cx="1393531" cy="37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13742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smtClean="0"/>
              <a:t>Division of Radiotherapy and Imaging</a:t>
            </a:r>
            <a:endParaRPr lang="en-GB"/>
          </a:p>
        </p:txBody>
      </p:sp>
      <p:sp>
        <p:nvSpPr>
          <p:cNvPr id="4" name="Slide Number Placeholder 3"/>
          <p:cNvSpPr>
            <a:spLocks noGrp="1"/>
          </p:cNvSpPr>
          <p:nvPr>
            <p:ph type="sldNum" sz="quarter" idx="12"/>
          </p:nvPr>
        </p:nvSpPr>
        <p:spPr/>
        <p:txBody>
          <a:bodyPr/>
          <a:lstStyle/>
          <a:p>
            <a:fld id="{B9B2A88A-9ECB-DF45-A377-2575079D0564}" type="slidenum">
              <a:rPr lang="en-GB" smtClean="0"/>
              <a:pPr/>
              <a:t>8</a:t>
            </a:fld>
            <a:endParaRPr lang="en-GB"/>
          </a:p>
        </p:txBody>
      </p:sp>
      <p:pic>
        <p:nvPicPr>
          <p:cNvPr id="12"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386" y="1958088"/>
            <a:ext cx="3127058" cy="285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943" y="1963785"/>
            <a:ext cx="312039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183099" y="11844"/>
            <a:ext cx="8960643" cy="6846155"/>
          </a:xfrm>
          <a:prstGeom prst="rect">
            <a:avLst/>
          </a:prstGeom>
        </p:spPr>
      </p:pic>
    </p:spTree>
    <p:extLst>
      <p:ext uri="{BB962C8B-B14F-4D97-AF65-F5344CB8AC3E}">
        <p14:creationId xmlns:p14="http://schemas.microsoft.com/office/powerpoint/2010/main" val="3516083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1000"/>
                                        <p:tgtEl>
                                          <p:spTgt spid="2"/>
                                        </p:tgtEl>
                                        <p:attrNameLst>
                                          <p:attrName>ppt_w</p:attrName>
                                        </p:attrNameLst>
                                      </p:cBhvr>
                                      <p:tavLst>
                                        <p:tav tm="0">
                                          <p:val>
                                            <p:strVal val="ppt_w"/>
                                          </p:val>
                                        </p:tav>
                                        <p:tav tm="100000">
                                          <p:val>
                                            <p:fltVal val="0"/>
                                          </p:val>
                                        </p:tav>
                                      </p:tavLst>
                                    </p:anim>
                                    <p:anim calcmode="lin" valueType="num">
                                      <p:cBhvr>
                                        <p:cTn id="11" dur="1000"/>
                                        <p:tgtEl>
                                          <p:spTgt spid="2"/>
                                        </p:tgtEl>
                                        <p:attrNameLst>
                                          <p:attrName>ppt_h</p:attrName>
                                        </p:attrNameLst>
                                      </p:cBhvr>
                                      <p:tavLst>
                                        <p:tav tm="0">
                                          <p:val>
                                            <p:strVal val="ppt_h"/>
                                          </p:val>
                                        </p:tav>
                                        <p:tav tm="100000">
                                          <p:val>
                                            <p:fltVal val="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a:t>Division of Radiotherapy and Imaging</a:t>
            </a:r>
          </a:p>
        </p:txBody>
      </p:sp>
      <p:sp>
        <p:nvSpPr>
          <p:cNvPr id="4" name="Slide Number Placeholder 3"/>
          <p:cNvSpPr>
            <a:spLocks noGrp="1"/>
          </p:cNvSpPr>
          <p:nvPr>
            <p:ph type="sldNum" sz="quarter" idx="12"/>
          </p:nvPr>
        </p:nvSpPr>
        <p:spPr/>
        <p:txBody>
          <a:bodyPr/>
          <a:lstStyle/>
          <a:p>
            <a:fld id="{B9B2A88A-9ECB-DF45-A377-2575079D0564}" type="slidenum">
              <a:rPr lang="en-GB" smtClean="0"/>
              <a:pPr/>
              <a:t>9</a:t>
            </a:fld>
            <a:endParaRPr lang="en-GB"/>
          </a:p>
        </p:txBody>
      </p:sp>
      <p:pic>
        <p:nvPicPr>
          <p:cNvPr id="1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943" y="1963785"/>
            <a:ext cx="312039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86" y="1958088"/>
            <a:ext cx="3127058" cy="285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1014" y="1697586"/>
            <a:ext cx="3606378" cy="331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895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4.44444E-6 3.3981E-6 L -0.225 -0.00185 " pathEditMode="relative" rAng="0" ptsTypes="AA">
                                      <p:cBhvr>
                                        <p:cTn id="12" dur="2000" fill="hold"/>
                                        <p:tgtEl>
                                          <p:spTgt spid="14"/>
                                        </p:tgtEl>
                                        <p:attrNameLst>
                                          <p:attrName>ppt_x</p:attrName>
                                          <p:attrName>ppt_y</p:attrName>
                                        </p:attrNameLst>
                                      </p:cBhvr>
                                      <p:rCtr x="-11250" y="-93"/>
                                    </p:animMotion>
                                  </p:childTnLst>
                                </p:cTn>
                              </p:par>
                              <p:par>
                                <p:cTn id="13" presetID="42" presetClass="path" presetSubtype="0" accel="50000" decel="50000" fill="hold" nodeType="withEffect">
                                  <p:stCondLst>
                                    <p:cond delay="0"/>
                                  </p:stCondLst>
                                  <p:childTnLst>
                                    <p:animMotion origin="layout" path="M 4.16667E-6 3.96484E-6 L 0.25191 3.96484E-6 " pathEditMode="relative" rAng="0" ptsTypes="AA">
                                      <p:cBhvr>
                                        <p:cTn id="14" dur="2000" fill="hold"/>
                                        <p:tgtEl>
                                          <p:spTgt spid="12"/>
                                        </p:tgtEl>
                                        <p:attrNameLst>
                                          <p:attrName>ppt_x</p:attrName>
                                          <p:attrName>ppt_y</p:attrName>
                                        </p:attrNameLst>
                                      </p:cBhvr>
                                      <p:rCtr x="12587" y="0"/>
                                    </p:animMotion>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CR Scientific PowerPoint template">
  <a:themeElements>
    <a:clrScheme name="Custom 50">
      <a:dk1>
        <a:srgbClr val="000000"/>
      </a:dk1>
      <a:lt1>
        <a:srgbClr val="FFFFFF"/>
      </a:lt1>
      <a:dk2>
        <a:srgbClr val="616365"/>
      </a:dk2>
      <a:lt2>
        <a:srgbClr val="A71930"/>
      </a:lt2>
      <a:accent1>
        <a:srgbClr val="EE7EA6"/>
      </a:accent1>
      <a:accent2>
        <a:srgbClr val="F9A100"/>
      </a:accent2>
      <a:accent3>
        <a:srgbClr val="FFD602"/>
      </a:accent3>
      <a:accent4>
        <a:srgbClr val="C9DD03"/>
      </a:accent4>
      <a:accent5>
        <a:srgbClr val="726E20"/>
      </a:accent5>
      <a:accent6>
        <a:srgbClr val="003D4C"/>
      </a:accent6>
      <a:hlink>
        <a:srgbClr val="A0A1A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ICR Scientific PowerPoint template</Template>
  <TotalTime>18232</TotalTime>
  <Words>1627</Words>
  <Application>Microsoft Macintosh PowerPoint</Application>
  <PresentationFormat>On-screen Show (4:3)</PresentationFormat>
  <Paragraphs>279</Paragraphs>
  <Slides>31</Slides>
  <Notes>5</Notes>
  <HiddenSlides>0</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ICR Scientific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Institute Of Cancer Research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partner logos]</dc:title>
  <dc:creator>simond</dc:creator>
  <cp:lastModifiedBy>Simon Doran</cp:lastModifiedBy>
  <cp:revision>216</cp:revision>
  <cp:lastPrinted>2012-10-16T20:11:44Z</cp:lastPrinted>
  <dcterms:created xsi:type="dcterms:W3CDTF">2013-05-21T11:52:32Z</dcterms:created>
  <dcterms:modified xsi:type="dcterms:W3CDTF">2016-06-08T17:07:11Z</dcterms:modified>
</cp:coreProperties>
</file>