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8" r:id="rId3"/>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5143500" cx="9144000"/>
  <p:notesSz cx="6858000" cy="9144000"/>
  <p:embeddedFontLst>
    <p:embeddedFont>
      <p:font typeface="Roboto Condensed"/>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RobotoCondensed-regular.fntdata"/><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RobotoCondensed-italic.fntdata"/><Relationship Id="rId47" Type="http://schemas.openxmlformats.org/officeDocument/2006/relationships/font" Target="fonts/RobotoCondensed-bold.fntdata"/><Relationship Id="rId49" Type="http://schemas.openxmlformats.org/officeDocument/2006/relationships/font" Target="fonts/RobotoCondense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rIns="91425" wrap="square"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7200"/>
          </a:xfrm>
          <a:prstGeom prst="rect">
            <a:avLst/>
          </a:prstGeom>
          <a:noFill/>
          <a:ln>
            <a:noFill/>
          </a:ln>
        </p:spPr>
        <p:txBody>
          <a:bodyPr anchorCtr="0" anchor="t" bIns="91425" lIns="91425" rIns="91425" wrap="square"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indent="0" lvl="0" marL="0" marR="0" rtl="0" algn="l">
              <a:spcBef>
                <a:spcPts val="0"/>
              </a:spcBef>
              <a:buChar char="●"/>
              <a:defRPr b="0" i="0" sz="1200" u="none" cap="none" strike="noStrike">
                <a:solidFill>
                  <a:schemeClr val="dk1"/>
                </a:solidFill>
                <a:latin typeface="Calibri"/>
                <a:ea typeface="Calibri"/>
                <a:cs typeface="Calibri"/>
                <a:sym typeface="Calibri"/>
              </a:defRPr>
            </a:lvl1pPr>
            <a:lvl2pPr indent="0" lvl="1" marL="457200" marR="0" rtl="0" algn="l">
              <a:spcBef>
                <a:spcPts val="0"/>
              </a:spcBef>
              <a:buChar char="○"/>
              <a:defRPr b="0" i="0" sz="1200" u="none" cap="none" strike="noStrike">
                <a:solidFill>
                  <a:schemeClr val="dk1"/>
                </a:solidFill>
                <a:latin typeface="Calibri"/>
                <a:ea typeface="Calibri"/>
                <a:cs typeface="Calibri"/>
                <a:sym typeface="Calibri"/>
              </a:defRPr>
            </a:lvl2pPr>
            <a:lvl3pPr indent="0" lvl="2" marL="914400" marR="0" rtl="0" algn="l">
              <a:spcBef>
                <a:spcPts val="0"/>
              </a:spcBef>
              <a:buChar char="■"/>
              <a:defRPr b="0" i="0" sz="1200" u="none" cap="none" strike="noStrike">
                <a:solidFill>
                  <a:schemeClr val="dk1"/>
                </a:solidFill>
                <a:latin typeface="Calibri"/>
                <a:ea typeface="Calibri"/>
                <a:cs typeface="Calibri"/>
                <a:sym typeface="Calibri"/>
              </a:defRPr>
            </a:lvl3pPr>
            <a:lvl4pPr indent="0" lvl="3" marL="1371600" marR="0" rtl="0" algn="l">
              <a:spcBef>
                <a:spcPts val="0"/>
              </a:spcBef>
              <a:buChar char="●"/>
              <a:defRPr b="0" i="0" sz="1200" u="none" cap="none" strike="noStrike">
                <a:solidFill>
                  <a:schemeClr val="dk1"/>
                </a:solidFill>
                <a:latin typeface="Calibri"/>
                <a:ea typeface="Calibri"/>
                <a:cs typeface="Calibri"/>
                <a:sym typeface="Calibri"/>
              </a:defRPr>
            </a:lvl4pPr>
            <a:lvl5pPr indent="0" lvl="4" marL="1828800" marR="0" rtl="0" algn="l">
              <a:spcBef>
                <a:spcPts val="0"/>
              </a:spcBef>
              <a:buChar char="○"/>
              <a:defRPr b="0" i="0" sz="1200" u="none" cap="none" strike="noStrike">
                <a:solidFill>
                  <a:schemeClr val="dk1"/>
                </a:solidFill>
                <a:latin typeface="Calibri"/>
                <a:ea typeface="Calibri"/>
                <a:cs typeface="Calibri"/>
                <a:sym typeface="Calibri"/>
              </a:defRPr>
            </a:lvl5pPr>
            <a:lvl6pPr indent="0" lvl="5" marL="2286000" marR="0" rtl="0" algn="l">
              <a:spcBef>
                <a:spcPts val="0"/>
              </a:spcBef>
              <a:buChar char="■"/>
              <a:defRPr b="0" i="0" sz="1200" u="none" cap="none" strike="noStrike">
                <a:solidFill>
                  <a:schemeClr val="dk1"/>
                </a:solidFill>
                <a:latin typeface="Calibri"/>
                <a:ea typeface="Calibri"/>
                <a:cs typeface="Calibri"/>
                <a:sym typeface="Calibri"/>
              </a:defRPr>
            </a:lvl6pPr>
            <a:lvl7pPr indent="0" lvl="6" marL="2743200" marR="0" rtl="0" algn="l">
              <a:spcBef>
                <a:spcPts val="0"/>
              </a:spcBef>
              <a:buChar char="●"/>
              <a:defRPr b="0" i="0" sz="1200" u="none" cap="none" strike="noStrike">
                <a:solidFill>
                  <a:schemeClr val="dk1"/>
                </a:solidFill>
                <a:latin typeface="Calibri"/>
                <a:ea typeface="Calibri"/>
                <a:cs typeface="Calibri"/>
                <a:sym typeface="Calibri"/>
              </a:defRPr>
            </a:lvl7pPr>
            <a:lvl8pPr indent="0" lvl="7" marL="3200400" marR="0" rtl="0" algn="l">
              <a:spcBef>
                <a:spcPts val="0"/>
              </a:spcBef>
              <a:buChar char="○"/>
              <a:defRPr b="0" i="0" sz="1200" u="none" cap="none" strike="noStrike">
                <a:solidFill>
                  <a:schemeClr val="dk1"/>
                </a:solidFill>
                <a:latin typeface="Calibri"/>
                <a:ea typeface="Calibri"/>
                <a:cs typeface="Calibri"/>
                <a:sym typeface="Calibri"/>
              </a:defRPr>
            </a:lvl8pPr>
            <a:lvl9pPr indent="0" lvl="8" marL="3657600" marR="0" rtl="0" algn="l">
              <a:spcBef>
                <a:spcPts val="0"/>
              </a:spcBef>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7200"/>
          </a:xfrm>
          <a:prstGeom prst="rect">
            <a:avLst/>
          </a:prstGeom>
          <a:noFill/>
          <a:ln>
            <a:noFill/>
          </a:ln>
        </p:spPr>
        <p:txBody>
          <a:bodyPr anchorCtr="0" anchor="b" bIns="91425" lIns="91425" rIns="91425" wrap="square"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US"/>
              <a:t>40 slides, lots of caffeine and 15 minutes means I’m going to go fast!  There are a few more QR codes in the presentation to help you quickly get to this stuff. So you might want to get your Google Goggles app or code scanner apps on your devices out if you think you’ll be interesting in trying this plugin out!</a:t>
            </a:r>
          </a:p>
        </p:txBody>
      </p:sp>
      <p:sp>
        <p:nvSpPr>
          <p:cNvPr id="83" name="Shape 8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46" name="Shape 14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53" name="Shape 15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0" name="Shape 16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61" name="Shape 161"/>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9" name="Shape 16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70" name="Shape 170"/>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7" name="Shape 17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78" name="Shape 178"/>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5" name="Shape 18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86" name="Shape 186"/>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3" name="Shape 19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94" name="Shape 194"/>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1" name="Shape 20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02" name="Shape 202"/>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9" name="Shape 20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10" name="Shape 210"/>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8" name="Shape 21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19" name="Shape 219"/>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US"/>
              <a:t>The Visits &amp; Protocols plugin is a tool that adds subject visit scheduling and experiment tracking </a:t>
            </a:r>
          </a:p>
        </p:txBody>
      </p:sp>
      <p:sp>
        <p:nvSpPr>
          <p:cNvPr id="91" name="Shape 9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6" name="Shape 22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27" name="Shape 227"/>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34" name="Shape 23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2" name="Shape 24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43" name="Shape 243"/>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52" name="Shape 25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62" name="Shape 26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Shape 2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69" name="Shape 26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76" name="Shape 27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83" name="Shape 28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Shape 2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91" name="Shape 29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00" name="Shape 30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97" name="Shape 9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Shape 3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08" name="Shape 30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Shape 3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18" name="Shape 31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Shape 3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25" name="Shape 32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Shape 3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32" name="Shape 33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Shape 3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39" name="Shape 33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Shape 3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46" name="Shape 34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Shape 3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56" name="Shape 35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Shape 3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63" name="Shape 36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Shape 3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71" name="Shape 37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Shape 3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79" name="Shape 37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03" name="Shape 10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Shape 3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85" name="Shape 38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13" name="Shape 11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19" name="Shape 11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25" name="Shape 12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32" name="Shape 13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39" name="Shape 13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8" name="Shape 18"/>
        <p:cNvGrpSpPr/>
        <p:nvPr/>
      </p:nvGrpSpPr>
      <p:grpSpPr>
        <a:xfrm>
          <a:off x="0" y="0"/>
          <a:ext cx="0" cy="0"/>
          <a:chOff x="0" y="0"/>
          <a:chExt cx="0" cy="0"/>
        </a:xfrm>
      </p:grpSpPr>
      <p:pic>
        <p:nvPicPr>
          <p:cNvPr id="19" name="Shape 19"/>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0" name="Shape 20"/>
          <p:cNvSpPr txBox="1"/>
          <p:nvPr>
            <p:ph type="ctrTitle"/>
          </p:nvPr>
        </p:nvSpPr>
        <p:spPr>
          <a:xfrm>
            <a:off x="304800" y="2952750"/>
            <a:ext cx="3752850" cy="1102519"/>
          </a:xfrm>
          <a:prstGeom prst="rect">
            <a:avLst/>
          </a:prstGeom>
          <a:noFill/>
          <a:ln>
            <a:noFill/>
          </a:ln>
        </p:spPr>
        <p:txBody>
          <a:bodyPr anchorCtr="0" anchor="b" bIns="91425" lIns="91425" rIns="91425" wrap="square" tIns="91425"/>
          <a:lstStyle>
            <a:lvl1pPr indent="0" lvl="0" marL="0" marR="0" rtl="0" algn="l">
              <a:spcBef>
                <a:spcPts val="0"/>
              </a:spcBef>
              <a:buClr>
                <a:schemeClr val="lt1"/>
              </a:buClr>
              <a:buFont typeface="Roboto Condensed"/>
              <a:buNone/>
              <a:defRPr b="0" i="0" sz="2400" u="none" cap="none" strike="noStrike">
                <a:solidFill>
                  <a:schemeClr val="lt1"/>
                </a:solidFill>
                <a:latin typeface="Roboto Condensed"/>
                <a:ea typeface="Roboto Condensed"/>
                <a:cs typeface="Roboto Condensed"/>
                <a:sym typeface="Roboto Condensed"/>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1" name="Shape 21"/>
          <p:cNvSpPr txBox="1"/>
          <p:nvPr>
            <p:ph idx="1" type="subTitle"/>
          </p:nvPr>
        </p:nvSpPr>
        <p:spPr>
          <a:xfrm>
            <a:off x="304800" y="4098130"/>
            <a:ext cx="3755189" cy="759620"/>
          </a:xfrm>
          <a:prstGeom prst="rect">
            <a:avLst/>
          </a:prstGeom>
          <a:noFill/>
          <a:ln>
            <a:noFill/>
          </a:ln>
        </p:spPr>
        <p:txBody>
          <a:bodyPr anchorCtr="0" anchor="t" bIns="91425" lIns="91425" rIns="91425" wrap="square" tIns="91425"/>
          <a:lstStyle>
            <a:lvl1pPr indent="0" lvl="0" marL="0" marR="0" rtl="0" algn="l">
              <a:spcBef>
                <a:spcPts val="320"/>
              </a:spcBef>
              <a:buClr>
                <a:srgbClr val="C5D8F1"/>
              </a:buClr>
              <a:buFont typeface="Arial"/>
              <a:buNone/>
              <a:defRPr b="0" i="0" sz="1600" u="none" cap="none" strike="noStrike">
                <a:solidFill>
                  <a:srgbClr val="C5D8F1"/>
                </a:solidFill>
                <a:latin typeface="Roboto Condensed"/>
                <a:ea typeface="Roboto Condensed"/>
                <a:cs typeface="Roboto Condensed"/>
                <a:sym typeface="Roboto Condensed"/>
              </a:defRPr>
            </a:lvl1pPr>
            <a:lvl2pPr indent="0" lvl="1" marL="457200" marR="0" rtl="0" algn="ctr">
              <a:spcBef>
                <a:spcPts val="400"/>
              </a:spcBef>
              <a:buClr>
                <a:srgbClr val="888888"/>
              </a:buClr>
              <a:buFont typeface="Arial"/>
              <a:buNone/>
              <a:defRPr b="0" i="0" sz="2000" u="none" cap="none" strike="noStrike">
                <a:solidFill>
                  <a:srgbClr val="888888"/>
                </a:solidFill>
                <a:latin typeface="Roboto Condensed"/>
                <a:ea typeface="Roboto Condensed"/>
                <a:cs typeface="Roboto Condensed"/>
                <a:sym typeface="Roboto Condensed"/>
              </a:defRPr>
            </a:lvl2pPr>
            <a:lvl3pPr indent="0" lvl="2" marL="914400" marR="0" rtl="0" algn="ctr">
              <a:spcBef>
                <a:spcPts val="360"/>
              </a:spcBef>
              <a:buClr>
                <a:srgbClr val="888888"/>
              </a:buClr>
              <a:buFont typeface="Arial"/>
              <a:buNone/>
              <a:defRPr b="0" i="0" sz="1800" u="none" cap="none" strike="noStrike">
                <a:solidFill>
                  <a:srgbClr val="888888"/>
                </a:solidFill>
                <a:latin typeface="Roboto Condensed"/>
                <a:ea typeface="Roboto Condensed"/>
                <a:cs typeface="Roboto Condensed"/>
                <a:sym typeface="Roboto Condensed"/>
              </a:defRPr>
            </a:lvl3pPr>
            <a:lvl4pPr indent="0" lvl="3" marL="1371600" marR="0" rtl="0" algn="ctr">
              <a:spcBef>
                <a:spcPts val="320"/>
              </a:spcBef>
              <a:buClr>
                <a:srgbClr val="888888"/>
              </a:buClr>
              <a:buFont typeface="Arial"/>
              <a:buNone/>
              <a:defRPr b="0" i="0" sz="1600" u="none" cap="none" strike="noStrike">
                <a:solidFill>
                  <a:srgbClr val="888888"/>
                </a:solidFill>
                <a:latin typeface="Roboto Condensed"/>
                <a:ea typeface="Roboto Condensed"/>
                <a:cs typeface="Roboto Condensed"/>
                <a:sym typeface="Roboto Condensed"/>
              </a:defRPr>
            </a:lvl4pPr>
            <a:lvl5pPr indent="0" lvl="4" marL="1828800" marR="0" rtl="0" algn="ctr">
              <a:spcBef>
                <a:spcPts val="320"/>
              </a:spcBef>
              <a:buClr>
                <a:srgbClr val="888888"/>
              </a:buClr>
              <a:buFont typeface="Arial"/>
              <a:buNone/>
              <a:defRPr b="0" i="0" sz="1600" u="none" cap="none" strike="noStrike">
                <a:solidFill>
                  <a:srgbClr val="888888"/>
                </a:solidFill>
                <a:latin typeface="Roboto Condensed"/>
                <a:ea typeface="Roboto Condensed"/>
                <a:cs typeface="Roboto Condensed"/>
                <a:sym typeface="Roboto Condensed"/>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76" name="Shape 76"/>
        <p:cNvGrpSpPr/>
        <p:nvPr/>
      </p:nvGrpSpPr>
      <p:grpSpPr>
        <a:xfrm>
          <a:off x="0" y="0"/>
          <a:ext cx="0" cy="0"/>
          <a:chOff x="0" y="0"/>
          <a:chExt cx="0" cy="0"/>
        </a:xfrm>
      </p:grpSpPr>
      <p:sp>
        <p:nvSpPr>
          <p:cNvPr id="77" name="Shape 77"/>
          <p:cNvSpPr txBox="1"/>
          <p:nvPr>
            <p:ph idx="10" type="dt"/>
          </p:nvPr>
        </p:nvSpPr>
        <p:spPr>
          <a:xfrm>
            <a:off x="5867400" y="4767263"/>
            <a:ext cx="2133600" cy="273844"/>
          </a:xfrm>
          <a:prstGeom prst="rect">
            <a:avLst/>
          </a:prstGeom>
          <a:noFill/>
          <a:ln>
            <a:noFill/>
          </a:ln>
        </p:spPr>
        <p:txBody>
          <a:bodyPr anchorCtr="0" anchor="ctr" bIns="91425" lIns="91425" rIns="91425" wrap="square" tIns="91425"/>
          <a:lstStyle>
            <a:lvl1pPr indent="0" lvl="0" marL="0" marR="0" rtl="0" algn="r">
              <a:spcBef>
                <a:spcPts val="0"/>
              </a:spcBef>
              <a:buNone/>
              <a:defRPr b="0" i="0" sz="1200" u="none" cap="none" strike="noStrike">
                <a:solidFill>
                  <a:srgbClr val="213F7D"/>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1676400" y="4767263"/>
            <a:ext cx="3276600" cy="273844"/>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213F7D"/>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8229600" y="4767263"/>
            <a:ext cx="457200"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rgbClr val="213F7D"/>
                </a:solidFill>
                <a:latin typeface="Roboto Condensed"/>
                <a:ea typeface="Roboto Condensed"/>
                <a:cs typeface="Roboto Condensed"/>
                <a:sym typeface="Roboto Condensed"/>
              </a:rPr>
              <a:t>‹#›</a:t>
            </a:fld>
          </a:p>
        </p:txBody>
      </p:sp>
      <p:pic>
        <p:nvPicPr>
          <p:cNvPr id="80" name="Shape 80"/>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2" name="Shape 22"/>
        <p:cNvGrpSpPr/>
        <p:nvPr/>
      </p:nvGrpSpPr>
      <p:grpSpPr>
        <a:xfrm>
          <a:off x="0" y="0"/>
          <a:ext cx="0" cy="0"/>
          <a:chOff x="0" y="0"/>
          <a:chExt cx="0" cy="0"/>
        </a:xfrm>
      </p:grpSpPr>
      <p:sp>
        <p:nvSpPr>
          <p:cNvPr id="23" name="Shape 23"/>
          <p:cNvSpPr txBox="1"/>
          <p:nvPr>
            <p:ph type="title"/>
          </p:nvPr>
        </p:nvSpPr>
        <p:spPr>
          <a:xfrm>
            <a:off x="152400" y="102870"/>
            <a:ext cx="8229600" cy="480060"/>
          </a:xfrm>
          <a:prstGeom prst="rect">
            <a:avLst/>
          </a:prstGeom>
          <a:noFill/>
          <a:ln>
            <a:noFill/>
          </a:ln>
        </p:spPr>
        <p:txBody>
          <a:bodyPr anchorCtr="0" anchor="ctr" bIns="91425" lIns="91425" rIns="91425" wrap="square" tIns="91425"/>
          <a:lstStyle>
            <a:lvl1pPr indent="0" lvl="0" marL="0" marR="0" rtl="0" algn="l">
              <a:spcBef>
                <a:spcPts val="0"/>
              </a:spcBef>
              <a:buClr>
                <a:schemeClr val="lt1"/>
              </a:buClr>
              <a:buFont typeface="Roboto Condensed"/>
              <a:buNone/>
              <a:defRPr b="0" i="0" sz="2400" u="none" cap="none" strike="noStrike">
                <a:solidFill>
                  <a:schemeClr val="lt1"/>
                </a:solidFill>
                <a:latin typeface="Roboto Condensed"/>
                <a:ea typeface="Roboto Condensed"/>
                <a:cs typeface="Roboto Condensed"/>
                <a:sym typeface="Roboto Condensed"/>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4" name="Shape 24"/>
          <p:cNvSpPr txBox="1"/>
          <p:nvPr>
            <p:ph idx="1" type="body"/>
          </p:nvPr>
        </p:nvSpPr>
        <p:spPr>
          <a:xfrm>
            <a:off x="457200" y="1200151"/>
            <a:ext cx="8229600" cy="3394472"/>
          </a:xfrm>
          <a:prstGeom prst="rect">
            <a:avLst/>
          </a:prstGeom>
          <a:noFill/>
          <a:ln>
            <a:noFill/>
          </a:ln>
        </p:spPr>
        <p:txBody>
          <a:bodyPr anchorCtr="0" anchor="t" bIns="91425" lIns="91425" rIns="91425" wrap="square" tIns="91425"/>
          <a:lstStyle>
            <a:lvl1pPr indent="-190500" lvl="0" marL="342900" marR="0" rtl="0" algn="l">
              <a:spcBef>
                <a:spcPts val="480"/>
              </a:spcBef>
              <a:buClr>
                <a:schemeClr val="lt1"/>
              </a:buClr>
              <a:buSzPct val="100000"/>
              <a:buFont typeface="Arial"/>
              <a:buChar char="•"/>
              <a:defRPr b="0" i="0" sz="2400" u="none" cap="none" strike="noStrike">
                <a:solidFill>
                  <a:schemeClr val="lt1"/>
                </a:solidFill>
                <a:latin typeface="Roboto Condensed"/>
                <a:ea typeface="Roboto Condensed"/>
                <a:cs typeface="Roboto Condensed"/>
                <a:sym typeface="Roboto Condensed"/>
              </a:defRPr>
            </a:lvl1pPr>
            <a:lvl2pPr indent="-158750" lvl="1" marL="742950" marR="0" rtl="0" algn="l">
              <a:spcBef>
                <a:spcPts val="400"/>
              </a:spcBef>
              <a:buClr>
                <a:schemeClr val="lt1"/>
              </a:buClr>
              <a:buSzPct val="100000"/>
              <a:buFont typeface="Arial"/>
              <a:buChar char="–"/>
              <a:defRPr b="0" i="0" sz="2000" u="none" cap="none" strike="noStrike">
                <a:solidFill>
                  <a:schemeClr val="lt1"/>
                </a:solidFill>
                <a:latin typeface="Roboto Condensed"/>
                <a:ea typeface="Roboto Condensed"/>
                <a:cs typeface="Roboto Condensed"/>
                <a:sym typeface="Roboto Condensed"/>
              </a:defRPr>
            </a:lvl2pPr>
            <a:lvl3pPr indent="-114300" lvl="2" marL="1143000" marR="0" rtl="0" algn="l">
              <a:spcBef>
                <a:spcPts val="360"/>
              </a:spcBef>
              <a:buClr>
                <a:schemeClr val="lt1"/>
              </a:buClr>
              <a:buSzPct val="100000"/>
              <a:buFont typeface="Arial"/>
              <a:buChar char="•"/>
              <a:defRPr b="0" i="0" sz="1800" u="none" cap="none" strike="noStrike">
                <a:solidFill>
                  <a:schemeClr val="lt1"/>
                </a:solidFill>
                <a:latin typeface="Roboto Condensed"/>
                <a:ea typeface="Roboto Condensed"/>
                <a:cs typeface="Roboto Condensed"/>
                <a:sym typeface="Roboto Condensed"/>
              </a:defRPr>
            </a:lvl3pPr>
            <a:lvl4pPr indent="-127000" lvl="3" marL="1600200" marR="0" rtl="0" algn="l">
              <a:spcBef>
                <a:spcPts val="320"/>
              </a:spcBef>
              <a:buClr>
                <a:schemeClr val="lt1"/>
              </a:buClr>
              <a:buSzPct val="100000"/>
              <a:buFont typeface="Arial"/>
              <a:buChar char="–"/>
              <a:defRPr b="0" i="0" sz="1600" u="none" cap="none" strike="noStrike">
                <a:solidFill>
                  <a:schemeClr val="lt1"/>
                </a:solidFill>
                <a:latin typeface="Roboto Condensed"/>
                <a:ea typeface="Roboto Condensed"/>
                <a:cs typeface="Roboto Condensed"/>
                <a:sym typeface="Roboto Condensed"/>
              </a:defRPr>
            </a:lvl4pPr>
            <a:lvl5pPr indent="-127000" lvl="4" marL="2057400" marR="0" rtl="0" algn="l">
              <a:spcBef>
                <a:spcPts val="320"/>
              </a:spcBef>
              <a:buClr>
                <a:schemeClr val="lt1"/>
              </a:buClr>
              <a:buSzPct val="100000"/>
              <a:buFont typeface="Arial"/>
              <a:buChar char="»"/>
              <a:defRPr b="0" i="0" sz="1600" u="none" cap="none" strike="noStrike">
                <a:solidFill>
                  <a:schemeClr val="lt1"/>
                </a:solidFill>
                <a:latin typeface="Roboto Condensed"/>
                <a:ea typeface="Roboto Condensed"/>
                <a:cs typeface="Roboto Condensed"/>
                <a:sym typeface="Roboto Condensed"/>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5" name="Shape 25"/>
          <p:cNvSpPr txBox="1"/>
          <p:nvPr>
            <p:ph idx="10" type="dt"/>
          </p:nvPr>
        </p:nvSpPr>
        <p:spPr>
          <a:xfrm>
            <a:off x="5867400" y="4767263"/>
            <a:ext cx="2133600" cy="273844"/>
          </a:xfrm>
          <a:prstGeom prst="rect">
            <a:avLst/>
          </a:prstGeom>
          <a:noFill/>
          <a:ln>
            <a:noFill/>
          </a:ln>
        </p:spPr>
        <p:txBody>
          <a:bodyPr anchorCtr="0" anchor="ctr" bIns="91425" lIns="91425" rIns="91425" wrap="square" tIns="91425"/>
          <a:lstStyle>
            <a:lvl1pPr indent="0" lvl="0" marL="0" marR="0" rtl="0" algn="r">
              <a:spcBef>
                <a:spcPts val="0"/>
              </a:spcBef>
              <a:buNone/>
              <a:defRPr b="0" i="0" sz="1200" u="none" cap="none" strike="noStrike">
                <a:solidFill>
                  <a:srgbClr val="C5D8F1"/>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1" type="ftr"/>
          </p:nvPr>
        </p:nvSpPr>
        <p:spPr>
          <a:xfrm>
            <a:off x="1676400" y="4767263"/>
            <a:ext cx="3276600" cy="273844"/>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C5D8F1"/>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12" type="sldNum"/>
          </p:nvPr>
        </p:nvSpPr>
        <p:spPr>
          <a:xfrm>
            <a:off x="8229600" y="4767263"/>
            <a:ext cx="457200"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lt1"/>
                </a:solidFill>
                <a:latin typeface="Roboto Condensed"/>
                <a:ea typeface="Roboto Condensed"/>
                <a:cs typeface="Roboto Condensed"/>
                <a:sym typeface="Roboto Condensed"/>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28" name="Shape 28"/>
        <p:cNvGrpSpPr/>
        <p:nvPr/>
      </p:nvGrpSpPr>
      <p:grpSpPr>
        <a:xfrm>
          <a:off x="0" y="0"/>
          <a:ext cx="0" cy="0"/>
          <a:chOff x="0" y="0"/>
          <a:chExt cx="0" cy="0"/>
        </a:xfrm>
      </p:grpSpPr>
      <p:sp>
        <p:nvSpPr>
          <p:cNvPr id="29" name="Shape 29"/>
          <p:cNvSpPr txBox="1"/>
          <p:nvPr>
            <p:ph type="title"/>
          </p:nvPr>
        </p:nvSpPr>
        <p:spPr>
          <a:xfrm>
            <a:off x="152400" y="102870"/>
            <a:ext cx="8229600" cy="480060"/>
          </a:xfrm>
          <a:prstGeom prst="rect">
            <a:avLst/>
          </a:prstGeom>
          <a:noFill/>
          <a:ln>
            <a:noFill/>
          </a:ln>
        </p:spPr>
        <p:txBody>
          <a:bodyPr anchorCtr="0" anchor="ctr" bIns="91425" lIns="91425" rIns="91425" wrap="square" tIns="91425"/>
          <a:lstStyle>
            <a:lvl1pPr indent="0" lvl="0" marL="0" marR="0" rtl="0" algn="l">
              <a:spcBef>
                <a:spcPts val="0"/>
              </a:spcBef>
              <a:buClr>
                <a:schemeClr val="lt1"/>
              </a:buClr>
              <a:buFont typeface="Roboto Condensed"/>
              <a:buNone/>
              <a:defRPr b="0" i="0" sz="2400" u="none" cap="none" strike="noStrike">
                <a:solidFill>
                  <a:schemeClr val="lt1"/>
                </a:solidFill>
                <a:latin typeface="Roboto Condensed"/>
                <a:ea typeface="Roboto Condensed"/>
                <a:cs typeface="Roboto Condensed"/>
                <a:sym typeface="Roboto Condensed"/>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0" name="Shape 30"/>
          <p:cNvSpPr txBox="1"/>
          <p:nvPr>
            <p:ph idx="1" type="body"/>
          </p:nvPr>
        </p:nvSpPr>
        <p:spPr>
          <a:xfrm>
            <a:off x="457200" y="1200151"/>
            <a:ext cx="4038600" cy="3394472"/>
          </a:xfrm>
          <a:prstGeom prst="rect">
            <a:avLst/>
          </a:prstGeom>
          <a:noFill/>
          <a:ln>
            <a:noFill/>
          </a:ln>
        </p:spPr>
        <p:txBody>
          <a:bodyPr anchorCtr="0" anchor="t" bIns="91425" lIns="91425" rIns="91425" wrap="square" tIns="91425"/>
          <a:lstStyle>
            <a:lvl1pPr indent="-165100" lvl="0" marL="342900" marR="0" rtl="0" algn="l">
              <a:spcBef>
                <a:spcPts val="560"/>
              </a:spcBef>
              <a:buClr>
                <a:schemeClr val="lt1"/>
              </a:buClr>
              <a:buSzPct val="100000"/>
              <a:buFont typeface="Arial"/>
              <a:buChar char="•"/>
              <a:defRPr b="0" i="0" sz="2800" u="none" cap="none" strike="noStrike">
                <a:solidFill>
                  <a:schemeClr val="lt1"/>
                </a:solidFill>
                <a:latin typeface="Roboto Condensed"/>
                <a:ea typeface="Roboto Condensed"/>
                <a:cs typeface="Roboto Condensed"/>
                <a:sym typeface="Roboto Condensed"/>
              </a:defRPr>
            </a:lvl1pPr>
            <a:lvl2pPr indent="-133350" lvl="1" marL="742950" marR="0" rtl="0" algn="l">
              <a:spcBef>
                <a:spcPts val="480"/>
              </a:spcBef>
              <a:buClr>
                <a:schemeClr val="lt1"/>
              </a:buClr>
              <a:buSzPct val="100000"/>
              <a:buFont typeface="Arial"/>
              <a:buChar char="–"/>
              <a:defRPr b="0" i="0" sz="2400" u="none" cap="none" strike="noStrike">
                <a:solidFill>
                  <a:schemeClr val="lt1"/>
                </a:solidFill>
                <a:latin typeface="Roboto Condensed"/>
                <a:ea typeface="Roboto Condensed"/>
                <a:cs typeface="Roboto Condensed"/>
                <a:sym typeface="Roboto Condensed"/>
              </a:defRPr>
            </a:lvl2pPr>
            <a:lvl3pPr indent="-101600" lvl="2" marL="1143000" marR="0" rtl="0" algn="l">
              <a:spcBef>
                <a:spcPts val="400"/>
              </a:spcBef>
              <a:buClr>
                <a:schemeClr val="lt1"/>
              </a:buClr>
              <a:buSzPct val="100000"/>
              <a:buFont typeface="Arial"/>
              <a:buChar char="•"/>
              <a:defRPr b="0" i="0" sz="2000" u="none" cap="none" strike="noStrike">
                <a:solidFill>
                  <a:schemeClr val="lt1"/>
                </a:solidFill>
                <a:latin typeface="Roboto Condensed"/>
                <a:ea typeface="Roboto Condensed"/>
                <a:cs typeface="Roboto Condensed"/>
                <a:sym typeface="Roboto Condensed"/>
              </a:defRPr>
            </a:lvl3pPr>
            <a:lvl4pPr indent="-114300" lvl="3" marL="1600200" marR="0" rtl="0" algn="l">
              <a:spcBef>
                <a:spcPts val="360"/>
              </a:spcBef>
              <a:buClr>
                <a:schemeClr val="lt1"/>
              </a:buClr>
              <a:buSzPct val="100000"/>
              <a:buFont typeface="Arial"/>
              <a:buChar char="–"/>
              <a:defRPr b="0" i="0" sz="1800" u="none" cap="none" strike="noStrike">
                <a:solidFill>
                  <a:schemeClr val="lt1"/>
                </a:solidFill>
                <a:latin typeface="Roboto Condensed"/>
                <a:ea typeface="Roboto Condensed"/>
                <a:cs typeface="Roboto Condensed"/>
                <a:sym typeface="Roboto Condensed"/>
              </a:defRPr>
            </a:lvl4pPr>
            <a:lvl5pPr indent="-114300" lvl="4" marL="2057400" marR="0" rtl="0" algn="l">
              <a:spcBef>
                <a:spcPts val="360"/>
              </a:spcBef>
              <a:buClr>
                <a:schemeClr val="lt1"/>
              </a:buClr>
              <a:buSzPct val="100000"/>
              <a:buFont typeface="Arial"/>
              <a:buChar char="»"/>
              <a:defRPr b="0" i="0" sz="1800" u="none" cap="none" strike="noStrike">
                <a:solidFill>
                  <a:schemeClr val="lt1"/>
                </a:solidFill>
                <a:latin typeface="Roboto Condensed"/>
                <a:ea typeface="Roboto Condensed"/>
                <a:cs typeface="Roboto Condensed"/>
                <a:sym typeface="Roboto Condensed"/>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2" type="body"/>
          </p:nvPr>
        </p:nvSpPr>
        <p:spPr>
          <a:xfrm>
            <a:off x="4648200" y="1200151"/>
            <a:ext cx="4038600" cy="3394472"/>
          </a:xfrm>
          <a:prstGeom prst="rect">
            <a:avLst/>
          </a:prstGeom>
          <a:noFill/>
          <a:ln>
            <a:noFill/>
          </a:ln>
        </p:spPr>
        <p:txBody>
          <a:bodyPr anchorCtr="0" anchor="t" bIns="91425" lIns="91425" rIns="91425" wrap="square" tIns="91425"/>
          <a:lstStyle>
            <a:lvl1pPr indent="-165100" lvl="0" marL="342900" marR="0" rtl="0" algn="l">
              <a:spcBef>
                <a:spcPts val="560"/>
              </a:spcBef>
              <a:buClr>
                <a:schemeClr val="lt1"/>
              </a:buClr>
              <a:buSzPct val="100000"/>
              <a:buFont typeface="Arial"/>
              <a:buChar char="•"/>
              <a:defRPr b="0" i="0" sz="2800" u="none" cap="none" strike="noStrike">
                <a:solidFill>
                  <a:schemeClr val="lt1"/>
                </a:solidFill>
                <a:latin typeface="Roboto Condensed"/>
                <a:ea typeface="Roboto Condensed"/>
                <a:cs typeface="Roboto Condensed"/>
                <a:sym typeface="Roboto Condensed"/>
              </a:defRPr>
            </a:lvl1pPr>
            <a:lvl2pPr indent="-133350" lvl="1" marL="742950" marR="0" rtl="0" algn="l">
              <a:spcBef>
                <a:spcPts val="480"/>
              </a:spcBef>
              <a:buClr>
                <a:schemeClr val="lt1"/>
              </a:buClr>
              <a:buSzPct val="100000"/>
              <a:buFont typeface="Arial"/>
              <a:buChar char="–"/>
              <a:defRPr b="0" i="0" sz="2400" u="none" cap="none" strike="noStrike">
                <a:solidFill>
                  <a:schemeClr val="lt1"/>
                </a:solidFill>
                <a:latin typeface="Roboto Condensed"/>
                <a:ea typeface="Roboto Condensed"/>
                <a:cs typeface="Roboto Condensed"/>
                <a:sym typeface="Roboto Condensed"/>
              </a:defRPr>
            </a:lvl2pPr>
            <a:lvl3pPr indent="-101600" lvl="2" marL="1143000" marR="0" rtl="0" algn="l">
              <a:spcBef>
                <a:spcPts val="400"/>
              </a:spcBef>
              <a:buClr>
                <a:schemeClr val="lt1"/>
              </a:buClr>
              <a:buSzPct val="100000"/>
              <a:buFont typeface="Arial"/>
              <a:buChar char="•"/>
              <a:defRPr b="0" i="0" sz="2000" u="none" cap="none" strike="noStrike">
                <a:solidFill>
                  <a:schemeClr val="lt1"/>
                </a:solidFill>
                <a:latin typeface="Roboto Condensed"/>
                <a:ea typeface="Roboto Condensed"/>
                <a:cs typeface="Roboto Condensed"/>
                <a:sym typeface="Roboto Condensed"/>
              </a:defRPr>
            </a:lvl3pPr>
            <a:lvl4pPr indent="-114300" lvl="3" marL="1600200" marR="0" rtl="0" algn="l">
              <a:spcBef>
                <a:spcPts val="360"/>
              </a:spcBef>
              <a:buClr>
                <a:schemeClr val="lt1"/>
              </a:buClr>
              <a:buSzPct val="100000"/>
              <a:buFont typeface="Arial"/>
              <a:buChar char="–"/>
              <a:defRPr b="0" i="0" sz="1800" u="none" cap="none" strike="noStrike">
                <a:solidFill>
                  <a:schemeClr val="lt1"/>
                </a:solidFill>
                <a:latin typeface="Roboto Condensed"/>
                <a:ea typeface="Roboto Condensed"/>
                <a:cs typeface="Roboto Condensed"/>
                <a:sym typeface="Roboto Condensed"/>
              </a:defRPr>
            </a:lvl4pPr>
            <a:lvl5pPr indent="-114300" lvl="4" marL="2057400" marR="0" rtl="0" algn="l">
              <a:spcBef>
                <a:spcPts val="360"/>
              </a:spcBef>
              <a:buClr>
                <a:schemeClr val="lt1"/>
              </a:buClr>
              <a:buSzPct val="100000"/>
              <a:buFont typeface="Arial"/>
              <a:buChar char="»"/>
              <a:defRPr b="0" i="0" sz="1800" u="none" cap="none" strike="noStrike">
                <a:solidFill>
                  <a:schemeClr val="lt1"/>
                </a:solidFill>
                <a:latin typeface="Roboto Condensed"/>
                <a:ea typeface="Roboto Condensed"/>
                <a:cs typeface="Roboto Condensed"/>
                <a:sym typeface="Roboto Condensed"/>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0" type="dt"/>
          </p:nvPr>
        </p:nvSpPr>
        <p:spPr>
          <a:xfrm>
            <a:off x="5867400" y="4767263"/>
            <a:ext cx="2133600" cy="273844"/>
          </a:xfrm>
          <a:prstGeom prst="rect">
            <a:avLst/>
          </a:prstGeom>
          <a:noFill/>
          <a:ln>
            <a:noFill/>
          </a:ln>
        </p:spPr>
        <p:txBody>
          <a:bodyPr anchorCtr="0" anchor="ctr" bIns="91425" lIns="91425" rIns="91425" wrap="square" tIns="91425"/>
          <a:lstStyle>
            <a:lvl1pPr indent="0" lvl="0" marL="0" marR="0" rtl="0" algn="r">
              <a:spcBef>
                <a:spcPts val="0"/>
              </a:spcBef>
              <a:buNone/>
              <a:defRPr b="0" i="0" sz="1200" u="none" cap="none" strike="noStrike">
                <a:solidFill>
                  <a:srgbClr val="C5D8F1"/>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1" type="ftr"/>
          </p:nvPr>
        </p:nvSpPr>
        <p:spPr>
          <a:xfrm>
            <a:off x="1676400" y="4767263"/>
            <a:ext cx="3276600" cy="273844"/>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C5D8F1"/>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2" type="sldNum"/>
          </p:nvPr>
        </p:nvSpPr>
        <p:spPr>
          <a:xfrm>
            <a:off x="8229600" y="4767263"/>
            <a:ext cx="457200"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lt1"/>
                </a:solidFill>
                <a:latin typeface="Roboto Condensed"/>
                <a:ea typeface="Roboto Condensed"/>
                <a:cs typeface="Roboto Condensed"/>
                <a:sym typeface="Roboto Condensed"/>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152400" y="102870"/>
            <a:ext cx="8229600" cy="480060"/>
          </a:xfrm>
          <a:prstGeom prst="rect">
            <a:avLst/>
          </a:prstGeom>
          <a:noFill/>
          <a:ln>
            <a:noFill/>
          </a:ln>
        </p:spPr>
        <p:txBody>
          <a:bodyPr anchorCtr="0" anchor="ctr" bIns="91425" lIns="91425" rIns="91425" wrap="square" tIns="91425"/>
          <a:lstStyle>
            <a:lvl1pPr indent="0" lvl="0" marL="0" marR="0" rtl="0" algn="l">
              <a:spcBef>
                <a:spcPts val="0"/>
              </a:spcBef>
              <a:buClr>
                <a:schemeClr val="lt1"/>
              </a:buClr>
              <a:buFont typeface="Roboto Condensed"/>
              <a:buNone/>
              <a:defRPr b="0" i="0" sz="2400" u="none" cap="none" strike="noStrike">
                <a:solidFill>
                  <a:schemeClr val="lt1"/>
                </a:solidFill>
                <a:latin typeface="Roboto Condensed"/>
                <a:ea typeface="Roboto Condensed"/>
                <a:cs typeface="Roboto Condensed"/>
                <a:sym typeface="Roboto Condensed"/>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7" name="Shape 37"/>
          <p:cNvSpPr txBox="1"/>
          <p:nvPr>
            <p:ph idx="10" type="dt"/>
          </p:nvPr>
        </p:nvSpPr>
        <p:spPr>
          <a:xfrm>
            <a:off x="5867400" y="4767263"/>
            <a:ext cx="2133600" cy="273844"/>
          </a:xfrm>
          <a:prstGeom prst="rect">
            <a:avLst/>
          </a:prstGeom>
          <a:noFill/>
          <a:ln>
            <a:noFill/>
          </a:ln>
        </p:spPr>
        <p:txBody>
          <a:bodyPr anchorCtr="0" anchor="ctr" bIns="91425" lIns="91425" rIns="91425" wrap="square" tIns="91425"/>
          <a:lstStyle>
            <a:lvl1pPr indent="0" lvl="0" marL="0" marR="0" rtl="0" algn="r">
              <a:spcBef>
                <a:spcPts val="0"/>
              </a:spcBef>
              <a:buNone/>
              <a:defRPr b="0" i="0" sz="1200" u="none" cap="none" strike="noStrike">
                <a:solidFill>
                  <a:srgbClr val="C5D8F1"/>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1676400" y="4767263"/>
            <a:ext cx="3276600" cy="273844"/>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C5D8F1"/>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8229600" y="4767263"/>
            <a:ext cx="457200"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lt1"/>
                </a:solidFill>
                <a:latin typeface="Roboto Condensed"/>
                <a:ea typeface="Roboto Condensed"/>
                <a:cs typeface="Roboto Condensed"/>
                <a:sym typeface="Roboto Condensed"/>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0" name="Shape 40"/>
        <p:cNvGrpSpPr/>
        <p:nvPr/>
      </p:nvGrpSpPr>
      <p:grpSpPr>
        <a:xfrm>
          <a:off x="0" y="0"/>
          <a:ext cx="0" cy="0"/>
          <a:chOff x="0" y="0"/>
          <a:chExt cx="0" cy="0"/>
        </a:xfrm>
      </p:grpSpPr>
      <p:sp>
        <p:nvSpPr>
          <p:cNvPr id="41" name="Shape 41"/>
          <p:cNvSpPr txBox="1"/>
          <p:nvPr>
            <p:ph idx="10" type="dt"/>
          </p:nvPr>
        </p:nvSpPr>
        <p:spPr>
          <a:xfrm>
            <a:off x="5867400" y="4767263"/>
            <a:ext cx="2133600" cy="273844"/>
          </a:xfrm>
          <a:prstGeom prst="rect">
            <a:avLst/>
          </a:prstGeom>
          <a:noFill/>
          <a:ln>
            <a:noFill/>
          </a:ln>
        </p:spPr>
        <p:txBody>
          <a:bodyPr anchorCtr="0" anchor="ctr" bIns="91425" lIns="91425" rIns="91425" wrap="square" tIns="91425"/>
          <a:lstStyle>
            <a:lvl1pPr indent="0" lvl="0" marL="0" marR="0" rtl="0" algn="r">
              <a:spcBef>
                <a:spcPts val="0"/>
              </a:spcBef>
              <a:buNone/>
              <a:defRPr b="0" i="0" sz="1200" u="none" cap="none" strike="noStrike">
                <a:solidFill>
                  <a:srgbClr val="C5D8F1"/>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1" type="ftr"/>
          </p:nvPr>
        </p:nvSpPr>
        <p:spPr>
          <a:xfrm>
            <a:off x="1676400" y="4767263"/>
            <a:ext cx="3276600" cy="273844"/>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C5D8F1"/>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2" type="sldNum"/>
          </p:nvPr>
        </p:nvSpPr>
        <p:spPr>
          <a:xfrm>
            <a:off x="8229600" y="4767263"/>
            <a:ext cx="457200"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lt1"/>
                </a:solidFill>
                <a:latin typeface="Roboto Condensed"/>
                <a:ea typeface="Roboto Condensed"/>
                <a:cs typeface="Roboto Condensed"/>
                <a:sym typeface="Roboto Condensed"/>
              </a:rPr>
              <a:t>‹#›</a:t>
            </a:fld>
          </a:p>
        </p:txBody>
      </p:sp>
      <p:pic>
        <p:nvPicPr>
          <p:cNvPr id="44" name="Shape 44"/>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54" name="Shape 54"/>
        <p:cNvGrpSpPr/>
        <p:nvPr/>
      </p:nvGrpSpPr>
      <p:grpSpPr>
        <a:xfrm>
          <a:off x="0" y="0"/>
          <a:ext cx="0" cy="0"/>
          <a:chOff x="0" y="0"/>
          <a:chExt cx="0" cy="0"/>
        </a:xfrm>
      </p:grpSpPr>
      <p:pic>
        <p:nvPicPr>
          <p:cNvPr id="55" name="Shape 5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6" name="Shape 56"/>
          <p:cNvSpPr txBox="1"/>
          <p:nvPr>
            <p:ph type="ctrTitle"/>
          </p:nvPr>
        </p:nvSpPr>
        <p:spPr>
          <a:xfrm>
            <a:off x="304800" y="2950369"/>
            <a:ext cx="3886200" cy="1102519"/>
          </a:xfrm>
          <a:prstGeom prst="rect">
            <a:avLst/>
          </a:prstGeom>
          <a:noFill/>
          <a:ln>
            <a:noFill/>
          </a:ln>
        </p:spPr>
        <p:txBody>
          <a:bodyPr anchorCtr="0" anchor="b" bIns="91425" lIns="91425" rIns="91425" wrap="square" tIns="91425"/>
          <a:lstStyle>
            <a:lvl1pPr indent="0" lvl="0" marL="0" marR="0" rtl="0" algn="l">
              <a:spcBef>
                <a:spcPts val="0"/>
              </a:spcBef>
              <a:buClr>
                <a:srgbClr val="213F7D"/>
              </a:buClr>
              <a:buFont typeface="Roboto Condensed"/>
              <a:buNone/>
              <a:defRPr b="0" i="0" sz="2400" u="none" cap="none" strike="noStrike">
                <a:solidFill>
                  <a:srgbClr val="213F7D"/>
                </a:solidFill>
                <a:latin typeface="Roboto Condensed"/>
                <a:ea typeface="Roboto Condensed"/>
                <a:cs typeface="Roboto Condensed"/>
                <a:sym typeface="Roboto Condensed"/>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7" name="Shape 57"/>
          <p:cNvSpPr txBox="1"/>
          <p:nvPr>
            <p:ph idx="1" type="subTitle"/>
          </p:nvPr>
        </p:nvSpPr>
        <p:spPr>
          <a:xfrm>
            <a:off x="304800" y="4095750"/>
            <a:ext cx="3886200" cy="685800"/>
          </a:xfrm>
          <a:prstGeom prst="rect">
            <a:avLst/>
          </a:prstGeom>
          <a:noFill/>
          <a:ln>
            <a:noFill/>
          </a:ln>
        </p:spPr>
        <p:txBody>
          <a:bodyPr anchorCtr="0" anchor="t" bIns="91425" lIns="91425" rIns="91425" wrap="square" tIns="91425"/>
          <a:lstStyle>
            <a:lvl1pPr indent="0" lvl="0" marL="0" marR="0" rtl="0" algn="l">
              <a:spcBef>
                <a:spcPts val="320"/>
              </a:spcBef>
              <a:buClr>
                <a:srgbClr val="7F7F7F"/>
              </a:buClr>
              <a:buFont typeface="Arial"/>
              <a:buNone/>
              <a:defRPr b="0" i="0" sz="1600" u="none" cap="none" strike="noStrike">
                <a:solidFill>
                  <a:srgbClr val="7F7F7F"/>
                </a:solidFill>
                <a:latin typeface="Roboto Condensed"/>
                <a:ea typeface="Roboto Condensed"/>
                <a:cs typeface="Roboto Condensed"/>
                <a:sym typeface="Roboto Condensed"/>
              </a:defRPr>
            </a:lvl1pPr>
            <a:lvl2pPr indent="0" lvl="1" marL="457200" marR="0" rtl="0" algn="ctr">
              <a:spcBef>
                <a:spcPts val="560"/>
              </a:spcBef>
              <a:buClr>
                <a:srgbClr val="888888"/>
              </a:buClr>
              <a:buFont typeface="Arial"/>
              <a:buNone/>
              <a:defRPr b="0" i="0" sz="2800" u="none" cap="none" strike="noStrike">
                <a:solidFill>
                  <a:srgbClr val="888888"/>
                </a:solidFill>
                <a:latin typeface="Roboto Condensed"/>
                <a:ea typeface="Roboto Condensed"/>
                <a:cs typeface="Roboto Condensed"/>
                <a:sym typeface="Roboto Condensed"/>
              </a:defRPr>
            </a:lvl2pPr>
            <a:lvl3pPr indent="0" lvl="2" marL="914400" marR="0" rtl="0" algn="ctr">
              <a:spcBef>
                <a:spcPts val="480"/>
              </a:spcBef>
              <a:buClr>
                <a:srgbClr val="888888"/>
              </a:buClr>
              <a:buFont typeface="Arial"/>
              <a:buNone/>
              <a:defRPr b="0" i="0" sz="2400" u="none" cap="none" strike="noStrike">
                <a:solidFill>
                  <a:srgbClr val="888888"/>
                </a:solidFill>
                <a:latin typeface="Roboto Condensed"/>
                <a:ea typeface="Roboto Condensed"/>
                <a:cs typeface="Roboto Condensed"/>
                <a:sym typeface="Roboto Condensed"/>
              </a:defRPr>
            </a:lvl3pPr>
            <a:lvl4pPr indent="0" lvl="3" marL="1371600" marR="0" rtl="0" algn="ctr">
              <a:spcBef>
                <a:spcPts val="400"/>
              </a:spcBef>
              <a:buClr>
                <a:srgbClr val="888888"/>
              </a:buClr>
              <a:buFont typeface="Arial"/>
              <a:buNone/>
              <a:defRPr b="0" i="0" sz="2000" u="none" cap="none" strike="noStrike">
                <a:solidFill>
                  <a:srgbClr val="888888"/>
                </a:solidFill>
                <a:latin typeface="Roboto Condensed"/>
                <a:ea typeface="Roboto Condensed"/>
                <a:cs typeface="Roboto Condensed"/>
                <a:sym typeface="Roboto Condensed"/>
              </a:defRPr>
            </a:lvl4pPr>
            <a:lvl5pPr indent="0" lvl="4" marL="1828800" marR="0" rtl="0" algn="ctr">
              <a:spcBef>
                <a:spcPts val="400"/>
              </a:spcBef>
              <a:buClr>
                <a:srgbClr val="888888"/>
              </a:buClr>
              <a:buFont typeface="Arial"/>
              <a:buNone/>
              <a:defRPr b="0" i="0" sz="2000" u="none" cap="none" strike="noStrike">
                <a:solidFill>
                  <a:srgbClr val="888888"/>
                </a:solidFill>
                <a:latin typeface="Roboto Condensed"/>
                <a:ea typeface="Roboto Condensed"/>
                <a:cs typeface="Roboto Condensed"/>
                <a:sym typeface="Roboto Condensed"/>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58" name="Shape 58"/>
        <p:cNvGrpSpPr/>
        <p:nvPr/>
      </p:nvGrpSpPr>
      <p:grpSpPr>
        <a:xfrm>
          <a:off x="0" y="0"/>
          <a:ext cx="0" cy="0"/>
          <a:chOff x="0" y="0"/>
          <a:chExt cx="0" cy="0"/>
        </a:xfrm>
      </p:grpSpPr>
      <p:sp>
        <p:nvSpPr>
          <p:cNvPr id="59" name="Shape 59"/>
          <p:cNvSpPr txBox="1"/>
          <p:nvPr>
            <p:ph type="title"/>
          </p:nvPr>
        </p:nvSpPr>
        <p:spPr>
          <a:xfrm>
            <a:off x="152400" y="114300"/>
            <a:ext cx="8229600" cy="479822"/>
          </a:xfrm>
          <a:prstGeom prst="rect">
            <a:avLst/>
          </a:prstGeom>
          <a:noFill/>
          <a:ln>
            <a:noFill/>
          </a:ln>
        </p:spPr>
        <p:txBody>
          <a:bodyPr anchorCtr="0" anchor="ctr" bIns="91425" lIns="91425" rIns="91425" wrap="square" tIns="91425"/>
          <a:lstStyle>
            <a:lvl1pPr indent="0" lvl="0" marL="0" marR="0" rtl="0" algn="l">
              <a:spcBef>
                <a:spcPts val="0"/>
              </a:spcBef>
              <a:buClr>
                <a:srgbClr val="213F7D"/>
              </a:buClr>
              <a:buFont typeface="Roboto Condensed"/>
              <a:buNone/>
              <a:defRPr b="0" i="0" sz="2400" u="none" cap="none" strike="noStrike">
                <a:solidFill>
                  <a:srgbClr val="213F7D"/>
                </a:solidFill>
                <a:latin typeface="Roboto Condensed"/>
                <a:ea typeface="Roboto Condensed"/>
                <a:cs typeface="Roboto Condensed"/>
                <a:sym typeface="Roboto Condensed"/>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 type="body"/>
          </p:nvPr>
        </p:nvSpPr>
        <p:spPr>
          <a:xfrm>
            <a:off x="457200" y="1200151"/>
            <a:ext cx="8229600" cy="3394472"/>
          </a:xfrm>
          <a:prstGeom prst="rect">
            <a:avLst/>
          </a:prstGeom>
          <a:noFill/>
          <a:ln>
            <a:noFill/>
          </a:ln>
        </p:spPr>
        <p:txBody>
          <a:bodyPr anchorCtr="0" anchor="t" bIns="91425" lIns="91425" rIns="91425" wrap="square" tIns="91425"/>
          <a:lstStyle>
            <a:lvl1pPr indent="-190500" lvl="0" marL="342900" marR="0" rtl="0" algn="l">
              <a:spcBef>
                <a:spcPts val="480"/>
              </a:spcBef>
              <a:buClr>
                <a:srgbClr val="262626"/>
              </a:buClr>
              <a:buSzPct val="100000"/>
              <a:buFont typeface="Arial"/>
              <a:buChar char="•"/>
              <a:defRPr b="0" i="0" sz="2400" u="none" cap="none" strike="noStrike">
                <a:solidFill>
                  <a:srgbClr val="262626"/>
                </a:solidFill>
                <a:latin typeface="Roboto Condensed"/>
                <a:ea typeface="Roboto Condensed"/>
                <a:cs typeface="Roboto Condensed"/>
                <a:sym typeface="Roboto Condensed"/>
              </a:defRPr>
            </a:lvl1pPr>
            <a:lvl2pPr indent="-158750" lvl="1" marL="742950" marR="0" rtl="0" algn="l">
              <a:spcBef>
                <a:spcPts val="400"/>
              </a:spcBef>
              <a:buClr>
                <a:srgbClr val="262626"/>
              </a:buClr>
              <a:buSzPct val="100000"/>
              <a:buFont typeface="Arial"/>
              <a:buChar char="–"/>
              <a:defRPr b="0" i="0" sz="2000" u="none" cap="none" strike="noStrike">
                <a:solidFill>
                  <a:srgbClr val="262626"/>
                </a:solidFill>
                <a:latin typeface="Roboto Condensed"/>
                <a:ea typeface="Roboto Condensed"/>
                <a:cs typeface="Roboto Condensed"/>
                <a:sym typeface="Roboto Condensed"/>
              </a:defRPr>
            </a:lvl2pPr>
            <a:lvl3pPr indent="-114300" lvl="2" marL="1143000" marR="0" rtl="0" algn="l">
              <a:spcBef>
                <a:spcPts val="360"/>
              </a:spcBef>
              <a:buClr>
                <a:srgbClr val="262626"/>
              </a:buClr>
              <a:buSzPct val="100000"/>
              <a:buFont typeface="Arial"/>
              <a:buChar char="•"/>
              <a:defRPr b="0" i="0" sz="1800" u="none" cap="none" strike="noStrike">
                <a:solidFill>
                  <a:srgbClr val="262626"/>
                </a:solidFill>
                <a:latin typeface="Roboto Condensed"/>
                <a:ea typeface="Roboto Condensed"/>
                <a:cs typeface="Roboto Condensed"/>
                <a:sym typeface="Roboto Condensed"/>
              </a:defRPr>
            </a:lvl3pPr>
            <a:lvl4pPr indent="-127000" lvl="3" marL="1600200" marR="0" rtl="0" algn="l">
              <a:spcBef>
                <a:spcPts val="320"/>
              </a:spcBef>
              <a:buClr>
                <a:srgbClr val="262626"/>
              </a:buClr>
              <a:buSzPct val="100000"/>
              <a:buFont typeface="Arial"/>
              <a:buChar char="–"/>
              <a:defRPr b="0" i="0" sz="1600" u="none" cap="none" strike="noStrike">
                <a:solidFill>
                  <a:srgbClr val="262626"/>
                </a:solidFill>
                <a:latin typeface="Roboto Condensed"/>
                <a:ea typeface="Roboto Condensed"/>
                <a:cs typeface="Roboto Condensed"/>
                <a:sym typeface="Roboto Condensed"/>
              </a:defRPr>
            </a:lvl4pPr>
            <a:lvl5pPr indent="-127000" lvl="4" marL="2057400" marR="0" rtl="0" algn="l">
              <a:spcBef>
                <a:spcPts val="320"/>
              </a:spcBef>
              <a:buClr>
                <a:srgbClr val="262626"/>
              </a:buClr>
              <a:buSzPct val="100000"/>
              <a:buFont typeface="Arial"/>
              <a:buChar char="»"/>
              <a:defRPr b="0" i="0" sz="1600" u="none" cap="none" strike="noStrike">
                <a:solidFill>
                  <a:srgbClr val="262626"/>
                </a:solidFill>
                <a:latin typeface="Roboto Condensed"/>
                <a:ea typeface="Roboto Condensed"/>
                <a:cs typeface="Roboto Condensed"/>
                <a:sym typeface="Roboto Condensed"/>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10" type="dt"/>
          </p:nvPr>
        </p:nvSpPr>
        <p:spPr>
          <a:xfrm>
            <a:off x="5867400" y="4767263"/>
            <a:ext cx="2133600" cy="273844"/>
          </a:xfrm>
          <a:prstGeom prst="rect">
            <a:avLst/>
          </a:prstGeom>
          <a:noFill/>
          <a:ln>
            <a:noFill/>
          </a:ln>
        </p:spPr>
        <p:txBody>
          <a:bodyPr anchorCtr="0" anchor="ctr" bIns="91425" lIns="91425" rIns="91425" wrap="square" tIns="91425"/>
          <a:lstStyle>
            <a:lvl1pPr indent="0" lvl="0" marL="0" marR="0" rtl="0" algn="r">
              <a:spcBef>
                <a:spcPts val="0"/>
              </a:spcBef>
              <a:buNone/>
              <a:defRPr b="0" i="0" sz="1200" u="none" cap="none" strike="noStrike">
                <a:solidFill>
                  <a:srgbClr val="213F7D"/>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2" name="Shape 62"/>
          <p:cNvSpPr txBox="1"/>
          <p:nvPr>
            <p:ph idx="11" type="ftr"/>
          </p:nvPr>
        </p:nvSpPr>
        <p:spPr>
          <a:xfrm>
            <a:off x="1676400" y="4767263"/>
            <a:ext cx="3276600" cy="273844"/>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213F7D"/>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2" type="sldNum"/>
          </p:nvPr>
        </p:nvSpPr>
        <p:spPr>
          <a:xfrm>
            <a:off x="8229600" y="4767263"/>
            <a:ext cx="457200"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rgbClr val="213F7D"/>
                </a:solidFill>
                <a:latin typeface="Roboto Condensed"/>
                <a:ea typeface="Roboto Condensed"/>
                <a:cs typeface="Roboto Condensed"/>
                <a:sym typeface="Roboto Condensed"/>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64" name="Shape 64"/>
        <p:cNvGrpSpPr/>
        <p:nvPr/>
      </p:nvGrpSpPr>
      <p:grpSpPr>
        <a:xfrm>
          <a:off x="0" y="0"/>
          <a:ext cx="0" cy="0"/>
          <a:chOff x="0" y="0"/>
          <a:chExt cx="0" cy="0"/>
        </a:xfrm>
      </p:grpSpPr>
      <p:sp>
        <p:nvSpPr>
          <p:cNvPr id="65" name="Shape 65"/>
          <p:cNvSpPr txBox="1"/>
          <p:nvPr>
            <p:ph type="title"/>
          </p:nvPr>
        </p:nvSpPr>
        <p:spPr>
          <a:xfrm>
            <a:off x="152400" y="114300"/>
            <a:ext cx="8229600" cy="480060"/>
          </a:xfrm>
          <a:prstGeom prst="rect">
            <a:avLst/>
          </a:prstGeom>
          <a:noFill/>
          <a:ln>
            <a:noFill/>
          </a:ln>
        </p:spPr>
        <p:txBody>
          <a:bodyPr anchorCtr="0" anchor="ctr" bIns="91425" lIns="91425" rIns="91425" wrap="square" tIns="91425"/>
          <a:lstStyle>
            <a:lvl1pPr indent="0" lvl="0" marL="0" marR="0" rtl="0" algn="l">
              <a:spcBef>
                <a:spcPts val="0"/>
              </a:spcBef>
              <a:buClr>
                <a:srgbClr val="213F7D"/>
              </a:buClr>
              <a:buFont typeface="Roboto Condensed"/>
              <a:buNone/>
              <a:defRPr b="0" i="0" sz="2400" u="none" cap="none" strike="noStrike">
                <a:solidFill>
                  <a:srgbClr val="213F7D"/>
                </a:solidFill>
                <a:latin typeface="Roboto Condensed"/>
                <a:ea typeface="Roboto Condensed"/>
                <a:cs typeface="Roboto Condensed"/>
                <a:sym typeface="Roboto Condensed"/>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6" name="Shape 66"/>
          <p:cNvSpPr txBox="1"/>
          <p:nvPr>
            <p:ph idx="1" type="body"/>
          </p:nvPr>
        </p:nvSpPr>
        <p:spPr>
          <a:xfrm>
            <a:off x="457200" y="1200151"/>
            <a:ext cx="4038600" cy="3394472"/>
          </a:xfrm>
          <a:prstGeom prst="rect">
            <a:avLst/>
          </a:prstGeom>
          <a:noFill/>
          <a:ln>
            <a:noFill/>
          </a:ln>
        </p:spPr>
        <p:txBody>
          <a:bodyPr anchorCtr="0" anchor="t" bIns="91425" lIns="91425" rIns="91425" wrap="square" tIns="91425"/>
          <a:lstStyle>
            <a:lvl1pPr indent="-165100" lvl="0" marL="342900" marR="0" rtl="0" algn="l">
              <a:spcBef>
                <a:spcPts val="560"/>
              </a:spcBef>
              <a:buClr>
                <a:srgbClr val="262626"/>
              </a:buClr>
              <a:buSzPct val="100000"/>
              <a:buFont typeface="Arial"/>
              <a:buChar char="•"/>
              <a:defRPr b="0" i="0" sz="2800" u="none" cap="none" strike="noStrike">
                <a:solidFill>
                  <a:srgbClr val="262626"/>
                </a:solidFill>
                <a:latin typeface="Roboto Condensed"/>
                <a:ea typeface="Roboto Condensed"/>
                <a:cs typeface="Roboto Condensed"/>
                <a:sym typeface="Roboto Condensed"/>
              </a:defRPr>
            </a:lvl1pPr>
            <a:lvl2pPr indent="-133350" lvl="1" marL="742950" marR="0" rtl="0" algn="l">
              <a:spcBef>
                <a:spcPts val="480"/>
              </a:spcBef>
              <a:buClr>
                <a:srgbClr val="262626"/>
              </a:buClr>
              <a:buSzPct val="100000"/>
              <a:buFont typeface="Arial"/>
              <a:buChar char="–"/>
              <a:defRPr b="0" i="0" sz="2400" u="none" cap="none" strike="noStrike">
                <a:solidFill>
                  <a:srgbClr val="262626"/>
                </a:solidFill>
                <a:latin typeface="Roboto Condensed"/>
                <a:ea typeface="Roboto Condensed"/>
                <a:cs typeface="Roboto Condensed"/>
                <a:sym typeface="Roboto Condensed"/>
              </a:defRPr>
            </a:lvl2pPr>
            <a:lvl3pPr indent="-101600" lvl="2" marL="1143000" marR="0" rtl="0" algn="l">
              <a:spcBef>
                <a:spcPts val="400"/>
              </a:spcBef>
              <a:buClr>
                <a:srgbClr val="262626"/>
              </a:buClr>
              <a:buSzPct val="100000"/>
              <a:buFont typeface="Arial"/>
              <a:buChar char="•"/>
              <a:defRPr b="0" i="0" sz="2000" u="none" cap="none" strike="noStrike">
                <a:solidFill>
                  <a:srgbClr val="262626"/>
                </a:solidFill>
                <a:latin typeface="Roboto Condensed"/>
                <a:ea typeface="Roboto Condensed"/>
                <a:cs typeface="Roboto Condensed"/>
                <a:sym typeface="Roboto Condensed"/>
              </a:defRPr>
            </a:lvl3pPr>
            <a:lvl4pPr indent="-114300" lvl="3" marL="1600200" marR="0" rtl="0" algn="l">
              <a:spcBef>
                <a:spcPts val="360"/>
              </a:spcBef>
              <a:buClr>
                <a:srgbClr val="262626"/>
              </a:buClr>
              <a:buSzPct val="100000"/>
              <a:buFont typeface="Arial"/>
              <a:buChar char="–"/>
              <a:defRPr b="0" i="0" sz="1800" u="none" cap="none" strike="noStrike">
                <a:solidFill>
                  <a:srgbClr val="262626"/>
                </a:solidFill>
                <a:latin typeface="Roboto Condensed"/>
                <a:ea typeface="Roboto Condensed"/>
                <a:cs typeface="Roboto Condensed"/>
                <a:sym typeface="Roboto Condensed"/>
              </a:defRPr>
            </a:lvl4pPr>
            <a:lvl5pPr indent="-114300" lvl="4" marL="2057400" marR="0" rtl="0" algn="l">
              <a:spcBef>
                <a:spcPts val="360"/>
              </a:spcBef>
              <a:buClr>
                <a:srgbClr val="262626"/>
              </a:buClr>
              <a:buSzPct val="100000"/>
              <a:buFont typeface="Arial"/>
              <a:buChar char="»"/>
              <a:defRPr b="0" i="0" sz="1800" u="none" cap="none" strike="noStrike">
                <a:solidFill>
                  <a:srgbClr val="262626"/>
                </a:solidFill>
                <a:latin typeface="Roboto Condensed"/>
                <a:ea typeface="Roboto Condensed"/>
                <a:cs typeface="Roboto Condensed"/>
                <a:sym typeface="Roboto Condensed"/>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2" type="body"/>
          </p:nvPr>
        </p:nvSpPr>
        <p:spPr>
          <a:xfrm>
            <a:off x="4648200" y="1200151"/>
            <a:ext cx="4038600" cy="3394472"/>
          </a:xfrm>
          <a:prstGeom prst="rect">
            <a:avLst/>
          </a:prstGeom>
          <a:noFill/>
          <a:ln>
            <a:noFill/>
          </a:ln>
        </p:spPr>
        <p:txBody>
          <a:bodyPr anchorCtr="0" anchor="t" bIns="91425" lIns="91425" rIns="91425" wrap="square" tIns="91425"/>
          <a:lstStyle>
            <a:lvl1pPr indent="-165100" lvl="0" marL="342900" marR="0" rtl="0" algn="l">
              <a:spcBef>
                <a:spcPts val="560"/>
              </a:spcBef>
              <a:buClr>
                <a:srgbClr val="262626"/>
              </a:buClr>
              <a:buSzPct val="100000"/>
              <a:buFont typeface="Arial"/>
              <a:buChar char="•"/>
              <a:defRPr b="0" i="0" sz="2800" u="none" cap="none" strike="noStrike">
                <a:solidFill>
                  <a:srgbClr val="262626"/>
                </a:solidFill>
                <a:latin typeface="Roboto Condensed"/>
                <a:ea typeface="Roboto Condensed"/>
                <a:cs typeface="Roboto Condensed"/>
                <a:sym typeface="Roboto Condensed"/>
              </a:defRPr>
            </a:lvl1pPr>
            <a:lvl2pPr indent="-133350" lvl="1" marL="742950" marR="0" rtl="0" algn="l">
              <a:spcBef>
                <a:spcPts val="480"/>
              </a:spcBef>
              <a:buClr>
                <a:srgbClr val="262626"/>
              </a:buClr>
              <a:buSzPct val="100000"/>
              <a:buFont typeface="Arial"/>
              <a:buChar char="–"/>
              <a:defRPr b="0" i="0" sz="2400" u="none" cap="none" strike="noStrike">
                <a:solidFill>
                  <a:srgbClr val="262626"/>
                </a:solidFill>
                <a:latin typeface="Roboto Condensed"/>
                <a:ea typeface="Roboto Condensed"/>
                <a:cs typeface="Roboto Condensed"/>
                <a:sym typeface="Roboto Condensed"/>
              </a:defRPr>
            </a:lvl2pPr>
            <a:lvl3pPr indent="-101600" lvl="2" marL="1143000" marR="0" rtl="0" algn="l">
              <a:spcBef>
                <a:spcPts val="400"/>
              </a:spcBef>
              <a:buClr>
                <a:srgbClr val="262626"/>
              </a:buClr>
              <a:buSzPct val="100000"/>
              <a:buFont typeface="Arial"/>
              <a:buChar char="•"/>
              <a:defRPr b="0" i="0" sz="2000" u="none" cap="none" strike="noStrike">
                <a:solidFill>
                  <a:srgbClr val="262626"/>
                </a:solidFill>
                <a:latin typeface="Roboto Condensed"/>
                <a:ea typeface="Roboto Condensed"/>
                <a:cs typeface="Roboto Condensed"/>
                <a:sym typeface="Roboto Condensed"/>
              </a:defRPr>
            </a:lvl3pPr>
            <a:lvl4pPr indent="-114300" lvl="3" marL="1600200" marR="0" rtl="0" algn="l">
              <a:spcBef>
                <a:spcPts val="360"/>
              </a:spcBef>
              <a:buClr>
                <a:srgbClr val="262626"/>
              </a:buClr>
              <a:buSzPct val="100000"/>
              <a:buFont typeface="Arial"/>
              <a:buChar char="–"/>
              <a:defRPr b="0" i="0" sz="1800" u="none" cap="none" strike="noStrike">
                <a:solidFill>
                  <a:srgbClr val="262626"/>
                </a:solidFill>
                <a:latin typeface="Roboto Condensed"/>
                <a:ea typeface="Roboto Condensed"/>
                <a:cs typeface="Roboto Condensed"/>
                <a:sym typeface="Roboto Condensed"/>
              </a:defRPr>
            </a:lvl4pPr>
            <a:lvl5pPr indent="-114300" lvl="4" marL="2057400" marR="0" rtl="0" algn="l">
              <a:spcBef>
                <a:spcPts val="360"/>
              </a:spcBef>
              <a:buClr>
                <a:srgbClr val="262626"/>
              </a:buClr>
              <a:buSzPct val="100000"/>
              <a:buFont typeface="Arial"/>
              <a:buChar char="»"/>
              <a:defRPr b="0" i="0" sz="1800" u="none" cap="none" strike="noStrike">
                <a:solidFill>
                  <a:srgbClr val="262626"/>
                </a:solidFill>
                <a:latin typeface="Roboto Condensed"/>
                <a:ea typeface="Roboto Condensed"/>
                <a:cs typeface="Roboto Condensed"/>
                <a:sym typeface="Roboto Condensed"/>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Shape 68"/>
          <p:cNvSpPr txBox="1"/>
          <p:nvPr>
            <p:ph idx="10" type="dt"/>
          </p:nvPr>
        </p:nvSpPr>
        <p:spPr>
          <a:xfrm>
            <a:off x="5867400" y="4767263"/>
            <a:ext cx="2133600" cy="273844"/>
          </a:xfrm>
          <a:prstGeom prst="rect">
            <a:avLst/>
          </a:prstGeom>
          <a:noFill/>
          <a:ln>
            <a:noFill/>
          </a:ln>
        </p:spPr>
        <p:txBody>
          <a:bodyPr anchorCtr="0" anchor="ctr" bIns="91425" lIns="91425" rIns="91425" wrap="square" tIns="91425"/>
          <a:lstStyle>
            <a:lvl1pPr indent="0" lvl="0" marL="0" marR="0" rtl="0" algn="r">
              <a:spcBef>
                <a:spcPts val="0"/>
              </a:spcBef>
              <a:buNone/>
              <a:defRPr b="0" i="0" sz="1200" u="none" cap="none" strike="noStrike">
                <a:solidFill>
                  <a:srgbClr val="213F7D"/>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9" name="Shape 69"/>
          <p:cNvSpPr txBox="1"/>
          <p:nvPr>
            <p:ph idx="11" type="ftr"/>
          </p:nvPr>
        </p:nvSpPr>
        <p:spPr>
          <a:xfrm>
            <a:off x="1676400" y="4767263"/>
            <a:ext cx="3276600" cy="273844"/>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213F7D"/>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2" type="sldNum"/>
          </p:nvPr>
        </p:nvSpPr>
        <p:spPr>
          <a:xfrm>
            <a:off x="8229600" y="4767263"/>
            <a:ext cx="457200"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rgbClr val="213F7D"/>
                </a:solidFill>
                <a:latin typeface="Roboto Condensed"/>
                <a:ea typeface="Roboto Condensed"/>
                <a:cs typeface="Roboto Condensed"/>
                <a:sym typeface="Roboto Condensed"/>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71" name="Shape 71"/>
        <p:cNvGrpSpPr/>
        <p:nvPr/>
      </p:nvGrpSpPr>
      <p:grpSpPr>
        <a:xfrm>
          <a:off x="0" y="0"/>
          <a:ext cx="0" cy="0"/>
          <a:chOff x="0" y="0"/>
          <a:chExt cx="0" cy="0"/>
        </a:xfrm>
      </p:grpSpPr>
      <p:sp>
        <p:nvSpPr>
          <p:cNvPr id="72" name="Shape 72"/>
          <p:cNvSpPr txBox="1"/>
          <p:nvPr>
            <p:ph type="title"/>
          </p:nvPr>
        </p:nvSpPr>
        <p:spPr>
          <a:xfrm>
            <a:off x="152400" y="114300"/>
            <a:ext cx="8229600" cy="480060"/>
          </a:xfrm>
          <a:prstGeom prst="rect">
            <a:avLst/>
          </a:prstGeom>
          <a:noFill/>
          <a:ln>
            <a:noFill/>
          </a:ln>
        </p:spPr>
        <p:txBody>
          <a:bodyPr anchorCtr="0" anchor="ctr" bIns="91425" lIns="91425" rIns="91425" wrap="square" tIns="91425"/>
          <a:lstStyle>
            <a:lvl1pPr indent="0" lvl="0" marL="0" marR="0" rtl="0" algn="l">
              <a:spcBef>
                <a:spcPts val="0"/>
              </a:spcBef>
              <a:buClr>
                <a:srgbClr val="213F7D"/>
              </a:buClr>
              <a:buFont typeface="Roboto Condensed"/>
              <a:buNone/>
              <a:defRPr b="0" i="0" sz="2400" u="none" cap="none" strike="noStrike">
                <a:solidFill>
                  <a:srgbClr val="213F7D"/>
                </a:solidFill>
                <a:latin typeface="Roboto Condensed"/>
                <a:ea typeface="Roboto Condensed"/>
                <a:cs typeface="Roboto Condensed"/>
                <a:sym typeface="Roboto Condensed"/>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3" name="Shape 73"/>
          <p:cNvSpPr txBox="1"/>
          <p:nvPr>
            <p:ph idx="10" type="dt"/>
          </p:nvPr>
        </p:nvSpPr>
        <p:spPr>
          <a:xfrm>
            <a:off x="5867400" y="4767263"/>
            <a:ext cx="2133600" cy="273844"/>
          </a:xfrm>
          <a:prstGeom prst="rect">
            <a:avLst/>
          </a:prstGeom>
          <a:noFill/>
          <a:ln>
            <a:noFill/>
          </a:ln>
        </p:spPr>
        <p:txBody>
          <a:bodyPr anchorCtr="0" anchor="ctr" bIns="91425" lIns="91425" rIns="91425" wrap="square" tIns="91425"/>
          <a:lstStyle>
            <a:lvl1pPr indent="0" lvl="0" marL="0" marR="0" rtl="0" algn="r">
              <a:spcBef>
                <a:spcPts val="0"/>
              </a:spcBef>
              <a:buNone/>
              <a:defRPr b="0" i="0" sz="1200" u="none" cap="none" strike="noStrike">
                <a:solidFill>
                  <a:srgbClr val="213F7D"/>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4" name="Shape 74"/>
          <p:cNvSpPr txBox="1"/>
          <p:nvPr>
            <p:ph idx="11" type="ftr"/>
          </p:nvPr>
        </p:nvSpPr>
        <p:spPr>
          <a:xfrm>
            <a:off x="1676400" y="4767263"/>
            <a:ext cx="3276600" cy="273844"/>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213F7D"/>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5" name="Shape 75"/>
          <p:cNvSpPr txBox="1"/>
          <p:nvPr>
            <p:ph idx="12" type="sldNum"/>
          </p:nvPr>
        </p:nvSpPr>
        <p:spPr>
          <a:xfrm>
            <a:off x="8229600" y="4767263"/>
            <a:ext cx="457200"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rgbClr val="213F7D"/>
                </a:solidFill>
                <a:latin typeface="Roboto Condensed"/>
                <a:ea typeface="Roboto Condensed"/>
                <a:cs typeface="Roboto Condensed"/>
                <a:sym typeface="Roboto Condensed"/>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id="10" name="Shape 10"/>
          <p:cNvPicPr preferRelativeResize="0"/>
          <p:nvPr/>
        </p:nvPicPr>
        <p:blipFill rotWithShape="1">
          <a:blip r:embed="rId1">
            <a:alphaModFix/>
          </a:blip>
          <a:srcRect b="0" l="0" r="0" t="0"/>
          <a:stretch/>
        </p:blipFill>
        <p:spPr>
          <a:xfrm>
            <a:off x="756" y="0"/>
            <a:ext cx="9143244" cy="5143075"/>
          </a:xfrm>
          <a:prstGeom prst="rect">
            <a:avLst/>
          </a:prstGeom>
          <a:noFill/>
          <a:ln>
            <a:noFill/>
          </a:ln>
        </p:spPr>
      </p:pic>
      <p:sp>
        <p:nvSpPr>
          <p:cNvPr id="11" name="Shape 11"/>
          <p:cNvSpPr/>
          <p:nvPr/>
        </p:nvSpPr>
        <p:spPr>
          <a:xfrm>
            <a:off x="0" y="0"/>
            <a:ext cx="9144000" cy="685800"/>
          </a:xfrm>
          <a:prstGeom prst="rect">
            <a:avLst/>
          </a:prstGeom>
          <a:solidFill>
            <a:srgbClr val="213F7D"/>
          </a:solidFill>
          <a:ln>
            <a:noFill/>
          </a:ln>
          <a:effectLst>
            <a:outerShdw blurRad="50800" rotWithShape="0" algn="t" dir="5400000" dist="38100">
              <a:srgbClr val="000000">
                <a:alpha val="40000"/>
              </a:srgbClr>
            </a:outerShdw>
          </a:effectLst>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12" name="Shape 12"/>
          <p:cNvSpPr txBox="1"/>
          <p:nvPr>
            <p:ph type="title"/>
          </p:nvPr>
        </p:nvSpPr>
        <p:spPr>
          <a:xfrm>
            <a:off x="152400" y="102870"/>
            <a:ext cx="8229600" cy="480060"/>
          </a:xfrm>
          <a:prstGeom prst="rect">
            <a:avLst/>
          </a:prstGeom>
          <a:noFill/>
          <a:ln>
            <a:noFill/>
          </a:ln>
        </p:spPr>
        <p:txBody>
          <a:bodyPr anchorCtr="0" anchor="ctr" bIns="91425" lIns="91425" rIns="91425" wrap="square" tIns="91425"/>
          <a:lstStyle>
            <a:lvl1pPr indent="0" lvl="0" marL="0" marR="0" rtl="0" algn="l">
              <a:spcBef>
                <a:spcPts val="0"/>
              </a:spcBef>
              <a:buClr>
                <a:schemeClr val="lt1"/>
              </a:buClr>
              <a:buFont typeface="Roboto Condensed"/>
              <a:buNone/>
              <a:defRPr b="0" i="0" sz="2400" u="none" cap="none" strike="noStrike">
                <a:solidFill>
                  <a:schemeClr val="lt1"/>
                </a:solidFill>
                <a:latin typeface="Roboto Condensed"/>
                <a:ea typeface="Roboto Condensed"/>
                <a:cs typeface="Roboto Condensed"/>
                <a:sym typeface="Roboto Condensed"/>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 name="Shape 13"/>
          <p:cNvSpPr txBox="1"/>
          <p:nvPr>
            <p:ph idx="1" type="body"/>
          </p:nvPr>
        </p:nvSpPr>
        <p:spPr>
          <a:xfrm>
            <a:off x="457200" y="1200151"/>
            <a:ext cx="8229600" cy="3394472"/>
          </a:xfrm>
          <a:prstGeom prst="rect">
            <a:avLst/>
          </a:prstGeom>
          <a:noFill/>
          <a:ln>
            <a:noFill/>
          </a:ln>
        </p:spPr>
        <p:txBody>
          <a:bodyPr anchorCtr="0" anchor="t" bIns="91425" lIns="91425" rIns="91425" wrap="square" tIns="91425"/>
          <a:lstStyle>
            <a:lvl1pPr indent="-190500" lvl="0" marL="342900" marR="0" rtl="0" algn="l">
              <a:spcBef>
                <a:spcPts val="480"/>
              </a:spcBef>
              <a:buClr>
                <a:schemeClr val="lt1"/>
              </a:buClr>
              <a:buSzPct val="100000"/>
              <a:buFont typeface="Arial"/>
              <a:buChar char="•"/>
              <a:defRPr b="0" i="0" sz="2400" u="none" cap="none" strike="noStrike">
                <a:solidFill>
                  <a:schemeClr val="lt1"/>
                </a:solidFill>
                <a:latin typeface="Roboto Condensed"/>
                <a:ea typeface="Roboto Condensed"/>
                <a:cs typeface="Roboto Condensed"/>
                <a:sym typeface="Roboto Condensed"/>
              </a:defRPr>
            </a:lvl1pPr>
            <a:lvl2pPr indent="-158750" lvl="1" marL="742950" marR="0" rtl="0" algn="l">
              <a:spcBef>
                <a:spcPts val="400"/>
              </a:spcBef>
              <a:buClr>
                <a:schemeClr val="lt1"/>
              </a:buClr>
              <a:buSzPct val="100000"/>
              <a:buFont typeface="Arial"/>
              <a:buChar char="–"/>
              <a:defRPr b="0" i="0" sz="2000" u="none" cap="none" strike="noStrike">
                <a:solidFill>
                  <a:schemeClr val="lt1"/>
                </a:solidFill>
                <a:latin typeface="Roboto Condensed"/>
                <a:ea typeface="Roboto Condensed"/>
                <a:cs typeface="Roboto Condensed"/>
                <a:sym typeface="Roboto Condensed"/>
              </a:defRPr>
            </a:lvl2pPr>
            <a:lvl3pPr indent="-114300" lvl="2" marL="1143000" marR="0" rtl="0" algn="l">
              <a:spcBef>
                <a:spcPts val="360"/>
              </a:spcBef>
              <a:buClr>
                <a:schemeClr val="lt1"/>
              </a:buClr>
              <a:buSzPct val="100000"/>
              <a:buFont typeface="Arial"/>
              <a:buChar char="•"/>
              <a:defRPr b="0" i="0" sz="1800" u="none" cap="none" strike="noStrike">
                <a:solidFill>
                  <a:schemeClr val="lt1"/>
                </a:solidFill>
                <a:latin typeface="Roboto Condensed"/>
                <a:ea typeface="Roboto Condensed"/>
                <a:cs typeface="Roboto Condensed"/>
                <a:sym typeface="Roboto Condensed"/>
              </a:defRPr>
            </a:lvl3pPr>
            <a:lvl4pPr indent="-127000" lvl="3" marL="1600200" marR="0" rtl="0" algn="l">
              <a:spcBef>
                <a:spcPts val="320"/>
              </a:spcBef>
              <a:buClr>
                <a:schemeClr val="lt1"/>
              </a:buClr>
              <a:buSzPct val="100000"/>
              <a:buFont typeface="Arial"/>
              <a:buChar char="–"/>
              <a:defRPr b="0" i="0" sz="1600" u="none" cap="none" strike="noStrike">
                <a:solidFill>
                  <a:schemeClr val="lt1"/>
                </a:solidFill>
                <a:latin typeface="Roboto Condensed"/>
                <a:ea typeface="Roboto Condensed"/>
                <a:cs typeface="Roboto Condensed"/>
                <a:sym typeface="Roboto Condensed"/>
              </a:defRPr>
            </a:lvl4pPr>
            <a:lvl5pPr indent="-127000" lvl="4" marL="2057400" marR="0" rtl="0" algn="l">
              <a:spcBef>
                <a:spcPts val="320"/>
              </a:spcBef>
              <a:buClr>
                <a:schemeClr val="lt1"/>
              </a:buClr>
              <a:buSzPct val="100000"/>
              <a:buFont typeface="Arial"/>
              <a:buChar char="»"/>
              <a:defRPr b="0" i="0" sz="1600" u="none" cap="none" strike="noStrike">
                <a:solidFill>
                  <a:schemeClr val="lt1"/>
                </a:solidFill>
                <a:latin typeface="Roboto Condensed"/>
                <a:ea typeface="Roboto Condensed"/>
                <a:cs typeface="Roboto Condensed"/>
                <a:sym typeface="Roboto Condensed"/>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4" name="Shape 14"/>
          <p:cNvSpPr txBox="1"/>
          <p:nvPr>
            <p:ph idx="10" type="dt"/>
          </p:nvPr>
        </p:nvSpPr>
        <p:spPr>
          <a:xfrm>
            <a:off x="5867400" y="4767263"/>
            <a:ext cx="2133600" cy="273844"/>
          </a:xfrm>
          <a:prstGeom prst="rect">
            <a:avLst/>
          </a:prstGeom>
          <a:noFill/>
          <a:ln>
            <a:noFill/>
          </a:ln>
        </p:spPr>
        <p:txBody>
          <a:bodyPr anchorCtr="0" anchor="ctr" bIns="91425" lIns="91425" rIns="91425" wrap="square" tIns="91425"/>
          <a:lstStyle>
            <a:lvl1pPr indent="0" lvl="0" marL="0" marR="0" rtl="0" algn="r">
              <a:spcBef>
                <a:spcPts val="0"/>
              </a:spcBef>
              <a:buNone/>
              <a:defRPr b="0" i="0" sz="1200" u="none" cap="none" strike="noStrike">
                <a:solidFill>
                  <a:srgbClr val="C5D8F1"/>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1676400" y="4767263"/>
            <a:ext cx="3276600" cy="273844"/>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C5D8F1"/>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8229600" y="4767263"/>
            <a:ext cx="457200"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lt1"/>
                </a:solidFill>
                <a:latin typeface="Roboto Condensed"/>
                <a:ea typeface="Roboto Condensed"/>
                <a:cs typeface="Roboto Condensed"/>
                <a:sym typeface="Roboto Condensed"/>
              </a:rPr>
              <a:t>‹#›</a:t>
            </a:fld>
          </a:p>
        </p:txBody>
      </p:sp>
      <p:cxnSp>
        <p:nvCxnSpPr>
          <p:cNvPr id="17" name="Shape 17"/>
          <p:cNvCxnSpPr/>
          <p:nvPr/>
        </p:nvCxnSpPr>
        <p:spPr>
          <a:xfrm>
            <a:off x="0" y="685800"/>
            <a:ext cx="9144000" cy="0"/>
          </a:xfrm>
          <a:prstGeom prst="straightConnector1">
            <a:avLst/>
          </a:prstGeom>
          <a:noFill/>
          <a:ln cap="flat" cmpd="sng" w="9525">
            <a:solidFill>
              <a:srgbClr val="A5A5A5"/>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5" name="Shape 45"/>
        <p:cNvGrpSpPr/>
        <p:nvPr/>
      </p:nvGrpSpPr>
      <p:grpSpPr>
        <a:xfrm>
          <a:off x="0" y="0"/>
          <a:ext cx="0" cy="0"/>
          <a:chOff x="0" y="0"/>
          <a:chExt cx="0" cy="0"/>
        </a:xfrm>
      </p:grpSpPr>
      <p:pic>
        <p:nvPicPr>
          <p:cNvPr id="46" name="Shape 46"/>
          <p:cNvPicPr preferRelativeResize="0"/>
          <p:nvPr/>
        </p:nvPicPr>
        <p:blipFill rotWithShape="1">
          <a:blip r:embed="rId1">
            <a:alphaModFix/>
          </a:blip>
          <a:srcRect b="0" l="0" r="0" t="0"/>
          <a:stretch/>
        </p:blipFill>
        <p:spPr>
          <a:xfrm>
            <a:off x="1" y="1"/>
            <a:ext cx="9143998" cy="5143498"/>
          </a:xfrm>
          <a:prstGeom prst="rect">
            <a:avLst/>
          </a:prstGeom>
          <a:noFill/>
          <a:ln>
            <a:noFill/>
          </a:ln>
        </p:spPr>
      </p:pic>
      <p:sp>
        <p:nvSpPr>
          <p:cNvPr id="47" name="Shape 47"/>
          <p:cNvSpPr/>
          <p:nvPr/>
        </p:nvSpPr>
        <p:spPr>
          <a:xfrm>
            <a:off x="0" y="0"/>
            <a:ext cx="9144000" cy="685800"/>
          </a:xfrm>
          <a:prstGeom prst="rect">
            <a:avLst/>
          </a:prstGeom>
          <a:solidFill>
            <a:schemeClr val="lt1"/>
          </a:solidFill>
          <a:ln>
            <a:noFill/>
          </a:ln>
          <a:effectLst>
            <a:outerShdw blurRad="50800" rotWithShape="0" algn="t" dir="5400000" dist="38100">
              <a:srgbClr val="000000">
                <a:alpha val="40000"/>
              </a:srgbClr>
            </a:outerShdw>
          </a:effectLst>
        </p:spPr>
        <p:txBody>
          <a:bodyPr anchorCtr="0" anchor="ctr" bIns="45700" lIns="91425" rIns="91425" wrap="square" tIns="45700">
            <a:noAutofit/>
          </a:bodyPr>
          <a:lstStyle/>
          <a:p>
            <a:pPr indent="0" lvl="0" marL="0" marR="0" rtl="0" algn="ctr">
              <a:spcBef>
                <a:spcPts val="0"/>
              </a:spcBef>
              <a:buNone/>
            </a:pPr>
            <a:r>
              <a:t/>
            </a:r>
            <a:endParaRPr b="0" i="0" sz="1400" u="none" cap="none" strike="noStrike">
              <a:solidFill>
                <a:schemeClr val="lt1"/>
              </a:solidFill>
              <a:latin typeface="Calibri"/>
              <a:ea typeface="Calibri"/>
              <a:cs typeface="Calibri"/>
              <a:sym typeface="Calibri"/>
            </a:endParaRPr>
          </a:p>
        </p:txBody>
      </p:sp>
      <p:sp>
        <p:nvSpPr>
          <p:cNvPr id="48" name="Shape 48"/>
          <p:cNvSpPr txBox="1"/>
          <p:nvPr>
            <p:ph type="title"/>
          </p:nvPr>
        </p:nvSpPr>
        <p:spPr>
          <a:xfrm>
            <a:off x="152400" y="114300"/>
            <a:ext cx="8229600" cy="480060"/>
          </a:xfrm>
          <a:prstGeom prst="rect">
            <a:avLst/>
          </a:prstGeom>
          <a:noFill/>
          <a:ln>
            <a:noFill/>
          </a:ln>
        </p:spPr>
        <p:txBody>
          <a:bodyPr anchorCtr="0" anchor="ctr" bIns="91425" lIns="91425" rIns="91425" wrap="square" tIns="91425"/>
          <a:lstStyle>
            <a:lvl1pPr indent="0" lvl="0" marL="0" marR="0" rtl="0" algn="l">
              <a:spcBef>
                <a:spcPts val="0"/>
              </a:spcBef>
              <a:buClr>
                <a:srgbClr val="213F7D"/>
              </a:buClr>
              <a:buFont typeface="Roboto Condensed"/>
              <a:buNone/>
              <a:defRPr b="0" i="0" sz="2400" u="none" cap="none" strike="noStrike">
                <a:solidFill>
                  <a:srgbClr val="213F7D"/>
                </a:solidFill>
                <a:latin typeface="Roboto Condensed"/>
                <a:ea typeface="Roboto Condensed"/>
                <a:cs typeface="Roboto Condensed"/>
                <a:sym typeface="Roboto Condensed"/>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9" name="Shape 49"/>
          <p:cNvSpPr txBox="1"/>
          <p:nvPr>
            <p:ph idx="1" type="body"/>
          </p:nvPr>
        </p:nvSpPr>
        <p:spPr>
          <a:xfrm>
            <a:off x="457200" y="1200151"/>
            <a:ext cx="8229600" cy="3394472"/>
          </a:xfrm>
          <a:prstGeom prst="rect">
            <a:avLst/>
          </a:prstGeom>
          <a:noFill/>
          <a:ln>
            <a:noFill/>
          </a:ln>
        </p:spPr>
        <p:txBody>
          <a:bodyPr anchorCtr="0" anchor="t" bIns="91425" lIns="91425" rIns="91425" wrap="square" tIns="91425"/>
          <a:lstStyle>
            <a:lvl1pPr indent="-139700" lvl="0" marL="342900" marR="0" rtl="0" algn="l">
              <a:spcBef>
                <a:spcPts val="640"/>
              </a:spcBef>
              <a:buClr>
                <a:srgbClr val="262626"/>
              </a:buClr>
              <a:buSzPct val="100000"/>
              <a:buFont typeface="Arial"/>
              <a:buChar char="•"/>
              <a:defRPr b="0" i="0" sz="3200" u="none" cap="none" strike="noStrike">
                <a:solidFill>
                  <a:srgbClr val="262626"/>
                </a:solidFill>
                <a:latin typeface="Roboto Condensed"/>
                <a:ea typeface="Roboto Condensed"/>
                <a:cs typeface="Roboto Condensed"/>
                <a:sym typeface="Roboto Condensed"/>
              </a:defRPr>
            </a:lvl1pPr>
            <a:lvl2pPr indent="-107950" lvl="1" marL="742950" marR="0" rtl="0" algn="l">
              <a:spcBef>
                <a:spcPts val="560"/>
              </a:spcBef>
              <a:buClr>
                <a:srgbClr val="262626"/>
              </a:buClr>
              <a:buSzPct val="100000"/>
              <a:buFont typeface="Arial"/>
              <a:buChar char="–"/>
              <a:defRPr b="0" i="0" sz="2800" u="none" cap="none" strike="noStrike">
                <a:solidFill>
                  <a:srgbClr val="262626"/>
                </a:solidFill>
                <a:latin typeface="Roboto Condensed"/>
                <a:ea typeface="Roboto Condensed"/>
                <a:cs typeface="Roboto Condensed"/>
                <a:sym typeface="Roboto Condensed"/>
              </a:defRPr>
            </a:lvl2pPr>
            <a:lvl3pPr indent="-76200" lvl="2" marL="1143000" marR="0" rtl="0" algn="l">
              <a:spcBef>
                <a:spcPts val="480"/>
              </a:spcBef>
              <a:buClr>
                <a:srgbClr val="262626"/>
              </a:buClr>
              <a:buSzPct val="100000"/>
              <a:buFont typeface="Arial"/>
              <a:buChar char="•"/>
              <a:defRPr b="0" i="0" sz="2400" u="none" cap="none" strike="noStrike">
                <a:solidFill>
                  <a:srgbClr val="262626"/>
                </a:solidFill>
                <a:latin typeface="Roboto Condensed"/>
                <a:ea typeface="Roboto Condensed"/>
                <a:cs typeface="Roboto Condensed"/>
                <a:sym typeface="Roboto Condensed"/>
              </a:defRPr>
            </a:lvl3pPr>
            <a:lvl4pPr indent="-101600" lvl="3" marL="1600200" marR="0" rtl="0" algn="l">
              <a:spcBef>
                <a:spcPts val="400"/>
              </a:spcBef>
              <a:buClr>
                <a:srgbClr val="262626"/>
              </a:buClr>
              <a:buSzPct val="100000"/>
              <a:buFont typeface="Arial"/>
              <a:buChar char="–"/>
              <a:defRPr b="0" i="0" sz="2000" u="none" cap="none" strike="noStrike">
                <a:solidFill>
                  <a:srgbClr val="262626"/>
                </a:solidFill>
                <a:latin typeface="Roboto Condensed"/>
                <a:ea typeface="Roboto Condensed"/>
                <a:cs typeface="Roboto Condensed"/>
                <a:sym typeface="Roboto Condensed"/>
              </a:defRPr>
            </a:lvl4pPr>
            <a:lvl5pPr indent="-101600" lvl="4" marL="2057400" marR="0" rtl="0" algn="l">
              <a:spcBef>
                <a:spcPts val="400"/>
              </a:spcBef>
              <a:buClr>
                <a:srgbClr val="262626"/>
              </a:buClr>
              <a:buSzPct val="100000"/>
              <a:buFont typeface="Arial"/>
              <a:buChar char="»"/>
              <a:defRPr b="0" i="0" sz="2000" u="none" cap="none" strike="noStrike">
                <a:solidFill>
                  <a:srgbClr val="262626"/>
                </a:solidFill>
                <a:latin typeface="Roboto Condensed"/>
                <a:ea typeface="Roboto Condensed"/>
                <a:cs typeface="Roboto Condensed"/>
                <a:sym typeface="Roboto Condensed"/>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0" name="Shape 50"/>
          <p:cNvSpPr txBox="1"/>
          <p:nvPr>
            <p:ph idx="10" type="dt"/>
          </p:nvPr>
        </p:nvSpPr>
        <p:spPr>
          <a:xfrm>
            <a:off x="5867400" y="4767263"/>
            <a:ext cx="2133600" cy="273844"/>
          </a:xfrm>
          <a:prstGeom prst="rect">
            <a:avLst/>
          </a:prstGeom>
          <a:noFill/>
          <a:ln>
            <a:noFill/>
          </a:ln>
        </p:spPr>
        <p:txBody>
          <a:bodyPr anchorCtr="0" anchor="ctr" bIns="91425" lIns="91425" rIns="91425" wrap="square" tIns="91425"/>
          <a:lstStyle>
            <a:lvl1pPr indent="0" lvl="0" marL="0" marR="0" rtl="0" algn="r">
              <a:spcBef>
                <a:spcPts val="0"/>
              </a:spcBef>
              <a:buNone/>
              <a:defRPr b="0" i="0" sz="1200" u="none" cap="none" strike="noStrike">
                <a:solidFill>
                  <a:srgbClr val="213F7D"/>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1" name="Shape 51"/>
          <p:cNvSpPr txBox="1"/>
          <p:nvPr>
            <p:ph idx="11" type="ftr"/>
          </p:nvPr>
        </p:nvSpPr>
        <p:spPr>
          <a:xfrm>
            <a:off x="1676400" y="4767263"/>
            <a:ext cx="3276600" cy="273844"/>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213F7D"/>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2" type="sldNum"/>
          </p:nvPr>
        </p:nvSpPr>
        <p:spPr>
          <a:xfrm>
            <a:off x="8229600" y="4767263"/>
            <a:ext cx="457200"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rgbClr val="213F7D"/>
                </a:solidFill>
                <a:latin typeface="Roboto Condensed"/>
                <a:ea typeface="Roboto Condensed"/>
                <a:cs typeface="Roboto Condensed"/>
                <a:sym typeface="Roboto Condensed"/>
              </a:rPr>
              <a:t>‹#›</a:t>
            </a:fld>
          </a:p>
        </p:txBody>
      </p:sp>
      <p:cxnSp>
        <p:nvCxnSpPr>
          <p:cNvPr id="53" name="Shape 53"/>
          <p:cNvCxnSpPr/>
          <p:nvPr/>
        </p:nvCxnSpPr>
        <p:spPr>
          <a:xfrm>
            <a:off x="0" y="685800"/>
            <a:ext cx="9144000" cy="0"/>
          </a:xfrm>
          <a:prstGeom prst="straightConnector1">
            <a:avLst/>
          </a:prstGeom>
          <a:noFill/>
          <a:ln cap="flat" cmpd="sng" w="9525">
            <a:solidFill>
              <a:srgbClr val="3F3F3F"/>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53" r:id="rId2"/>
    <p:sldLayoutId id="2147483654" r:id="rId3"/>
    <p:sldLayoutId id="2147483655" r:id="rId4"/>
    <p:sldLayoutId id="2147483656" r:id="rId5"/>
    <p:sldLayoutId id="2147483657"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1.png"/><Relationship Id="rId4" Type="http://schemas.openxmlformats.org/officeDocument/2006/relationships/image" Target="../media/image42.png"/><Relationship Id="rId5" Type="http://schemas.openxmlformats.org/officeDocument/2006/relationships/image" Target="../media/image34.png"/><Relationship Id="rId6"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5.png"/><Relationship Id="rId4" Type="http://schemas.openxmlformats.org/officeDocument/2006/relationships/image" Target="../media/image37.png"/><Relationship Id="rId5"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0.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3.png"/><Relationship Id="rId4" Type="http://schemas.openxmlformats.org/officeDocument/2006/relationships/image" Target="../media/image50.png"/><Relationship Id="rId5"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3.png"/><Relationship Id="rId4" Type="http://schemas.openxmlformats.org/officeDocument/2006/relationships/image" Target="../media/image52.png"/><Relationship Id="rId5" Type="http://schemas.openxmlformats.org/officeDocument/2006/relationships/image" Target="../media/image5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6.png"/><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7.png"/><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marketplace.xnat.org/plugin/visits-protocols-plugin-alpha-xnat-1-7/" TargetMode="External"/><Relationship Id="rId4" Type="http://schemas.openxmlformats.org/officeDocument/2006/relationships/hyperlink" Target="http://marketplace.xnat.org/plugin/visits-protocols-module-beta-xnat-1-6-5/" TargetMode="External"/><Relationship Id="rId5" Type="http://schemas.openxmlformats.org/officeDocument/2006/relationships/image" Target="../media/image6.png"/><Relationship Id="rId6"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marketplace.xnat.org/plugin/visits-protocols-module-beta-xnat-1-6-5/" TargetMode="External"/><Relationship Id="rId4" Type="http://schemas.openxmlformats.org/officeDocument/2006/relationships/hyperlink" Target="http://marketplace.xnat.org/plugin/visits-protocols-plugin-alpha-xnat-1-7/" TargetMode="External"/><Relationship Id="rId5" Type="http://schemas.openxmlformats.org/officeDocument/2006/relationships/hyperlink" Target="https://bitbucket.org/xnatx/protocols" TargetMode="External"/><Relationship Id="rId6" Type="http://schemas.openxmlformats.org/officeDocument/2006/relationships/hyperlink" Target="https://bitbucket.org/jcleve01/protocols-plugin" TargetMode="External"/><Relationship Id="rId7" Type="http://schemas.openxmlformats.org/officeDocument/2006/relationships/hyperlink" Target="mailto:moore.c@wustl.edu" TargetMode="External"/><Relationship Id="rId8" Type="http://schemas.openxmlformats.org/officeDocument/2006/relationships/image" Target="../media/image6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ctrTitle"/>
          </p:nvPr>
        </p:nvSpPr>
        <p:spPr>
          <a:xfrm>
            <a:off x="304800" y="2952750"/>
            <a:ext cx="3752850" cy="1102519"/>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Visits &amp; Protocols Plugin</a:t>
            </a:r>
          </a:p>
        </p:txBody>
      </p:sp>
      <p:sp>
        <p:nvSpPr>
          <p:cNvPr id="86" name="Shape 86"/>
          <p:cNvSpPr txBox="1"/>
          <p:nvPr>
            <p:ph idx="1" type="subTitle"/>
          </p:nvPr>
        </p:nvSpPr>
        <p:spPr>
          <a:xfrm>
            <a:off x="304800" y="4098130"/>
            <a:ext cx="3755189" cy="759620"/>
          </a:xfrm>
          <a:prstGeom prst="rect">
            <a:avLst/>
          </a:prstGeom>
          <a:noFill/>
          <a:ln>
            <a:noFill/>
          </a:ln>
        </p:spPr>
        <p:txBody>
          <a:bodyPr anchorCtr="0" anchor="t" bIns="45700" lIns="91425" rIns="91425" wrap="square" tIns="45700">
            <a:noAutofit/>
          </a:bodyPr>
          <a:lstStyle/>
          <a:p>
            <a:pPr indent="0" lvl="0" marL="0" marR="0" rtl="0" algn="l">
              <a:spcBef>
                <a:spcPts val="0"/>
              </a:spcBef>
              <a:buClr>
                <a:srgbClr val="C5D8F1"/>
              </a:buClr>
              <a:buSzPct val="25000"/>
              <a:buFont typeface="Arial"/>
              <a:buNone/>
            </a:pPr>
            <a:r>
              <a:rPr b="0" i="0" lang="en-US" sz="1600" u="none" cap="none" strike="noStrike">
                <a:solidFill>
                  <a:srgbClr val="C5D8F1"/>
                </a:solidFill>
                <a:latin typeface="Roboto Condensed"/>
                <a:ea typeface="Roboto Condensed"/>
                <a:cs typeface="Roboto Condensed"/>
                <a:sym typeface="Roboto Condensed"/>
              </a:rPr>
              <a:t>Justin Cleveland, June 9, 2016</a:t>
            </a:r>
          </a:p>
        </p:txBody>
      </p:sp>
      <p:pic>
        <p:nvPicPr>
          <p:cNvPr id="87" name="Shape 87"/>
          <p:cNvPicPr preferRelativeResize="0"/>
          <p:nvPr/>
        </p:nvPicPr>
        <p:blipFill>
          <a:blip r:embed="rId3">
            <a:alphaModFix/>
          </a:blip>
          <a:stretch>
            <a:fillRect/>
          </a:stretch>
        </p:blipFill>
        <p:spPr>
          <a:xfrm>
            <a:off x="5966450" y="1972275"/>
            <a:ext cx="2994450" cy="2994450"/>
          </a:xfrm>
          <a:prstGeom prst="rect">
            <a:avLst/>
          </a:prstGeom>
          <a:noFill/>
          <a:ln>
            <a:noFill/>
          </a:ln>
        </p:spPr>
      </p:pic>
      <p:sp>
        <p:nvSpPr>
          <p:cNvPr id="88" name="Shape 88"/>
          <p:cNvSpPr txBox="1"/>
          <p:nvPr>
            <p:ph type="ctrTitle"/>
          </p:nvPr>
        </p:nvSpPr>
        <p:spPr>
          <a:xfrm>
            <a:off x="5874225" y="827850"/>
            <a:ext cx="2994300" cy="11025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lt1"/>
              </a:buClr>
              <a:buSzPct val="25000"/>
              <a:buFont typeface="Roboto Condensed"/>
              <a:buNone/>
            </a:pPr>
            <a:r>
              <a:rPr lang="en-US" sz="1500"/>
              <a:t>Follow along with this presentation: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2000"/>
                                        <p:tgtEl>
                                          <p:spTgt spid="8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5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Introduction to the Protocol Manager</a:t>
            </a:r>
          </a:p>
        </p:txBody>
      </p:sp>
      <p:sp>
        <p:nvSpPr>
          <p:cNvPr id="149" name="Shape 149"/>
          <p:cNvSpPr txBox="1"/>
          <p:nvPr>
            <p:ph idx="1" type="body"/>
          </p:nvPr>
        </p:nvSpPr>
        <p:spPr>
          <a:xfrm>
            <a:off x="228600" y="895350"/>
            <a:ext cx="6324600" cy="990599"/>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lt1"/>
              </a:buClr>
              <a:buSzPct val="25000"/>
              <a:buFont typeface="Arial"/>
              <a:buNone/>
            </a:pPr>
            <a:r>
              <a:rPr b="0" i="0" lang="en-US" sz="2000" u="none" cap="none" strike="noStrike">
                <a:solidFill>
                  <a:schemeClr val="lt1"/>
                </a:solidFill>
                <a:latin typeface="Roboto Condensed"/>
                <a:ea typeface="Roboto Condensed"/>
                <a:cs typeface="Roboto Condensed"/>
                <a:sym typeface="Roboto Condensed"/>
              </a:rPr>
              <a:t>Give it a name and an optional description</a:t>
            </a:r>
          </a:p>
        </p:txBody>
      </p:sp>
      <p:pic>
        <p:nvPicPr>
          <p:cNvPr id="150" name="Shape 150"/>
          <p:cNvPicPr preferRelativeResize="0"/>
          <p:nvPr/>
        </p:nvPicPr>
        <p:blipFill rotWithShape="1">
          <a:blip r:embed="rId3">
            <a:alphaModFix/>
          </a:blip>
          <a:srcRect b="0" l="0" r="0" t="0"/>
          <a:stretch/>
        </p:blipFill>
        <p:spPr>
          <a:xfrm>
            <a:off x="2514600" y="1338438"/>
            <a:ext cx="6400800" cy="35955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animEffect filter="fade" transition="in">
                                      <p:cBhvr>
                                        <p:cTn dur="500"/>
                                        <p:tgtEl>
                                          <p:spTgt spid="149">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Introduction to the Protocol Editor</a:t>
            </a:r>
          </a:p>
        </p:txBody>
      </p:sp>
      <p:sp>
        <p:nvSpPr>
          <p:cNvPr id="156" name="Shape 156"/>
          <p:cNvSpPr txBox="1"/>
          <p:nvPr>
            <p:ph idx="1" type="body"/>
          </p:nvPr>
        </p:nvSpPr>
        <p:spPr>
          <a:xfrm>
            <a:off x="152400" y="819150"/>
            <a:ext cx="8077200" cy="990599"/>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lt1"/>
              </a:buClr>
              <a:buSzPct val="25000"/>
              <a:buFont typeface="Arial"/>
              <a:buNone/>
            </a:pPr>
            <a:r>
              <a:rPr b="0" i="0" lang="en-US" sz="2000" u="none" cap="none" strike="noStrike">
                <a:solidFill>
                  <a:schemeClr val="lt1"/>
                </a:solidFill>
                <a:latin typeface="Roboto Condensed"/>
                <a:ea typeface="Roboto Condensed"/>
                <a:cs typeface="Roboto Condensed"/>
                <a:sym typeface="Roboto Condensed"/>
              </a:rPr>
              <a:t>Start by adding your first visit to the protocol</a:t>
            </a:r>
          </a:p>
        </p:txBody>
      </p:sp>
      <p:pic>
        <p:nvPicPr>
          <p:cNvPr id="157" name="Shape 157"/>
          <p:cNvPicPr preferRelativeResize="0"/>
          <p:nvPr/>
        </p:nvPicPr>
        <p:blipFill rotWithShape="1">
          <a:blip r:embed="rId3">
            <a:alphaModFix/>
          </a:blip>
          <a:srcRect b="0" l="0" r="0" t="0"/>
          <a:stretch/>
        </p:blipFill>
        <p:spPr>
          <a:xfrm>
            <a:off x="2362200" y="1279775"/>
            <a:ext cx="6492240" cy="36401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56">
                                            <p:txEl>
                                              <p:pRg end="0" st="0"/>
                                            </p:txEl>
                                          </p:spTgt>
                                        </p:tgtEl>
                                        <p:attrNameLst>
                                          <p:attrName>style.visibility</p:attrName>
                                        </p:attrNameLst>
                                      </p:cBhvr>
                                      <p:to>
                                        <p:strVal val="visible"/>
                                      </p:to>
                                    </p:set>
                                    <p:animEffect filter="fade" transition="in">
                                      <p:cBhvr>
                                        <p:cTn dur="500"/>
                                        <p:tgtEl>
                                          <p:spTgt spid="156">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Introduction to the Protocol Editor</a:t>
            </a:r>
          </a:p>
        </p:txBody>
      </p:sp>
      <p:sp>
        <p:nvSpPr>
          <p:cNvPr id="164" name="Shape 164"/>
          <p:cNvSpPr txBox="1"/>
          <p:nvPr>
            <p:ph idx="1" type="body"/>
          </p:nvPr>
        </p:nvSpPr>
        <p:spPr>
          <a:xfrm>
            <a:off x="152400" y="819150"/>
            <a:ext cx="8077200" cy="990599"/>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lt1"/>
              </a:buClr>
              <a:buSzPct val="25000"/>
              <a:buFont typeface="Arial"/>
              <a:buNone/>
            </a:pPr>
            <a:r>
              <a:rPr b="0" i="0" lang="en-US" sz="2000" u="none" cap="none" strike="noStrike">
                <a:solidFill>
                  <a:schemeClr val="lt1"/>
                </a:solidFill>
                <a:latin typeface="Roboto Condensed"/>
                <a:ea typeface="Roboto Condensed"/>
                <a:cs typeface="Roboto Condensed"/>
                <a:sym typeface="Roboto Condensed"/>
              </a:rPr>
              <a:t>Describe a subject’s first visit</a:t>
            </a:r>
          </a:p>
        </p:txBody>
      </p:sp>
      <p:pic>
        <p:nvPicPr>
          <p:cNvPr descr="C:\Users\jcleve01.MIR\Dropbox\Screenshots\Screenshot 2016-05-24 17.45.44.png" id="165" name="Shape 165"/>
          <p:cNvPicPr preferRelativeResize="0"/>
          <p:nvPr/>
        </p:nvPicPr>
        <p:blipFill rotWithShape="1">
          <a:blip r:embed="rId3">
            <a:alphaModFix/>
          </a:blip>
          <a:srcRect b="10025" l="1311" r="2558" t="9724"/>
          <a:stretch/>
        </p:blipFill>
        <p:spPr>
          <a:xfrm>
            <a:off x="1920240" y="1276350"/>
            <a:ext cx="5303520" cy="3685661"/>
          </a:xfrm>
          <a:prstGeom prst="rect">
            <a:avLst/>
          </a:prstGeom>
          <a:noFill/>
          <a:ln>
            <a:noFill/>
          </a:ln>
        </p:spPr>
      </p:pic>
      <p:pic>
        <p:nvPicPr>
          <p:cNvPr descr="C:\Users\jcleve01.MIR\Dropbox\Screenshots\Screenshot 2016-05-24 17.45.51.png" id="166" name="Shape 166"/>
          <p:cNvPicPr preferRelativeResize="0"/>
          <p:nvPr/>
        </p:nvPicPr>
        <p:blipFill rotWithShape="1">
          <a:blip r:embed="rId4">
            <a:alphaModFix/>
          </a:blip>
          <a:srcRect b="10537" l="955" r="2837" t="9736"/>
          <a:stretch/>
        </p:blipFill>
        <p:spPr>
          <a:xfrm>
            <a:off x="1920240" y="1289780"/>
            <a:ext cx="5303520" cy="36587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64">
                                            <p:txEl>
                                              <p:pRg end="0" st="0"/>
                                            </p:txEl>
                                          </p:spTgt>
                                        </p:tgtEl>
                                        <p:attrNameLst>
                                          <p:attrName>style.visibility</p:attrName>
                                        </p:attrNameLst>
                                      </p:cBhvr>
                                      <p:to>
                                        <p:strVal val="visible"/>
                                      </p:to>
                                    </p:set>
                                    <p:animEffect filter="fade" transition="in">
                                      <p:cBhvr>
                                        <p:cTn dur="500"/>
                                        <p:tgtEl>
                                          <p:spTgt spid="164">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Introduction to the Protocol Editor</a:t>
            </a:r>
          </a:p>
        </p:txBody>
      </p:sp>
      <p:sp>
        <p:nvSpPr>
          <p:cNvPr id="173" name="Shape 173"/>
          <p:cNvSpPr txBox="1"/>
          <p:nvPr>
            <p:ph idx="1" type="body"/>
          </p:nvPr>
        </p:nvSpPr>
        <p:spPr>
          <a:xfrm>
            <a:off x="152400" y="819150"/>
            <a:ext cx="8839200" cy="990599"/>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lt1"/>
              </a:buClr>
              <a:buSzPct val="25000"/>
              <a:buFont typeface="Arial"/>
              <a:buNone/>
            </a:pPr>
            <a:r>
              <a:rPr b="0" i="0" lang="en-US" sz="2000" u="none" cap="none" strike="noStrike">
                <a:solidFill>
                  <a:schemeClr val="lt1"/>
                </a:solidFill>
                <a:latin typeface="Roboto Condensed"/>
                <a:ea typeface="Roboto Condensed"/>
                <a:cs typeface="Roboto Condensed"/>
                <a:sym typeface="Roboto Condensed"/>
              </a:rPr>
              <a:t>We’ll throw in a couple common experiments types for free to get you started…</a:t>
            </a:r>
          </a:p>
        </p:txBody>
      </p:sp>
      <p:pic>
        <p:nvPicPr>
          <p:cNvPr descr="C:\Users\jcleve01.MIR\Dropbox\Screenshots\Screenshot 2016-05-24 17.45.58.png" id="174" name="Shape 174"/>
          <p:cNvPicPr preferRelativeResize="0"/>
          <p:nvPr/>
        </p:nvPicPr>
        <p:blipFill rotWithShape="1">
          <a:blip r:embed="rId3">
            <a:alphaModFix/>
          </a:blip>
          <a:srcRect b="14696" l="1196" r="2740" t="9657"/>
          <a:stretch/>
        </p:blipFill>
        <p:spPr>
          <a:xfrm>
            <a:off x="1737360" y="1276350"/>
            <a:ext cx="5669280" cy="371644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Introduction to the Protocol Editor</a:t>
            </a:r>
          </a:p>
        </p:txBody>
      </p:sp>
      <p:sp>
        <p:nvSpPr>
          <p:cNvPr id="181" name="Shape 181"/>
          <p:cNvSpPr txBox="1"/>
          <p:nvPr>
            <p:ph idx="1" type="body"/>
          </p:nvPr>
        </p:nvSpPr>
        <p:spPr>
          <a:xfrm>
            <a:off x="152400" y="819150"/>
            <a:ext cx="8839200" cy="990599"/>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lt1"/>
              </a:buClr>
              <a:buSzPct val="25000"/>
              <a:buFont typeface="Arial"/>
              <a:buNone/>
            </a:pPr>
            <a:r>
              <a:rPr b="0" i="0" lang="en-US" sz="2000" u="none" cap="none" strike="noStrike">
                <a:solidFill>
                  <a:schemeClr val="lt1"/>
                </a:solidFill>
                <a:latin typeface="Roboto Condensed"/>
                <a:ea typeface="Roboto Condensed"/>
                <a:cs typeface="Roboto Condensed"/>
                <a:sym typeface="Roboto Condensed"/>
              </a:rPr>
              <a:t>But let’s add a new experiment type</a:t>
            </a:r>
          </a:p>
        </p:txBody>
      </p:sp>
      <p:pic>
        <p:nvPicPr>
          <p:cNvPr descr="C:\Users\jcleve01.MIR\Dropbox\Screenshots\Screenshot 2016-05-24 17.50.41.png" id="182" name="Shape 182"/>
          <p:cNvPicPr preferRelativeResize="0"/>
          <p:nvPr/>
        </p:nvPicPr>
        <p:blipFill rotWithShape="1">
          <a:blip r:embed="rId3">
            <a:alphaModFix/>
          </a:blip>
          <a:srcRect b="14875" l="1320" r="2506" t="9617"/>
          <a:stretch/>
        </p:blipFill>
        <p:spPr>
          <a:xfrm>
            <a:off x="1737360" y="1200150"/>
            <a:ext cx="5669280" cy="37053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Introduction to the Protocol Editor</a:t>
            </a:r>
          </a:p>
        </p:txBody>
      </p:sp>
      <p:sp>
        <p:nvSpPr>
          <p:cNvPr id="189" name="Shape 189"/>
          <p:cNvSpPr txBox="1"/>
          <p:nvPr>
            <p:ph idx="1" type="body"/>
          </p:nvPr>
        </p:nvSpPr>
        <p:spPr>
          <a:xfrm>
            <a:off x="152400" y="819150"/>
            <a:ext cx="8839200" cy="990599"/>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lt1"/>
              </a:buClr>
              <a:buSzPct val="25000"/>
              <a:buFont typeface="Arial"/>
              <a:buNone/>
            </a:pPr>
            <a:r>
              <a:rPr b="0" i="0" lang="en-US" sz="2000" u="none" cap="none" strike="noStrike">
                <a:solidFill>
                  <a:schemeClr val="lt1"/>
                </a:solidFill>
                <a:latin typeface="Roboto Condensed"/>
                <a:ea typeface="Roboto Condensed"/>
                <a:cs typeface="Roboto Condensed"/>
                <a:sym typeface="Roboto Condensed"/>
              </a:rPr>
              <a:t>The second visit is more interesting</a:t>
            </a:r>
          </a:p>
        </p:txBody>
      </p:sp>
      <p:pic>
        <p:nvPicPr>
          <p:cNvPr descr="C:\Users\jcleve01.MIR\Dropbox\Screenshots\Screenshot 2016-05-24 17.48.16.png" id="190" name="Shape 190"/>
          <p:cNvPicPr preferRelativeResize="0"/>
          <p:nvPr/>
        </p:nvPicPr>
        <p:blipFill rotWithShape="1">
          <a:blip r:embed="rId3">
            <a:alphaModFix/>
          </a:blip>
          <a:srcRect b="15790" l="1081" r="2697" t="9497"/>
          <a:stretch/>
        </p:blipFill>
        <p:spPr>
          <a:xfrm>
            <a:off x="1783080" y="1276350"/>
            <a:ext cx="5577840" cy="3605369"/>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3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Introduction to the Protocol Editor</a:t>
            </a:r>
          </a:p>
        </p:txBody>
      </p:sp>
      <p:sp>
        <p:nvSpPr>
          <p:cNvPr id="197" name="Shape 197"/>
          <p:cNvSpPr txBox="1"/>
          <p:nvPr>
            <p:ph idx="1" type="body"/>
          </p:nvPr>
        </p:nvSpPr>
        <p:spPr>
          <a:xfrm>
            <a:off x="152400" y="819150"/>
            <a:ext cx="8839200" cy="990599"/>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lt1"/>
              </a:buClr>
              <a:buSzPct val="25000"/>
              <a:buFont typeface="Arial"/>
              <a:buNone/>
            </a:pPr>
            <a:r>
              <a:rPr b="0" i="0" lang="en-US" sz="2000" u="none" cap="none" strike="noStrike">
                <a:solidFill>
                  <a:schemeClr val="lt1"/>
                </a:solidFill>
                <a:latin typeface="Roboto Condensed"/>
                <a:ea typeface="Roboto Condensed"/>
                <a:cs typeface="Roboto Condensed"/>
                <a:sym typeface="Roboto Condensed"/>
              </a:rPr>
              <a:t>Continue to define your protocol by adding experiment rows and visit columns…</a:t>
            </a:r>
          </a:p>
        </p:txBody>
      </p:sp>
      <p:pic>
        <p:nvPicPr>
          <p:cNvPr descr="C:\Users\jcleve01.MIR\Dropbox\Screenshots\Screenshot 2016-05-24 17.51.26.png" id="198" name="Shape 198"/>
          <p:cNvPicPr preferRelativeResize="0"/>
          <p:nvPr/>
        </p:nvPicPr>
        <p:blipFill rotWithShape="1">
          <a:blip r:embed="rId3">
            <a:alphaModFix/>
          </a:blip>
          <a:srcRect b="14990" l="1088" r="2778" t="8987"/>
          <a:stretch/>
        </p:blipFill>
        <p:spPr>
          <a:xfrm>
            <a:off x="1920240" y="1276350"/>
            <a:ext cx="5303520" cy="37117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Introduction to the Protocol Editor</a:t>
            </a:r>
            <a:r>
              <a:rPr lang="en-US"/>
              <a:t> Dialog Options</a:t>
            </a:r>
          </a:p>
        </p:txBody>
      </p:sp>
      <p:sp>
        <p:nvSpPr>
          <p:cNvPr id="205" name="Shape 205"/>
          <p:cNvSpPr txBox="1"/>
          <p:nvPr>
            <p:ph idx="1" type="body"/>
          </p:nvPr>
        </p:nvSpPr>
        <p:spPr>
          <a:xfrm>
            <a:off x="152400" y="819150"/>
            <a:ext cx="8839200" cy="990599"/>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lt1"/>
              </a:buClr>
              <a:buSzPct val="25000"/>
              <a:buFont typeface="Arial"/>
              <a:buNone/>
            </a:pPr>
            <a:r>
              <a:rPr b="0" i="0" lang="en-US" sz="2000" u="none" cap="none" strike="noStrike">
                <a:solidFill>
                  <a:schemeClr val="lt1"/>
                </a:solidFill>
                <a:latin typeface="Roboto Condensed"/>
                <a:ea typeface="Roboto Condensed"/>
                <a:cs typeface="Roboto Condensed"/>
                <a:sym typeface="Roboto Condensed"/>
              </a:rPr>
              <a:t>Specify who can manage this protocol</a:t>
            </a:r>
          </a:p>
        </p:txBody>
      </p:sp>
      <p:pic>
        <p:nvPicPr>
          <p:cNvPr descr="C:\Users\jcleve01.MIR\Dropbox\Screenshots\Screenshot 2016-05-24 17.52.23.png" id="206" name="Shape 206"/>
          <p:cNvPicPr preferRelativeResize="0"/>
          <p:nvPr/>
        </p:nvPicPr>
        <p:blipFill rotWithShape="1">
          <a:blip r:embed="rId3">
            <a:alphaModFix/>
          </a:blip>
          <a:srcRect b="14365" l="1254" r="2705" t="9246"/>
          <a:stretch/>
        </p:blipFill>
        <p:spPr>
          <a:xfrm>
            <a:off x="1965960" y="1265023"/>
            <a:ext cx="5212080" cy="36689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Introduction to the Protocol Editor Dialog Options</a:t>
            </a:r>
          </a:p>
        </p:txBody>
      </p:sp>
      <p:sp>
        <p:nvSpPr>
          <p:cNvPr id="213" name="Shape 213"/>
          <p:cNvSpPr txBox="1"/>
          <p:nvPr>
            <p:ph idx="1" type="body"/>
          </p:nvPr>
        </p:nvSpPr>
        <p:spPr>
          <a:xfrm>
            <a:off x="152400" y="819150"/>
            <a:ext cx="8839200" cy="990599"/>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lt1"/>
              </a:buClr>
              <a:buSzPct val="25000"/>
              <a:buFont typeface="Arial"/>
              <a:buNone/>
            </a:pPr>
            <a:r>
              <a:rPr b="0" i="0" lang="en-US" sz="2000" u="none" cap="none" strike="noStrike">
                <a:solidFill>
                  <a:schemeClr val="lt1"/>
                </a:solidFill>
                <a:latin typeface="Roboto Condensed"/>
                <a:ea typeface="Roboto Condensed"/>
                <a:cs typeface="Roboto Condensed"/>
                <a:sym typeface="Roboto Condensed"/>
              </a:rPr>
              <a:t>Associate this protocol with a project</a:t>
            </a:r>
          </a:p>
        </p:txBody>
      </p:sp>
      <p:pic>
        <p:nvPicPr>
          <p:cNvPr descr="C:\Users\jcleve01.MIR\Dropbox\Screenshots\Screenshot 2016-05-24 17.52.36.png" id="214" name="Shape 214"/>
          <p:cNvPicPr preferRelativeResize="0"/>
          <p:nvPr/>
        </p:nvPicPr>
        <p:blipFill rotWithShape="1">
          <a:blip r:embed="rId3">
            <a:alphaModFix/>
          </a:blip>
          <a:srcRect b="15512" l="948" r="2690" t="9076"/>
          <a:stretch/>
        </p:blipFill>
        <p:spPr>
          <a:xfrm>
            <a:off x="1920240" y="1276350"/>
            <a:ext cx="5303520" cy="3673227"/>
          </a:xfrm>
          <a:prstGeom prst="rect">
            <a:avLst/>
          </a:prstGeom>
          <a:noFill/>
          <a:ln>
            <a:noFill/>
          </a:ln>
        </p:spPr>
      </p:pic>
      <p:pic>
        <p:nvPicPr>
          <p:cNvPr descr="C:\Users\jcleve01.MIR\Dropbox\Screenshots\Screenshot 2015-09-15 14.37.39.png" id="215" name="Shape 215"/>
          <p:cNvPicPr preferRelativeResize="0"/>
          <p:nvPr/>
        </p:nvPicPr>
        <p:blipFill rotWithShape="1">
          <a:blip r:embed="rId4">
            <a:alphaModFix/>
          </a:blip>
          <a:srcRect b="9692" l="45115" r="19369" t="47675"/>
          <a:stretch/>
        </p:blipFill>
        <p:spPr>
          <a:xfrm>
            <a:off x="6324600" y="2266950"/>
            <a:ext cx="2273300" cy="2349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13">
                                            <p:txEl>
                                              <p:pRg end="0" st="0"/>
                                            </p:txEl>
                                          </p:spTgt>
                                        </p:tgtEl>
                                        <p:attrNameLst>
                                          <p:attrName>style.visibility</p:attrName>
                                        </p:attrNameLst>
                                      </p:cBhvr>
                                      <p:to>
                                        <p:strVal val="visible"/>
                                      </p:to>
                                    </p:set>
                                    <p:animEffect filter="fade" transition="in">
                                      <p:cBhvr>
                                        <p:cTn dur="500"/>
                                        <p:tgtEl>
                                          <p:spTgt spid="213">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Shape 221"/>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Introduction to the Protocol Editor</a:t>
            </a:r>
            <a:r>
              <a:rPr lang="en-US"/>
              <a:t> Dialog Options</a:t>
            </a:r>
          </a:p>
        </p:txBody>
      </p:sp>
      <p:sp>
        <p:nvSpPr>
          <p:cNvPr id="222" name="Shape 222"/>
          <p:cNvSpPr txBox="1"/>
          <p:nvPr>
            <p:ph idx="1" type="body"/>
          </p:nvPr>
        </p:nvSpPr>
        <p:spPr>
          <a:xfrm>
            <a:off x="152400" y="819150"/>
            <a:ext cx="8839200" cy="990599"/>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lt1"/>
              </a:buClr>
              <a:buSzPct val="25000"/>
              <a:buFont typeface="Arial"/>
              <a:buNone/>
            </a:pPr>
            <a:r>
              <a:rPr b="0" i="0" lang="en-US" sz="2000" u="none" cap="none" strike="noStrike">
                <a:solidFill>
                  <a:schemeClr val="lt1"/>
                </a:solidFill>
                <a:latin typeface="Roboto Condensed"/>
                <a:ea typeface="Roboto Condensed"/>
                <a:cs typeface="Roboto Condensed"/>
                <a:sym typeface="Roboto Condensed"/>
              </a:rPr>
              <a:t>Setup notifications on the protocol</a:t>
            </a:r>
          </a:p>
        </p:txBody>
      </p:sp>
      <p:pic>
        <p:nvPicPr>
          <p:cNvPr descr="C:\Users\jcleve01.MIR\Dropbox\Screenshots\Screenshot 2016-05-24 17.53.57.png" id="223" name="Shape 223"/>
          <p:cNvPicPr preferRelativeResize="0"/>
          <p:nvPr/>
        </p:nvPicPr>
        <p:blipFill rotWithShape="1">
          <a:blip r:embed="rId3">
            <a:alphaModFix/>
          </a:blip>
          <a:srcRect b="15812" l="962" r="2829" t="9193"/>
          <a:stretch/>
        </p:blipFill>
        <p:spPr>
          <a:xfrm>
            <a:off x="2011680" y="1276350"/>
            <a:ext cx="5120640" cy="35326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What will the Visits &amp; Protocols plugin do for you?</a:t>
            </a:r>
          </a:p>
        </p:txBody>
      </p:sp>
      <p:sp>
        <p:nvSpPr>
          <p:cNvPr id="94" name="Shape 94"/>
          <p:cNvSpPr txBox="1"/>
          <p:nvPr>
            <p:ph idx="1" type="body"/>
          </p:nvPr>
        </p:nvSpPr>
        <p:spPr>
          <a:xfrm>
            <a:off x="609600" y="971550"/>
            <a:ext cx="7924800" cy="3623073"/>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lt1"/>
              </a:buClr>
              <a:buSzPct val="100000"/>
              <a:buFont typeface="Arial"/>
              <a:buChar char="•"/>
            </a:pPr>
            <a:r>
              <a:rPr b="0" i="0" lang="en-US" sz="2400" u="none" cap="none" strike="noStrike">
                <a:solidFill>
                  <a:schemeClr val="lt1"/>
                </a:solidFill>
                <a:latin typeface="Roboto Condensed"/>
                <a:ea typeface="Roboto Condensed"/>
                <a:cs typeface="Roboto Condensed"/>
                <a:sym typeface="Roboto Condensed"/>
              </a:rPr>
              <a:t>Adds visit scheduling and experiment/session tracking features to core XNAT for longitudinal studies</a:t>
            </a:r>
          </a:p>
          <a:p>
            <a:pPr indent="-342900" lvl="0" marL="342900" marR="0" rtl="0" algn="l">
              <a:spcBef>
                <a:spcPts val="480"/>
              </a:spcBef>
              <a:spcAft>
                <a:spcPts val="0"/>
              </a:spcAft>
              <a:buClr>
                <a:schemeClr val="lt1"/>
              </a:buClr>
              <a:buSzPct val="100000"/>
              <a:buFont typeface="Arial"/>
              <a:buChar char="•"/>
            </a:pPr>
            <a:r>
              <a:rPr b="0" i="0" lang="en-US" sz="2400" u="none" cap="none" strike="noStrike">
                <a:solidFill>
                  <a:schemeClr val="lt1"/>
                </a:solidFill>
                <a:latin typeface="Roboto Condensed"/>
                <a:ea typeface="Roboto Condensed"/>
                <a:cs typeface="Roboto Condensed"/>
                <a:sym typeface="Roboto Condensed"/>
              </a:rPr>
              <a:t>Allows research coordinators greater ability to:</a:t>
            </a:r>
          </a:p>
          <a:p>
            <a:pPr indent="-285750" lvl="1" marL="742950" marR="0" rtl="0" algn="l">
              <a:spcBef>
                <a:spcPts val="420"/>
              </a:spcBef>
              <a:spcAft>
                <a:spcPts val="0"/>
              </a:spcAft>
              <a:buClr>
                <a:schemeClr val="lt1"/>
              </a:buClr>
              <a:buSzPct val="100000"/>
              <a:buFont typeface="Arial"/>
              <a:buChar char="–"/>
            </a:pPr>
            <a:r>
              <a:rPr b="0" i="0" lang="en-US" sz="2100" u="none" cap="none" strike="noStrike">
                <a:solidFill>
                  <a:schemeClr val="lt1"/>
                </a:solidFill>
                <a:latin typeface="Roboto Condensed"/>
                <a:ea typeface="Roboto Condensed"/>
                <a:cs typeface="Roboto Condensed"/>
                <a:sym typeface="Roboto Condensed"/>
              </a:rPr>
              <a:t>Track project protocol requirements</a:t>
            </a:r>
          </a:p>
          <a:p>
            <a:pPr indent="-285750" lvl="1" marL="742950" marR="0" rtl="0" algn="l">
              <a:spcBef>
                <a:spcPts val="420"/>
              </a:spcBef>
              <a:spcAft>
                <a:spcPts val="0"/>
              </a:spcAft>
              <a:buClr>
                <a:schemeClr val="lt1"/>
              </a:buClr>
              <a:buSzPct val="100000"/>
              <a:buFont typeface="Arial"/>
              <a:buChar char="–"/>
            </a:pPr>
            <a:r>
              <a:rPr b="0" i="0" lang="en-US" sz="2100" u="none" cap="none" strike="noStrike">
                <a:solidFill>
                  <a:schemeClr val="lt1"/>
                </a:solidFill>
                <a:latin typeface="Roboto Condensed"/>
                <a:ea typeface="Roboto Condensed"/>
                <a:cs typeface="Roboto Condensed"/>
                <a:sym typeface="Roboto Condensed"/>
              </a:rPr>
              <a:t>Monitor missed visits / deviations</a:t>
            </a:r>
          </a:p>
          <a:p>
            <a:pPr indent="-285750" lvl="1" marL="742950" marR="0" rtl="0" algn="l">
              <a:spcBef>
                <a:spcPts val="420"/>
              </a:spcBef>
              <a:spcAft>
                <a:spcPts val="0"/>
              </a:spcAft>
              <a:buClr>
                <a:schemeClr val="lt1"/>
              </a:buClr>
              <a:buSzPct val="100000"/>
              <a:buFont typeface="Arial"/>
              <a:buChar char="–"/>
            </a:pPr>
            <a:r>
              <a:rPr b="0" i="0" lang="en-US" sz="2100" u="none" cap="none" strike="noStrike">
                <a:solidFill>
                  <a:schemeClr val="lt1"/>
                </a:solidFill>
                <a:latin typeface="Roboto Condensed"/>
                <a:ea typeface="Roboto Condensed"/>
                <a:cs typeface="Roboto Condensed"/>
                <a:sym typeface="Roboto Condensed"/>
              </a:rPr>
              <a:t>Catch missed experiments</a:t>
            </a:r>
          </a:p>
          <a:p>
            <a:pPr indent="-285750" lvl="1" marL="742950" marR="0" rtl="0" algn="l">
              <a:spcBef>
                <a:spcPts val="420"/>
              </a:spcBef>
              <a:spcAft>
                <a:spcPts val="0"/>
              </a:spcAft>
              <a:buClr>
                <a:schemeClr val="lt1"/>
              </a:buClr>
              <a:buSzPct val="100000"/>
              <a:buFont typeface="Arial"/>
              <a:buChar char="–"/>
            </a:pPr>
            <a:r>
              <a:rPr b="0" i="0" lang="en-US" sz="2100" u="none" cap="none" strike="noStrike">
                <a:solidFill>
                  <a:schemeClr val="lt1"/>
                </a:solidFill>
                <a:latin typeface="Roboto Condensed"/>
                <a:ea typeface="Roboto Condensed"/>
                <a:cs typeface="Roboto Condensed"/>
                <a:sym typeface="Roboto Condensed"/>
              </a:rPr>
              <a:t>Visualize project progress reports</a:t>
            </a:r>
          </a:p>
          <a:p>
            <a:pPr indent="-342900" lvl="0" marL="342900" marR="0" rtl="0" algn="l">
              <a:spcBef>
                <a:spcPts val="480"/>
              </a:spcBef>
              <a:spcAft>
                <a:spcPts val="0"/>
              </a:spcAft>
              <a:buClr>
                <a:schemeClr val="lt1"/>
              </a:buClr>
              <a:buSzPct val="100000"/>
              <a:buFont typeface="Arial"/>
              <a:buChar char="•"/>
            </a:pPr>
            <a:r>
              <a:rPr b="0" i="0" lang="en-US" sz="2400" u="none" cap="none" strike="noStrike">
                <a:solidFill>
                  <a:schemeClr val="lt1"/>
                </a:solidFill>
                <a:latin typeface="Roboto Condensed"/>
                <a:ea typeface="Roboto Condensed"/>
                <a:cs typeface="Roboto Condensed"/>
                <a:sym typeface="Roboto Condensed"/>
              </a:rPr>
              <a:t>Currently an early alpha phase release for XNAT 1.7</a:t>
            </a:r>
          </a:p>
          <a:p>
            <a:pPr indent="-342900" lvl="0" marL="342900" marR="0" rtl="0" algn="l">
              <a:spcBef>
                <a:spcPts val="480"/>
              </a:spcBef>
              <a:buClr>
                <a:schemeClr val="lt1"/>
              </a:buClr>
              <a:buSzPct val="100000"/>
              <a:buFont typeface="Arial"/>
              <a:buChar char="•"/>
            </a:pPr>
            <a:r>
              <a:rPr b="0" i="0" lang="en-US" sz="2400" u="none" cap="none" strike="noStrike">
                <a:solidFill>
                  <a:schemeClr val="lt1"/>
                </a:solidFill>
                <a:latin typeface="Roboto Condensed"/>
                <a:ea typeface="Roboto Condensed"/>
                <a:cs typeface="Roboto Condensed"/>
                <a:sym typeface="Roboto Condensed"/>
              </a:rPr>
              <a:t>But available as a Beta Module for XNAT 1.6.5</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4">
                                            <p:txEl>
                                              <p:pRg end="0" st="0"/>
                                            </p:txEl>
                                          </p:spTgt>
                                        </p:tgtEl>
                                        <p:attrNameLst>
                                          <p:attrName>style.visibility</p:attrName>
                                        </p:attrNameLst>
                                      </p:cBhvr>
                                      <p:to>
                                        <p:strVal val="visible"/>
                                      </p:to>
                                    </p:set>
                                    <p:animEffect filter="fade" transition="in">
                                      <p:cBhvr>
                                        <p:cTn dur="2000"/>
                                        <p:tgtEl>
                                          <p:spTgt spid="94">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4">
                                            <p:txEl>
                                              <p:pRg end="1" st="1"/>
                                            </p:txEl>
                                          </p:spTgt>
                                        </p:tgtEl>
                                        <p:attrNameLst>
                                          <p:attrName>style.visibility</p:attrName>
                                        </p:attrNameLst>
                                      </p:cBhvr>
                                      <p:to>
                                        <p:strVal val="visible"/>
                                      </p:to>
                                    </p:set>
                                    <p:animEffect filter="fade" transition="in">
                                      <p:cBhvr>
                                        <p:cTn dur="2000"/>
                                        <p:tgtEl>
                                          <p:spTgt spid="94">
                                            <p:txEl>
                                              <p:pRg end="1" st="1"/>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94">
                                            <p:txEl>
                                              <p:pRg end="2" st="2"/>
                                            </p:txEl>
                                          </p:spTgt>
                                        </p:tgtEl>
                                        <p:attrNameLst>
                                          <p:attrName>style.visibility</p:attrName>
                                        </p:attrNameLst>
                                      </p:cBhvr>
                                      <p:to>
                                        <p:strVal val="visible"/>
                                      </p:to>
                                    </p:set>
                                    <p:animEffect filter="fade" transition="in">
                                      <p:cBhvr>
                                        <p:cTn dur="2000"/>
                                        <p:tgtEl>
                                          <p:spTgt spid="94">
                                            <p:txEl>
                                              <p:pRg end="2" st="2"/>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94">
                                            <p:txEl>
                                              <p:pRg end="3" st="3"/>
                                            </p:txEl>
                                          </p:spTgt>
                                        </p:tgtEl>
                                        <p:attrNameLst>
                                          <p:attrName>style.visibility</p:attrName>
                                        </p:attrNameLst>
                                      </p:cBhvr>
                                      <p:to>
                                        <p:strVal val="visible"/>
                                      </p:to>
                                    </p:set>
                                    <p:animEffect filter="fade" transition="in">
                                      <p:cBhvr>
                                        <p:cTn dur="2000"/>
                                        <p:tgtEl>
                                          <p:spTgt spid="94">
                                            <p:txEl>
                                              <p:pRg end="3" st="3"/>
                                            </p:txEl>
                                          </p:spTgt>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94">
                                            <p:txEl>
                                              <p:pRg end="4" st="4"/>
                                            </p:txEl>
                                          </p:spTgt>
                                        </p:tgtEl>
                                        <p:attrNameLst>
                                          <p:attrName>style.visibility</p:attrName>
                                        </p:attrNameLst>
                                      </p:cBhvr>
                                      <p:to>
                                        <p:strVal val="visible"/>
                                      </p:to>
                                    </p:set>
                                    <p:animEffect filter="fade" transition="in">
                                      <p:cBhvr>
                                        <p:cTn dur="2000"/>
                                        <p:tgtEl>
                                          <p:spTgt spid="94">
                                            <p:txEl>
                                              <p:pRg end="4" st="4"/>
                                            </p:txEl>
                                          </p:spTgt>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94">
                                            <p:txEl>
                                              <p:pRg end="5" st="5"/>
                                            </p:txEl>
                                          </p:spTgt>
                                        </p:tgtEl>
                                        <p:attrNameLst>
                                          <p:attrName>style.visibility</p:attrName>
                                        </p:attrNameLst>
                                      </p:cBhvr>
                                      <p:to>
                                        <p:strVal val="visible"/>
                                      </p:to>
                                    </p:set>
                                    <p:animEffect filter="fade" transition="in">
                                      <p:cBhvr>
                                        <p:cTn dur="2000"/>
                                        <p:tgtEl>
                                          <p:spTgt spid="94">
                                            <p:txEl>
                                              <p:pRg end="5" st="5"/>
                                            </p:txEl>
                                          </p:spTgt>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94">
                                            <p:txEl>
                                              <p:pRg end="6" st="6"/>
                                            </p:txEl>
                                          </p:spTgt>
                                        </p:tgtEl>
                                        <p:attrNameLst>
                                          <p:attrName>style.visibility</p:attrName>
                                        </p:attrNameLst>
                                      </p:cBhvr>
                                      <p:to>
                                        <p:strVal val="visible"/>
                                      </p:to>
                                    </p:set>
                                    <p:animEffect filter="fade" transition="in">
                                      <p:cBhvr>
                                        <p:cTn dur="2000"/>
                                        <p:tgtEl>
                                          <p:spTgt spid="94">
                                            <p:txEl>
                                              <p:pRg end="6" st="6"/>
                                            </p:txEl>
                                          </p:spTgt>
                                        </p:tgtEl>
                                      </p:cBhvr>
                                    </p:animEffect>
                                  </p:childTnLst>
                                </p:cTn>
                              </p:par>
                            </p:childTnLst>
                          </p:cTn>
                        </p:par>
                        <p:par>
                          <p:cTn fill="hold">
                            <p:stCondLst>
                              <p:cond delay="14000"/>
                            </p:stCondLst>
                            <p:childTnLst>
                              <p:par>
                                <p:cTn fill="hold" nodeType="afterEffect" presetClass="entr" presetID="10" presetSubtype="0">
                                  <p:stCondLst>
                                    <p:cond delay="0"/>
                                  </p:stCondLst>
                                  <p:childTnLst>
                                    <p:set>
                                      <p:cBhvr>
                                        <p:cTn dur="1" fill="hold">
                                          <p:stCondLst>
                                            <p:cond delay="0"/>
                                          </p:stCondLst>
                                        </p:cTn>
                                        <p:tgtEl>
                                          <p:spTgt spid="94">
                                            <p:txEl>
                                              <p:pRg end="7" st="7"/>
                                            </p:txEl>
                                          </p:spTgt>
                                        </p:tgtEl>
                                        <p:attrNameLst>
                                          <p:attrName>style.visibility</p:attrName>
                                        </p:attrNameLst>
                                      </p:cBhvr>
                                      <p:to>
                                        <p:strVal val="visible"/>
                                      </p:to>
                                    </p:set>
                                    <p:animEffect filter="fade" transition="in">
                                      <p:cBhvr>
                                        <p:cTn dur="2000"/>
                                        <p:tgtEl>
                                          <p:spTgt spid="94">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Shape 229"/>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Introduction to the Protocol Editor</a:t>
            </a:r>
          </a:p>
        </p:txBody>
      </p:sp>
      <p:sp>
        <p:nvSpPr>
          <p:cNvPr id="230" name="Shape 230"/>
          <p:cNvSpPr txBox="1"/>
          <p:nvPr>
            <p:ph idx="1" type="body"/>
          </p:nvPr>
        </p:nvSpPr>
        <p:spPr>
          <a:xfrm>
            <a:off x="152400" y="819150"/>
            <a:ext cx="8839200" cy="990599"/>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lt1"/>
              </a:buClr>
              <a:buSzPct val="25000"/>
              <a:buFont typeface="Arial"/>
              <a:buNone/>
            </a:pPr>
            <a:r>
              <a:rPr b="0" i="0" lang="en-US" sz="2000" u="none" cap="none" strike="noStrike">
                <a:solidFill>
                  <a:schemeClr val="lt1"/>
                </a:solidFill>
                <a:latin typeface="Roboto Condensed"/>
                <a:ea typeface="Roboto Condensed"/>
                <a:cs typeface="Roboto Condensed"/>
                <a:sym typeface="Roboto Condensed"/>
              </a:rPr>
              <a:t>Save it!</a:t>
            </a:r>
          </a:p>
          <a:p>
            <a:pPr indent="0" lvl="0" marL="0" marR="0" rtl="0" algn="r">
              <a:spcBef>
                <a:spcPts val="320"/>
              </a:spcBef>
              <a:buClr>
                <a:schemeClr val="lt1"/>
              </a:buClr>
              <a:buSzPct val="25000"/>
              <a:buFont typeface="Arial"/>
              <a:buNone/>
            </a:pPr>
            <a:r>
              <a:rPr b="0" i="0" lang="en-US" sz="1600" u="none" cap="none" strike="noStrike">
                <a:solidFill>
                  <a:schemeClr val="lt1"/>
                </a:solidFill>
                <a:latin typeface="Roboto Condensed"/>
                <a:ea typeface="Roboto Condensed"/>
                <a:cs typeface="Roboto Condensed"/>
                <a:sym typeface="Roboto Condensed"/>
              </a:rPr>
              <a:t>…and note the version increment if you’re updating a protocol</a:t>
            </a:r>
          </a:p>
        </p:txBody>
      </p:sp>
      <p:pic>
        <p:nvPicPr>
          <p:cNvPr descr="C:\Users\jcleve01.MIR\Dropbox\Screenshots\Screenshot 2016-05-24 18.10.38.png" id="231" name="Shape 231"/>
          <p:cNvPicPr preferRelativeResize="0"/>
          <p:nvPr/>
        </p:nvPicPr>
        <p:blipFill rotWithShape="1">
          <a:blip r:embed="rId3">
            <a:alphaModFix/>
          </a:blip>
          <a:srcRect b="31207" l="1051" r="2709" t="8797"/>
          <a:stretch/>
        </p:blipFill>
        <p:spPr>
          <a:xfrm>
            <a:off x="1755972" y="1733550"/>
            <a:ext cx="5632056" cy="310734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Shape 236"/>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Apply your protocol to a project</a:t>
            </a:r>
          </a:p>
        </p:txBody>
      </p:sp>
      <p:sp>
        <p:nvSpPr>
          <p:cNvPr id="237" name="Shape 237"/>
          <p:cNvSpPr txBox="1"/>
          <p:nvPr>
            <p:ph idx="1" type="body"/>
          </p:nvPr>
        </p:nvSpPr>
        <p:spPr>
          <a:xfrm>
            <a:off x="152400" y="819150"/>
            <a:ext cx="8610600" cy="38100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lt1"/>
              </a:buClr>
              <a:buSzPct val="25000"/>
              <a:buFont typeface="Arial"/>
              <a:buNone/>
            </a:pPr>
            <a:r>
              <a:rPr b="0" i="0" lang="en-US" sz="2000" u="none" cap="none" strike="noStrike">
                <a:solidFill>
                  <a:schemeClr val="lt1"/>
                </a:solidFill>
                <a:latin typeface="Roboto Condensed"/>
                <a:ea typeface="Roboto Condensed"/>
                <a:cs typeface="Roboto Condensed"/>
                <a:sym typeface="Roboto Condensed"/>
              </a:rPr>
              <a:t>Go to a project page. </a:t>
            </a:r>
          </a:p>
          <a:p>
            <a:pPr indent="0" lvl="0" marL="0" marR="0" rtl="0" algn="l">
              <a:spcBef>
                <a:spcPts val="400"/>
              </a:spcBef>
              <a:buClr>
                <a:schemeClr val="lt1"/>
              </a:buClr>
              <a:buSzPct val="25000"/>
              <a:buFont typeface="Arial"/>
              <a:buNone/>
            </a:pPr>
            <a:r>
              <a:rPr b="0" i="0" lang="en-US" sz="2000" u="none" cap="none" strike="noStrike">
                <a:solidFill>
                  <a:schemeClr val="lt1"/>
                </a:solidFill>
                <a:latin typeface="Roboto Condensed"/>
                <a:ea typeface="Roboto Condensed"/>
                <a:cs typeface="Roboto Condensed"/>
                <a:sym typeface="Roboto Condensed"/>
              </a:rPr>
              <a:t>If you’re an XNAT administrator or the project owner, you’ll find a “Protocols” tab</a:t>
            </a:r>
          </a:p>
        </p:txBody>
      </p:sp>
      <p:pic>
        <p:nvPicPr>
          <p:cNvPr descr="C:\Users\jcleve01.MIR\Dropbox\Screenshots\Screenshot 2016-06-06 18.52.54.png" id="238" name="Shape 238"/>
          <p:cNvPicPr preferRelativeResize="0"/>
          <p:nvPr/>
        </p:nvPicPr>
        <p:blipFill rotWithShape="1">
          <a:blip r:embed="rId3">
            <a:alphaModFix/>
          </a:blip>
          <a:srcRect b="1487" l="927" r="2106" t="13581"/>
          <a:stretch/>
        </p:blipFill>
        <p:spPr>
          <a:xfrm>
            <a:off x="1453195" y="1586039"/>
            <a:ext cx="6206700" cy="3366300"/>
          </a:xfrm>
          <a:prstGeom prst="rect">
            <a:avLst/>
          </a:prstGeom>
          <a:noFill/>
          <a:ln>
            <a:noFill/>
          </a:ln>
        </p:spPr>
      </p:pic>
      <p:pic>
        <p:nvPicPr>
          <p:cNvPr descr="C:\Users\jcleve01.MIR\Dropbox\Screenshots\Screenshot 2016-06-06 18.53.21.png" id="239" name="Shape 239"/>
          <p:cNvPicPr preferRelativeResize="0"/>
          <p:nvPr/>
        </p:nvPicPr>
        <p:blipFill rotWithShape="1">
          <a:blip r:embed="rId4">
            <a:alphaModFix/>
          </a:blip>
          <a:srcRect b="2163" l="895" r="2265" t="13588"/>
          <a:stretch/>
        </p:blipFill>
        <p:spPr>
          <a:xfrm>
            <a:off x="1472751" y="1581432"/>
            <a:ext cx="6198499" cy="333914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37">
                                            <p:txEl>
                                              <p:pRg end="0" st="0"/>
                                            </p:txEl>
                                          </p:spTgt>
                                        </p:tgtEl>
                                        <p:attrNameLst>
                                          <p:attrName>style.visibility</p:attrName>
                                        </p:attrNameLst>
                                      </p:cBhvr>
                                      <p:to>
                                        <p:strVal val="visible"/>
                                      </p:to>
                                    </p:set>
                                    <p:animEffect filter="fade" transition="in">
                                      <p:cBhvr>
                                        <p:cTn dur="500"/>
                                        <p:tgtEl>
                                          <p:spTgt spid="237">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37">
                                            <p:txEl>
                                              <p:pRg end="1" st="1"/>
                                            </p:txEl>
                                          </p:spTgt>
                                        </p:tgtEl>
                                        <p:attrNameLst>
                                          <p:attrName>style.visibility</p:attrName>
                                        </p:attrNameLst>
                                      </p:cBhvr>
                                      <p:to>
                                        <p:strVal val="visible"/>
                                      </p:to>
                                    </p:set>
                                    <p:animEffect filter="fade" transition="in">
                                      <p:cBhvr>
                                        <p:cTn dur="500"/>
                                        <p:tgtEl>
                                          <p:spTgt spid="237">
                                            <p:txEl>
                                              <p:pRg end="1" st="1"/>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Shape 245"/>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Back to the Protocol Editor for a moment…</a:t>
            </a:r>
          </a:p>
        </p:txBody>
      </p:sp>
      <p:sp>
        <p:nvSpPr>
          <p:cNvPr id="246" name="Shape 246"/>
          <p:cNvSpPr txBox="1"/>
          <p:nvPr>
            <p:ph idx="1" type="body"/>
          </p:nvPr>
        </p:nvSpPr>
        <p:spPr>
          <a:xfrm>
            <a:off x="152400" y="819150"/>
            <a:ext cx="8839200" cy="990599"/>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lt1"/>
              </a:buClr>
              <a:buSzPct val="25000"/>
              <a:buFont typeface="Arial"/>
              <a:buNone/>
            </a:pPr>
            <a:r>
              <a:rPr b="0" i="0" lang="en-US" sz="2000" u="none" cap="none" strike="noStrike">
                <a:solidFill>
                  <a:schemeClr val="lt1"/>
                </a:solidFill>
                <a:latin typeface="Roboto Condensed"/>
                <a:ea typeface="Roboto Condensed"/>
                <a:cs typeface="Roboto Condensed"/>
                <a:sym typeface="Roboto Condensed"/>
              </a:rPr>
              <a:t>As a side note, you can also manage project protocol associations and their versions from this dialog in bulk in the protocol editor.</a:t>
            </a:r>
          </a:p>
        </p:txBody>
      </p:sp>
      <p:pic>
        <p:nvPicPr>
          <p:cNvPr descr="C:\Users\jcleve01.MIR\Dropbox\Screenshots\Screenshot 2015-10-13 18.32.12.png" id="247" name="Shape 247"/>
          <p:cNvPicPr preferRelativeResize="0"/>
          <p:nvPr/>
        </p:nvPicPr>
        <p:blipFill rotWithShape="1">
          <a:blip r:embed="rId3">
            <a:alphaModFix/>
          </a:blip>
          <a:srcRect b="23081" l="1569" r="50343" t="20217"/>
          <a:stretch/>
        </p:blipFill>
        <p:spPr>
          <a:xfrm>
            <a:off x="1371600" y="1592037"/>
            <a:ext cx="4572000" cy="3265713"/>
          </a:xfrm>
          <a:prstGeom prst="rect">
            <a:avLst/>
          </a:prstGeom>
          <a:noFill/>
          <a:ln>
            <a:noFill/>
          </a:ln>
        </p:spPr>
      </p:pic>
      <p:pic>
        <p:nvPicPr>
          <p:cNvPr descr="C:\Users\jcleve01.MIR\Dropbox\Screenshots\Screenshot 2015-10-08 16.10.05.png" id="248" name="Shape 248"/>
          <p:cNvPicPr preferRelativeResize="0"/>
          <p:nvPr/>
        </p:nvPicPr>
        <p:blipFill rotWithShape="1">
          <a:blip r:embed="rId4">
            <a:alphaModFix/>
          </a:blip>
          <a:srcRect b="0" l="0" r="0" t="0"/>
          <a:stretch/>
        </p:blipFill>
        <p:spPr>
          <a:xfrm>
            <a:off x="6369050" y="2428875"/>
            <a:ext cx="1771650" cy="1057275"/>
          </a:xfrm>
          <a:prstGeom prst="rect">
            <a:avLst/>
          </a:prstGeom>
          <a:noFill/>
          <a:ln>
            <a:noFill/>
          </a:ln>
        </p:spPr>
      </p:pic>
      <p:sp>
        <p:nvSpPr>
          <p:cNvPr id="249" name="Shape 249"/>
          <p:cNvSpPr/>
          <p:nvPr/>
        </p:nvSpPr>
        <p:spPr>
          <a:xfrm rot="5400000">
            <a:off x="6096000" y="1581150"/>
            <a:ext cx="685800" cy="685800"/>
          </a:xfrm>
          <a:prstGeom prst="bentArrow">
            <a:avLst>
              <a:gd fmla="val 25000" name="adj1"/>
              <a:gd fmla="val 25000" name="adj2"/>
              <a:gd fmla="val 25000" name="adj3"/>
              <a:gd fmla="val 43750" name="adj4"/>
            </a:avLst>
          </a:prstGeom>
          <a:solidFill>
            <a:schemeClr val="accent2"/>
          </a:solidFill>
          <a:ln cap="flat" cmpd="sng" w="25400">
            <a:solidFill>
              <a:srgbClr val="395E89"/>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46">
                                            <p:txEl>
                                              <p:pRg end="0" st="0"/>
                                            </p:txEl>
                                          </p:spTgt>
                                        </p:tgtEl>
                                        <p:attrNameLst>
                                          <p:attrName>style.visibility</p:attrName>
                                        </p:attrNameLst>
                                      </p:cBhvr>
                                      <p:to>
                                        <p:strVal val="visible"/>
                                      </p:to>
                                    </p:set>
                                    <p:animEffect filter="fade" transition="in">
                                      <p:cBhvr>
                                        <p:cTn dur="500"/>
                                        <p:tgtEl>
                                          <p:spTgt spid="246">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Shape 254"/>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Project Dashboard</a:t>
            </a:r>
          </a:p>
        </p:txBody>
      </p:sp>
      <p:sp>
        <p:nvSpPr>
          <p:cNvPr id="255" name="Shape 255"/>
          <p:cNvSpPr txBox="1"/>
          <p:nvPr>
            <p:ph idx="1" type="body"/>
          </p:nvPr>
        </p:nvSpPr>
        <p:spPr>
          <a:xfrm>
            <a:off x="304800" y="971550"/>
            <a:ext cx="2971800" cy="3546873"/>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lt1"/>
              </a:buClr>
              <a:buSzPct val="25000"/>
              <a:buFont typeface="Arial"/>
              <a:buNone/>
            </a:pPr>
            <a:r>
              <a:rPr b="0" i="0" lang="en-US" sz="2000" u="none" cap="none" strike="noStrike">
                <a:solidFill>
                  <a:schemeClr val="lt1"/>
                </a:solidFill>
                <a:latin typeface="Roboto Condensed"/>
                <a:ea typeface="Roboto Condensed"/>
                <a:cs typeface="Roboto Condensed"/>
                <a:sym typeface="Roboto Condensed"/>
              </a:rPr>
              <a:t>From the project page a research coordinator can quickly see which subjects have completed specified experiments     , which need to be performed       and which have had protocol deviations entered      .</a:t>
            </a:r>
          </a:p>
        </p:txBody>
      </p:sp>
      <p:pic>
        <p:nvPicPr>
          <p:cNvPr descr="C:\Users\jcleve01.MIR\Dropbox\Screenshots\Screenshot 2015-07-15 11.55.39.png" id="256" name="Shape 256"/>
          <p:cNvPicPr preferRelativeResize="0"/>
          <p:nvPr/>
        </p:nvPicPr>
        <p:blipFill rotWithShape="1">
          <a:blip r:embed="rId3">
            <a:alphaModFix/>
          </a:blip>
          <a:srcRect b="13287" l="2431" r="2894" t="17320"/>
          <a:stretch/>
        </p:blipFill>
        <p:spPr>
          <a:xfrm>
            <a:off x="3492500" y="971550"/>
            <a:ext cx="5194300" cy="3867150"/>
          </a:xfrm>
          <a:prstGeom prst="rect">
            <a:avLst/>
          </a:prstGeom>
          <a:noFill/>
          <a:ln>
            <a:noFill/>
          </a:ln>
        </p:spPr>
      </p:pic>
      <p:pic>
        <p:nvPicPr>
          <p:cNvPr descr="C:\NRG\xnat-web\src\main\webapp\style\icons\icon-check-green-circle-48.png" id="257" name="Shape 257"/>
          <p:cNvPicPr preferRelativeResize="0"/>
          <p:nvPr/>
        </p:nvPicPr>
        <p:blipFill rotWithShape="1">
          <a:blip r:embed="rId4">
            <a:alphaModFix/>
          </a:blip>
          <a:srcRect b="0" l="0" r="0" t="0"/>
          <a:stretch/>
        </p:blipFill>
        <p:spPr>
          <a:xfrm>
            <a:off x="1676400" y="2266950"/>
            <a:ext cx="260350" cy="260350"/>
          </a:xfrm>
          <a:prstGeom prst="rect">
            <a:avLst/>
          </a:prstGeom>
          <a:noFill/>
          <a:ln>
            <a:noFill/>
          </a:ln>
        </p:spPr>
      </p:pic>
      <p:pic>
        <p:nvPicPr>
          <p:cNvPr descr="C:\NRG\xnat-web\src\main\webapp\style\icons\icon-add-48.png" id="258" name="Shape 258"/>
          <p:cNvPicPr preferRelativeResize="0"/>
          <p:nvPr/>
        </p:nvPicPr>
        <p:blipFill rotWithShape="1">
          <a:blip r:embed="rId5">
            <a:alphaModFix/>
          </a:blip>
          <a:srcRect b="0" l="0" r="0" t="0"/>
          <a:stretch/>
        </p:blipFill>
        <p:spPr>
          <a:xfrm>
            <a:off x="2087880" y="2526030"/>
            <a:ext cx="274320" cy="274320"/>
          </a:xfrm>
          <a:prstGeom prst="rect">
            <a:avLst/>
          </a:prstGeom>
          <a:noFill/>
          <a:ln>
            <a:noFill/>
          </a:ln>
        </p:spPr>
      </p:pic>
      <p:pic>
        <p:nvPicPr>
          <p:cNvPr descr="C:\NRG\xnat-web\src\main\webapp\style\icons\icon-cancel-48.png" id="259" name="Shape 259"/>
          <p:cNvPicPr preferRelativeResize="0"/>
          <p:nvPr/>
        </p:nvPicPr>
        <p:blipFill rotWithShape="1">
          <a:blip r:embed="rId6">
            <a:alphaModFix/>
          </a:blip>
          <a:srcRect b="0" l="0" r="0" t="0"/>
          <a:stretch/>
        </p:blipFill>
        <p:spPr>
          <a:xfrm>
            <a:off x="2316480" y="3135630"/>
            <a:ext cx="274320" cy="2743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Shape 264"/>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Project Dashboard</a:t>
            </a:r>
          </a:p>
        </p:txBody>
      </p:sp>
      <p:sp>
        <p:nvSpPr>
          <p:cNvPr id="265" name="Shape 265"/>
          <p:cNvSpPr txBox="1"/>
          <p:nvPr>
            <p:ph idx="1" type="body"/>
          </p:nvPr>
        </p:nvSpPr>
        <p:spPr>
          <a:xfrm>
            <a:off x="304800" y="971551"/>
            <a:ext cx="4495800" cy="8382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lt1"/>
              </a:buClr>
              <a:buSzPct val="25000"/>
              <a:buFont typeface="Arial"/>
              <a:buNone/>
            </a:pPr>
            <a:r>
              <a:rPr b="0" i="0" lang="en-US" sz="2000" u="none" cap="none" strike="noStrike">
                <a:solidFill>
                  <a:schemeClr val="lt1"/>
                </a:solidFill>
                <a:latin typeface="Roboto Condensed"/>
                <a:ea typeface="Roboto Condensed"/>
                <a:cs typeface="Roboto Condensed"/>
                <a:sym typeface="Roboto Condensed"/>
              </a:rPr>
              <a:t>Visits are also broken down by tabs </a:t>
            </a:r>
          </a:p>
        </p:txBody>
      </p:sp>
      <p:pic>
        <p:nvPicPr>
          <p:cNvPr descr="C:\Users\jcleve01.MIR\Dropbox\Screenshots\Screenshot 2015-07-15 12.05.44.png" id="266" name="Shape 266"/>
          <p:cNvPicPr preferRelativeResize="0"/>
          <p:nvPr/>
        </p:nvPicPr>
        <p:blipFill rotWithShape="1">
          <a:blip r:embed="rId3">
            <a:alphaModFix/>
          </a:blip>
          <a:srcRect b="13287" l="18477" r="5035" t="45532"/>
          <a:stretch/>
        </p:blipFill>
        <p:spPr>
          <a:xfrm>
            <a:off x="2133600" y="1504950"/>
            <a:ext cx="4895850" cy="2584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Shape 271"/>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Subject Visits</a:t>
            </a:r>
          </a:p>
        </p:txBody>
      </p:sp>
      <p:sp>
        <p:nvSpPr>
          <p:cNvPr id="272" name="Shape 272"/>
          <p:cNvSpPr txBox="1"/>
          <p:nvPr>
            <p:ph idx="1" type="body"/>
          </p:nvPr>
        </p:nvSpPr>
        <p:spPr>
          <a:xfrm>
            <a:off x="4267200" y="819150"/>
            <a:ext cx="4876800" cy="42672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lt1"/>
              </a:buClr>
              <a:buSzPct val="100000"/>
              <a:buFont typeface="Arial"/>
              <a:buChar char="•"/>
            </a:pPr>
            <a:r>
              <a:rPr b="0" i="0" lang="en-US" sz="1900" u="none" cap="none" strike="noStrike">
                <a:solidFill>
                  <a:schemeClr val="lt1"/>
                </a:solidFill>
                <a:latin typeface="Roboto Condensed"/>
                <a:ea typeface="Roboto Condensed"/>
                <a:cs typeface="Roboto Condensed"/>
                <a:sym typeface="Roboto Condensed"/>
              </a:rPr>
              <a:t>With a protocol in place, the Subject Details page now displays a Protocol Schedule by default.</a:t>
            </a:r>
          </a:p>
          <a:p>
            <a:pPr indent="-342900" lvl="0" marL="342900" marR="0" rtl="0" algn="l">
              <a:spcBef>
                <a:spcPts val="380"/>
              </a:spcBef>
              <a:spcAft>
                <a:spcPts val="0"/>
              </a:spcAft>
              <a:buClr>
                <a:schemeClr val="lt1"/>
              </a:buClr>
              <a:buSzPct val="100000"/>
              <a:buFont typeface="Arial"/>
              <a:buNone/>
            </a:pPr>
            <a:r>
              <a:t/>
            </a:r>
            <a:endParaRPr b="0" i="0" sz="1900" u="none" cap="none" strike="noStrike">
              <a:solidFill>
                <a:schemeClr val="lt1"/>
              </a:solidFill>
              <a:latin typeface="Roboto Condensed"/>
              <a:ea typeface="Roboto Condensed"/>
              <a:cs typeface="Roboto Condensed"/>
              <a:sym typeface="Roboto Condensed"/>
            </a:endParaRPr>
          </a:p>
          <a:p>
            <a:pPr indent="-342900" lvl="0" marL="342900" marR="0" rtl="0" algn="l">
              <a:spcBef>
                <a:spcPts val="380"/>
              </a:spcBef>
              <a:spcAft>
                <a:spcPts val="0"/>
              </a:spcAft>
              <a:buClr>
                <a:schemeClr val="lt1"/>
              </a:buClr>
              <a:buSzPct val="100000"/>
              <a:buFont typeface="Arial"/>
              <a:buChar char="•"/>
            </a:pPr>
            <a:r>
              <a:rPr b="0" i="0" lang="en-US" sz="1900" u="none" cap="none" strike="noStrike">
                <a:solidFill>
                  <a:schemeClr val="lt1"/>
                </a:solidFill>
                <a:latin typeface="Roboto Condensed"/>
                <a:ea typeface="Roboto Condensed"/>
                <a:cs typeface="Roboto Condensed"/>
                <a:sym typeface="Roboto Condensed"/>
              </a:rPr>
              <a:t>The subject’s first expected baseline visit is waiting to be “opened”</a:t>
            </a:r>
          </a:p>
          <a:p>
            <a:pPr indent="0" lvl="0" marL="0" marR="0" rtl="0" algn="l">
              <a:spcBef>
                <a:spcPts val="380"/>
              </a:spcBef>
              <a:spcAft>
                <a:spcPts val="0"/>
              </a:spcAft>
              <a:buClr>
                <a:schemeClr val="lt1"/>
              </a:buClr>
              <a:buSzPct val="25000"/>
              <a:buFont typeface="Arial"/>
              <a:buNone/>
            </a:pPr>
            <a:r>
              <a:t/>
            </a:r>
            <a:endParaRPr b="0" i="0" sz="1900" u="none" cap="none" strike="noStrike">
              <a:solidFill>
                <a:schemeClr val="lt1"/>
              </a:solidFill>
              <a:latin typeface="Roboto Condensed"/>
              <a:ea typeface="Roboto Condensed"/>
              <a:cs typeface="Roboto Condensed"/>
              <a:sym typeface="Roboto Condensed"/>
            </a:endParaRPr>
          </a:p>
          <a:p>
            <a:pPr indent="-342900" lvl="0" marL="342900" marR="0" rtl="0" algn="l">
              <a:spcBef>
                <a:spcPts val="380"/>
              </a:spcBef>
              <a:spcAft>
                <a:spcPts val="0"/>
              </a:spcAft>
              <a:buClr>
                <a:schemeClr val="lt1"/>
              </a:buClr>
              <a:buSzPct val="100000"/>
              <a:buFont typeface="Arial"/>
              <a:buChar char="•"/>
            </a:pPr>
            <a:r>
              <a:rPr b="0" i="0" lang="en-US" sz="1900" u="none" cap="none" strike="noStrike">
                <a:solidFill>
                  <a:schemeClr val="lt1"/>
                </a:solidFill>
                <a:latin typeface="Roboto Condensed"/>
                <a:ea typeface="Roboto Condensed"/>
                <a:cs typeface="Roboto Condensed"/>
                <a:sym typeface="Roboto Condensed"/>
              </a:rPr>
              <a:t>The familiar experiment list is still accessible</a:t>
            </a:r>
          </a:p>
          <a:p>
            <a:pPr indent="-342900" lvl="0" marL="342900" marR="0" rtl="0" algn="l">
              <a:spcBef>
                <a:spcPts val="380"/>
              </a:spcBef>
              <a:spcAft>
                <a:spcPts val="0"/>
              </a:spcAft>
              <a:buClr>
                <a:schemeClr val="lt1"/>
              </a:buClr>
              <a:buSzPct val="100000"/>
              <a:buFont typeface="Arial"/>
              <a:buNone/>
            </a:pPr>
            <a:r>
              <a:t/>
            </a:r>
            <a:endParaRPr b="0" i="0" sz="1900" u="none" cap="none" strike="noStrike">
              <a:solidFill>
                <a:schemeClr val="lt1"/>
              </a:solidFill>
              <a:latin typeface="Roboto Condensed"/>
              <a:ea typeface="Roboto Condensed"/>
              <a:cs typeface="Roboto Condensed"/>
              <a:sym typeface="Roboto Condensed"/>
            </a:endParaRPr>
          </a:p>
          <a:p>
            <a:pPr indent="-342900" lvl="0" marL="342900" marR="0" rtl="0" algn="l">
              <a:spcBef>
                <a:spcPts val="380"/>
              </a:spcBef>
              <a:buClr>
                <a:schemeClr val="lt1"/>
              </a:buClr>
              <a:buSzPct val="100000"/>
              <a:buFont typeface="Arial"/>
              <a:buChar char="•"/>
            </a:pPr>
            <a:r>
              <a:rPr b="0" i="0" lang="en-US" sz="1900" u="none" cap="none" strike="noStrike">
                <a:solidFill>
                  <a:schemeClr val="lt1"/>
                </a:solidFill>
                <a:latin typeface="Roboto Condensed"/>
                <a:ea typeface="Roboto Condensed"/>
                <a:cs typeface="Roboto Condensed"/>
                <a:sym typeface="Roboto Condensed"/>
              </a:rPr>
              <a:t>If unexpected visits have been enabled on your protocol, you’ll have the option of creating an ad hoc visit</a:t>
            </a:r>
          </a:p>
        </p:txBody>
      </p:sp>
      <p:pic>
        <p:nvPicPr>
          <p:cNvPr id="273" name="Shape 273"/>
          <p:cNvPicPr preferRelativeResize="0"/>
          <p:nvPr/>
        </p:nvPicPr>
        <p:blipFill rotWithShape="1">
          <a:blip r:embed="rId3">
            <a:alphaModFix/>
          </a:blip>
          <a:srcRect b="17160" l="15822" r="27938" t="16173"/>
          <a:stretch/>
        </p:blipFill>
        <p:spPr>
          <a:xfrm>
            <a:off x="106680" y="819152"/>
            <a:ext cx="4114800" cy="376608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2">
                                            <p:txEl>
                                              <p:pRg end="0" st="0"/>
                                            </p:txEl>
                                          </p:spTgt>
                                        </p:tgtEl>
                                        <p:attrNameLst>
                                          <p:attrName>style.visibility</p:attrName>
                                        </p:attrNameLst>
                                      </p:cBhvr>
                                      <p:to>
                                        <p:strVal val="visible"/>
                                      </p:to>
                                    </p:set>
                                    <p:animEffect filter="fade" transition="in">
                                      <p:cBhvr>
                                        <p:cTn dur="500"/>
                                        <p:tgtEl>
                                          <p:spTgt spid="272">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72">
                                            <p:txEl>
                                              <p:pRg end="1" st="1"/>
                                            </p:txEl>
                                          </p:spTgt>
                                        </p:tgtEl>
                                        <p:attrNameLst>
                                          <p:attrName>style.visibility</p:attrName>
                                        </p:attrNameLst>
                                      </p:cBhvr>
                                      <p:to>
                                        <p:strVal val="visible"/>
                                      </p:to>
                                    </p:set>
                                    <p:animEffect filter="fade" transition="in">
                                      <p:cBhvr>
                                        <p:cTn dur="500"/>
                                        <p:tgtEl>
                                          <p:spTgt spid="272">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72">
                                            <p:txEl>
                                              <p:pRg end="2" st="2"/>
                                            </p:txEl>
                                          </p:spTgt>
                                        </p:tgtEl>
                                        <p:attrNameLst>
                                          <p:attrName>style.visibility</p:attrName>
                                        </p:attrNameLst>
                                      </p:cBhvr>
                                      <p:to>
                                        <p:strVal val="visible"/>
                                      </p:to>
                                    </p:set>
                                    <p:animEffect filter="fade" transition="in">
                                      <p:cBhvr>
                                        <p:cTn dur="500"/>
                                        <p:tgtEl>
                                          <p:spTgt spid="272">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72">
                                            <p:txEl>
                                              <p:pRg end="3" st="3"/>
                                            </p:txEl>
                                          </p:spTgt>
                                        </p:tgtEl>
                                        <p:attrNameLst>
                                          <p:attrName>style.visibility</p:attrName>
                                        </p:attrNameLst>
                                      </p:cBhvr>
                                      <p:to>
                                        <p:strVal val="visible"/>
                                      </p:to>
                                    </p:set>
                                    <p:animEffect filter="fade" transition="in">
                                      <p:cBhvr>
                                        <p:cTn dur="500"/>
                                        <p:tgtEl>
                                          <p:spTgt spid="272">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72">
                                            <p:txEl>
                                              <p:pRg end="4" st="4"/>
                                            </p:txEl>
                                          </p:spTgt>
                                        </p:tgtEl>
                                        <p:attrNameLst>
                                          <p:attrName>style.visibility</p:attrName>
                                        </p:attrNameLst>
                                      </p:cBhvr>
                                      <p:to>
                                        <p:strVal val="visible"/>
                                      </p:to>
                                    </p:set>
                                    <p:animEffect filter="fade" transition="in">
                                      <p:cBhvr>
                                        <p:cTn dur="500"/>
                                        <p:tgtEl>
                                          <p:spTgt spid="272">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72">
                                            <p:txEl>
                                              <p:pRg end="5" st="5"/>
                                            </p:txEl>
                                          </p:spTgt>
                                        </p:tgtEl>
                                        <p:attrNameLst>
                                          <p:attrName>style.visibility</p:attrName>
                                        </p:attrNameLst>
                                      </p:cBhvr>
                                      <p:to>
                                        <p:strVal val="visible"/>
                                      </p:to>
                                    </p:set>
                                    <p:animEffect filter="fade" transition="in">
                                      <p:cBhvr>
                                        <p:cTn dur="500"/>
                                        <p:tgtEl>
                                          <p:spTgt spid="272">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72">
                                            <p:txEl>
                                              <p:pRg end="6" st="6"/>
                                            </p:txEl>
                                          </p:spTgt>
                                        </p:tgtEl>
                                        <p:attrNameLst>
                                          <p:attrName>style.visibility</p:attrName>
                                        </p:attrNameLst>
                                      </p:cBhvr>
                                      <p:to>
                                        <p:strVal val="visible"/>
                                      </p:to>
                                    </p:set>
                                    <p:animEffect filter="fade" transition="in">
                                      <p:cBhvr>
                                        <p:cTn dur="500"/>
                                        <p:tgtEl>
                                          <p:spTgt spid="27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Shape 278"/>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Subject Visits</a:t>
            </a:r>
          </a:p>
        </p:txBody>
      </p:sp>
      <p:pic>
        <p:nvPicPr>
          <p:cNvPr id="279" name="Shape 279"/>
          <p:cNvPicPr preferRelativeResize="0"/>
          <p:nvPr>
            <p:ph idx="1" type="body"/>
          </p:nvPr>
        </p:nvPicPr>
        <p:blipFill rotWithShape="1">
          <a:blip r:embed="rId3">
            <a:alphaModFix/>
          </a:blip>
          <a:srcRect b="17123" l="16170" r="28075" t="16447"/>
          <a:stretch/>
        </p:blipFill>
        <p:spPr>
          <a:xfrm>
            <a:off x="4114800" y="819150"/>
            <a:ext cx="4572000" cy="4205912"/>
          </a:xfrm>
          <a:prstGeom prst="rect">
            <a:avLst/>
          </a:prstGeom>
          <a:noFill/>
          <a:ln>
            <a:noFill/>
          </a:ln>
        </p:spPr>
      </p:pic>
      <p:sp>
        <p:nvSpPr>
          <p:cNvPr id="280" name="Shape 280"/>
          <p:cNvSpPr txBox="1"/>
          <p:nvPr/>
        </p:nvSpPr>
        <p:spPr>
          <a:xfrm>
            <a:off x="381000" y="1047750"/>
            <a:ext cx="3505200" cy="35052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lt1"/>
              </a:buClr>
              <a:buSzPct val="25000"/>
              <a:buFont typeface="Arial"/>
              <a:buNone/>
            </a:pPr>
            <a:r>
              <a:rPr b="0" i="0" lang="en-US" sz="2200" u="none" cap="none" strike="noStrike">
                <a:solidFill>
                  <a:schemeClr val="lt1"/>
                </a:solidFill>
                <a:latin typeface="Roboto Condensed"/>
                <a:ea typeface="Roboto Condensed"/>
                <a:cs typeface="Roboto Condensed"/>
                <a:sym typeface="Roboto Condensed"/>
              </a:rPr>
              <a:t>So, let’s open the first visit!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Shape 285"/>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Subject Visits</a:t>
            </a:r>
          </a:p>
        </p:txBody>
      </p:sp>
      <p:sp>
        <p:nvSpPr>
          <p:cNvPr id="286" name="Shape 286"/>
          <p:cNvSpPr txBox="1"/>
          <p:nvPr/>
        </p:nvSpPr>
        <p:spPr>
          <a:xfrm>
            <a:off x="5791200" y="819150"/>
            <a:ext cx="3352800" cy="41910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lt1"/>
              </a:buClr>
              <a:buSzPct val="25000"/>
              <a:buFont typeface="Arial"/>
              <a:buNone/>
            </a:pPr>
            <a:r>
              <a:rPr b="0" i="0" lang="en-US" sz="2100" u="none" cap="none" strike="noStrike">
                <a:solidFill>
                  <a:schemeClr val="lt1"/>
                </a:solidFill>
                <a:latin typeface="Roboto Condensed"/>
                <a:ea typeface="Roboto Condensed"/>
                <a:cs typeface="Roboto Condensed"/>
                <a:sym typeface="Roboto Condensed"/>
              </a:rPr>
              <a:t>We now have our first empty visit.</a:t>
            </a:r>
          </a:p>
          <a:p>
            <a:pPr indent="0" lvl="0" marL="0" marR="0" rtl="0" algn="l">
              <a:spcBef>
                <a:spcPts val="420"/>
              </a:spcBef>
              <a:spcAft>
                <a:spcPts val="0"/>
              </a:spcAft>
              <a:buClr>
                <a:schemeClr val="lt1"/>
              </a:buClr>
              <a:buFont typeface="Arial"/>
              <a:buNone/>
            </a:pPr>
            <a:r>
              <a:t/>
            </a:r>
            <a:endParaRPr b="0" i="0" sz="2100" u="none" cap="none" strike="noStrike">
              <a:solidFill>
                <a:schemeClr val="lt1"/>
              </a:solidFill>
              <a:latin typeface="Roboto Condensed"/>
              <a:ea typeface="Roboto Condensed"/>
              <a:cs typeface="Roboto Condensed"/>
              <a:sym typeface="Roboto Condensed"/>
            </a:endParaRPr>
          </a:p>
          <a:p>
            <a:pPr indent="0" lvl="0" marL="0" marR="0" rtl="0" algn="l">
              <a:spcBef>
                <a:spcPts val="420"/>
              </a:spcBef>
              <a:spcAft>
                <a:spcPts val="0"/>
              </a:spcAft>
              <a:buClr>
                <a:schemeClr val="lt1"/>
              </a:buClr>
              <a:buSzPct val="25000"/>
              <a:buFont typeface="Arial"/>
              <a:buNone/>
            </a:pPr>
            <a:r>
              <a:rPr b="0" i="0" lang="en-US" sz="2100" u="none" cap="none" strike="noStrike">
                <a:solidFill>
                  <a:schemeClr val="lt1"/>
                </a:solidFill>
                <a:latin typeface="Roboto Condensed"/>
                <a:ea typeface="Roboto Condensed"/>
                <a:cs typeface="Roboto Condensed"/>
                <a:sym typeface="Roboto Condensed"/>
              </a:rPr>
              <a:t>…and a preview of the upcoming expected second visit</a:t>
            </a:r>
          </a:p>
          <a:p>
            <a:pPr indent="0" lvl="0" marL="0" marR="0" rtl="0" algn="l">
              <a:spcBef>
                <a:spcPts val="420"/>
              </a:spcBef>
              <a:spcAft>
                <a:spcPts val="0"/>
              </a:spcAft>
              <a:buClr>
                <a:schemeClr val="lt1"/>
              </a:buClr>
              <a:buFont typeface="Arial"/>
              <a:buNone/>
            </a:pPr>
            <a:r>
              <a:t/>
            </a:r>
            <a:endParaRPr b="0" i="0" sz="2100" u="none" cap="none" strike="noStrike">
              <a:solidFill>
                <a:schemeClr val="lt1"/>
              </a:solidFill>
              <a:latin typeface="Roboto Condensed"/>
              <a:ea typeface="Roboto Condensed"/>
              <a:cs typeface="Roboto Condensed"/>
              <a:sym typeface="Roboto Condensed"/>
            </a:endParaRPr>
          </a:p>
          <a:p>
            <a:pPr indent="0" lvl="0" marL="0" marR="0" rtl="0" algn="l">
              <a:spcBef>
                <a:spcPts val="420"/>
              </a:spcBef>
              <a:buClr>
                <a:schemeClr val="lt1"/>
              </a:buClr>
              <a:buSzPct val="25000"/>
              <a:buFont typeface="Arial"/>
              <a:buNone/>
            </a:pPr>
            <a:r>
              <a:rPr b="0" i="0" lang="en-US" sz="2100" u="none" cap="none" strike="noStrike">
                <a:solidFill>
                  <a:schemeClr val="lt1"/>
                </a:solidFill>
                <a:latin typeface="Roboto Condensed"/>
                <a:ea typeface="Roboto Condensed"/>
                <a:cs typeface="Roboto Condensed"/>
                <a:sym typeface="Roboto Condensed"/>
              </a:rPr>
              <a:t>In this case our protocol doesn’t allow multiple open visits, so it won’t let you open the second visit until the first one is closed. </a:t>
            </a:r>
          </a:p>
        </p:txBody>
      </p:sp>
      <p:pic>
        <p:nvPicPr>
          <p:cNvPr descr="C:\Users\jcleve01.MIR\Dropbox\Screenshots\Screenshot 2016-06-07 10.11.25.png" id="287" name="Shape 287"/>
          <p:cNvPicPr preferRelativeResize="0"/>
          <p:nvPr/>
        </p:nvPicPr>
        <p:blipFill rotWithShape="1">
          <a:blip r:embed="rId3">
            <a:alphaModFix/>
          </a:blip>
          <a:srcRect b="3499" l="15476" r="27877" t="48443"/>
          <a:stretch/>
        </p:blipFill>
        <p:spPr>
          <a:xfrm>
            <a:off x="152400" y="819150"/>
            <a:ext cx="5486400" cy="3593536"/>
          </a:xfrm>
          <a:prstGeom prst="rect">
            <a:avLst/>
          </a:prstGeom>
          <a:noFill/>
          <a:ln>
            <a:noFill/>
          </a:ln>
        </p:spPr>
      </p:pic>
      <p:pic>
        <p:nvPicPr>
          <p:cNvPr descr="C:\Users\jcleve01.MIR\Dropbox\Screenshots\Screenshot 2016-06-07 11.08.32.png" id="288" name="Shape 288"/>
          <p:cNvPicPr preferRelativeResize="0"/>
          <p:nvPr/>
        </p:nvPicPr>
        <p:blipFill rotWithShape="1">
          <a:blip r:embed="rId4">
            <a:alphaModFix/>
          </a:blip>
          <a:srcRect b="36562" l="33873" r="34954" t="45848"/>
          <a:stretch/>
        </p:blipFill>
        <p:spPr>
          <a:xfrm>
            <a:off x="1612900" y="2114550"/>
            <a:ext cx="2565400" cy="1117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6">
                                            <p:txEl>
                                              <p:pRg end="0" st="0"/>
                                            </p:txEl>
                                          </p:spTgt>
                                        </p:tgtEl>
                                        <p:attrNameLst>
                                          <p:attrName>style.visibility</p:attrName>
                                        </p:attrNameLst>
                                      </p:cBhvr>
                                      <p:to>
                                        <p:strVal val="visible"/>
                                      </p:to>
                                    </p:set>
                                    <p:animEffect filter="fade" transition="in">
                                      <p:cBhvr>
                                        <p:cTn dur="500"/>
                                        <p:tgtEl>
                                          <p:spTgt spid="286">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6">
                                            <p:txEl>
                                              <p:pRg end="1" st="1"/>
                                            </p:txEl>
                                          </p:spTgt>
                                        </p:tgtEl>
                                        <p:attrNameLst>
                                          <p:attrName>style.visibility</p:attrName>
                                        </p:attrNameLst>
                                      </p:cBhvr>
                                      <p:to>
                                        <p:strVal val="visible"/>
                                      </p:to>
                                    </p:set>
                                    <p:animEffect filter="fade" transition="in">
                                      <p:cBhvr>
                                        <p:cTn dur="500"/>
                                        <p:tgtEl>
                                          <p:spTgt spid="286">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86">
                                            <p:txEl>
                                              <p:pRg end="2" st="2"/>
                                            </p:txEl>
                                          </p:spTgt>
                                        </p:tgtEl>
                                        <p:attrNameLst>
                                          <p:attrName>style.visibility</p:attrName>
                                        </p:attrNameLst>
                                      </p:cBhvr>
                                      <p:to>
                                        <p:strVal val="visible"/>
                                      </p:to>
                                    </p:set>
                                    <p:animEffect filter="fade" transition="in">
                                      <p:cBhvr>
                                        <p:cTn dur="500"/>
                                        <p:tgtEl>
                                          <p:spTgt spid="286">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86">
                                            <p:txEl>
                                              <p:pRg end="3" st="3"/>
                                            </p:txEl>
                                          </p:spTgt>
                                        </p:tgtEl>
                                        <p:attrNameLst>
                                          <p:attrName>style.visibility</p:attrName>
                                        </p:attrNameLst>
                                      </p:cBhvr>
                                      <p:to>
                                        <p:strVal val="visible"/>
                                      </p:to>
                                    </p:set>
                                    <p:animEffect filter="fade" transition="in">
                                      <p:cBhvr>
                                        <p:cTn dur="500"/>
                                        <p:tgtEl>
                                          <p:spTgt spid="286">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86">
                                            <p:txEl>
                                              <p:pRg end="4" st="4"/>
                                            </p:txEl>
                                          </p:spTgt>
                                        </p:tgtEl>
                                        <p:attrNameLst>
                                          <p:attrName>style.visibility</p:attrName>
                                        </p:attrNameLst>
                                      </p:cBhvr>
                                      <p:to>
                                        <p:strVal val="visible"/>
                                      </p:to>
                                    </p:set>
                                    <p:animEffect filter="fade" transition="in">
                                      <p:cBhvr>
                                        <p:cTn dur="500"/>
                                        <p:tgtEl>
                                          <p:spTgt spid="28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Shape 293"/>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Subject Visits</a:t>
            </a:r>
          </a:p>
        </p:txBody>
      </p:sp>
      <p:sp>
        <p:nvSpPr>
          <p:cNvPr id="294" name="Shape 294"/>
          <p:cNvSpPr txBox="1"/>
          <p:nvPr>
            <p:ph idx="1" type="body"/>
          </p:nvPr>
        </p:nvSpPr>
        <p:spPr>
          <a:xfrm>
            <a:off x="76200" y="742950"/>
            <a:ext cx="8229600" cy="3394472"/>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lt1"/>
              </a:buClr>
              <a:buSzPct val="25000"/>
              <a:buFont typeface="Arial"/>
              <a:buNone/>
            </a:pPr>
            <a:r>
              <a:rPr b="0" i="0" lang="en-US" sz="2000" u="none" cap="none" strike="noStrike">
                <a:solidFill>
                  <a:schemeClr val="lt1"/>
                </a:solidFill>
                <a:latin typeface="Roboto Condensed"/>
                <a:ea typeface="Roboto Condensed"/>
                <a:cs typeface="Roboto Condensed"/>
                <a:sym typeface="Roboto Condensed"/>
              </a:rPr>
              <a:t>Add the required experiments</a:t>
            </a:r>
          </a:p>
          <a:p>
            <a:pPr indent="0" lvl="0" marL="0" marR="0" rtl="0" algn="l">
              <a:spcBef>
                <a:spcPts val="400"/>
              </a:spcBef>
              <a:buClr>
                <a:schemeClr val="lt1"/>
              </a:buClr>
              <a:buSzPct val="25000"/>
              <a:buFont typeface="Arial"/>
              <a:buNone/>
            </a:pPr>
            <a:r>
              <a:t/>
            </a:r>
            <a:endParaRPr b="0" i="0" sz="2000" u="none" cap="none" strike="noStrike">
              <a:solidFill>
                <a:schemeClr val="lt1"/>
              </a:solidFill>
              <a:latin typeface="Roboto Condensed"/>
              <a:ea typeface="Roboto Condensed"/>
              <a:cs typeface="Roboto Condensed"/>
              <a:sym typeface="Roboto Condensed"/>
            </a:endParaRPr>
          </a:p>
        </p:txBody>
      </p:sp>
      <p:pic>
        <p:nvPicPr>
          <p:cNvPr descr="C:\Users\jcleve01.MIR\Dropbox\Screenshots\Screenshot 2016-06-07 10.12.46.png" id="295" name="Shape 295"/>
          <p:cNvPicPr preferRelativeResize="0"/>
          <p:nvPr/>
        </p:nvPicPr>
        <p:blipFill rotWithShape="1">
          <a:blip r:embed="rId3">
            <a:alphaModFix/>
          </a:blip>
          <a:srcRect b="24134" l="1505" r="28241" t="9903"/>
          <a:stretch/>
        </p:blipFill>
        <p:spPr>
          <a:xfrm>
            <a:off x="381000" y="1149350"/>
            <a:ext cx="3854450" cy="2794000"/>
          </a:xfrm>
          <a:prstGeom prst="rect">
            <a:avLst/>
          </a:prstGeom>
          <a:noFill/>
          <a:ln>
            <a:noFill/>
          </a:ln>
        </p:spPr>
      </p:pic>
      <p:pic>
        <p:nvPicPr>
          <p:cNvPr descr="C:\Users\jcleve01.MIR\Dropbox\Screenshots\Screenshot 2016-06-07 10.15.24.png" id="296" name="Shape 296"/>
          <p:cNvPicPr preferRelativeResize="0"/>
          <p:nvPr/>
        </p:nvPicPr>
        <p:blipFill rotWithShape="1">
          <a:blip r:embed="rId4">
            <a:alphaModFix/>
          </a:blip>
          <a:srcRect b="2407" l="1622" r="28239" t="9744"/>
          <a:stretch/>
        </p:blipFill>
        <p:spPr>
          <a:xfrm>
            <a:off x="2590800" y="1461041"/>
            <a:ext cx="3749040" cy="3625309"/>
          </a:xfrm>
          <a:prstGeom prst="rect">
            <a:avLst/>
          </a:prstGeom>
          <a:noFill/>
          <a:ln>
            <a:noFill/>
          </a:ln>
          <a:effectLst>
            <a:outerShdw blurRad="317500" sx="103000" rotWithShape="0" algn="br" dir="13500000" dist="76200" sy="103000">
              <a:srgbClr val="5F497A">
                <a:alpha val="78823"/>
              </a:srgbClr>
            </a:outerShdw>
          </a:effectLst>
        </p:spPr>
      </p:pic>
      <p:pic>
        <p:nvPicPr>
          <p:cNvPr descr="C:\Users\jcleve01.MIR\Dropbox\Screenshots\Screenshot 2016-06-07 10.17.26.png" id="297" name="Shape 297"/>
          <p:cNvPicPr preferRelativeResize="0"/>
          <p:nvPr/>
        </p:nvPicPr>
        <p:blipFill rotWithShape="1">
          <a:blip r:embed="rId5">
            <a:alphaModFix/>
          </a:blip>
          <a:srcRect b="7954" l="15973" r="22916" t="29533"/>
          <a:stretch/>
        </p:blipFill>
        <p:spPr>
          <a:xfrm>
            <a:off x="5410200" y="2114550"/>
            <a:ext cx="3537600" cy="2793900"/>
          </a:xfrm>
          <a:prstGeom prst="rect">
            <a:avLst/>
          </a:prstGeom>
          <a:noFill/>
          <a:ln>
            <a:noFill/>
          </a:ln>
          <a:effectLst>
            <a:outerShdw blurRad="419100" sx="103000" rotWithShape="0" algn="br" dir="13500000" dist="76200" sy="103000">
              <a:srgbClr val="5F497A">
                <a:alpha val="78823"/>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300"/>
                                        <p:tgtEl>
                                          <p:spTgt spid="295"/>
                                        </p:tgtEl>
                                      </p:cBhvr>
                                    </p:animEffect>
                                  </p:childTnLst>
                                </p:cTn>
                              </p:par>
                            </p:childTnLst>
                          </p:cTn>
                        </p:par>
                        <p:par>
                          <p:cTn fill="hold">
                            <p:stCondLst>
                              <p:cond delay="2300"/>
                            </p:stCondLst>
                            <p:childTnLst>
                              <p:par>
                                <p:cTn fill="hold" nodeType="after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2500"/>
                                        <p:tgtEl>
                                          <p:spTgt spid="296"/>
                                        </p:tgtEl>
                                      </p:cBhvr>
                                    </p:animEffect>
                                  </p:childTnLst>
                                </p:cTn>
                              </p:par>
                            </p:childTnLst>
                          </p:cTn>
                        </p:par>
                        <p:par>
                          <p:cTn fill="hold">
                            <p:stCondLst>
                              <p:cond delay="4800"/>
                            </p:stCondLst>
                            <p:childTnLst>
                              <p:par>
                                <p:cTn fill="hold" nodeType="after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2500"/>
                                        <p:tgtEl>
                                          <p:spTgt spid="2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Shape 302"/>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Subject Visits</a:t>
            </a:r>
          </a:p>
        </p:txBody>
      </p:sp>
      <p:sp>
        <p:nvSpPr>
          <p:cNvPr id="303" name="Shape 303"/>
          <p:cNvSpPr txBox="1"/>
          <p:nvPr>
            <p:ph idx="1" type="body"/>
          </p:nvPr>
        </p:nvSpPr>
        <p:spPr>
          <a:xfrm>
            <a:off x="5181600" y="971550"/>
            <a:ext cx="3810000" cy="37338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lt1"/>
              </a:buClr>
              <a:buSzPct val="25000"/>
              <a:buFont typeface="Arial"/>
              <a:buNone/>
            </a:pPr>
            <a:r>
              <a:rPr b="0" i="0" lang="en-US" sz="2200" u="none" cap="none" strike="noStrike">
                <a:solidFill>
                  <a:schemeClr val="lt1"/>
                </a:solidFill>
                <a:latin typeface="Roboto Condensed"/>
                <a:ea typeface="Roboto Condensed"/>
                <a:cs typeface="Roboto Condensed"/>
                <a:sym typeface="Roboto Condensed"/>
              </a:rPr>
              <a:t>We’ve added the required experiments</a:t>
            </a:r>
          </a:p>
          <a:p>
            <a:pPr indent="0" lvl="0" marL="0" marR="0" rtl="0" algn="l">
              <a:spcBef>
                <a:spcPts val="440"/>
              </a:spcBef>
              <a:spcAft>
                <a:spcPts val="0"/>
              </a:spcAft>
              <a:buClr>
                <a:schemeClr val="lt1"/>
              </a:buClr>
              <a:buSzPct val="25000"/>
              <a:buFont typeface="Arial"/>
              <a:buNone/>
            </a:pPr>
            <a:r>
              <a:t/>
            </a:r>
            <a:endParaRPr b="0" i="0" sz="2200" u="none" cap="none" strike="noStrike">
              <a:solidFill>
                <a:schemeClr val="lt1"/>
              </a:solidFill>
              <a:latin typeface="Roboto Condensed"/>
              <a:ea typeface="Roboto Condensed"/>
              <a:cs typeface="Roboto Condensed"/>
              <a:sym typeface="Roboto Condensed"/>
            </a:endParaRPr>
          </a:p>
          <a:p>
            <a:pPr indent="0" lvl="0" marL="0" marR="0" rtl="0" algn="l">
              <a:spcBef>
                <a:spcPts val="440"/>
              </a:spcBef>
              <a:spcAft>
                <a:spcPts val="0"/>
              </a:spcAft>
              <a:buClr>
                <a:schemeClr val="lt1"/>
              </a:buClr>
              <a:buSzPct val="25000"/>
              <a:buFont typeface="Arial"/>
              <a:buNone/>
            </a:pPr>
            <a:r>
              <a:rPr b="0" i="0" lang="en-US" sz="2200" u="none" cap="none" strike="noStrike">
                <a:solidFill>
                  <a:schemeClr val="lt1"/>
                </a:solidFill>
                <a:latin typeface="Roboto Condensed"/>
                <a:ea typeface="Roboto Condensed"/>
                <a:cs typeface="Roboto Condensed"/>
                <a:sym typeface="Roboto Condensed"/>
              </a:rPr>
              <a:t>And we’re now allowed to close the experiment</a:t>
            </a:r>
          </a:p>
          <a:p>
            <a:pPr indent="0" lvl="0" marL="0" marR="0" rtl="0" algn="l">
              <a:spcBef>
                <a:spcPts val="440"/>
              </a:spcBef>
              <a:spcAft>
                <a:spcPts val="0"/>
              </a:spcAft>
              <a:buClr>
                <a:schemeClr val="lt1"/>
              </a:buClr>
              <a:buSzPct val="25000"/>
              <a:buFont typeface="Arial"/>
              <a:buNone/>
            </a:pPr>
            <a:r>
              <a:t/>
            </a:r>
            <a:endParaRPr b="0" i="0" sz="2200" u="none" cap="none" strike="noStrike">
              <a:solidFill>
                <a:schemeClr val="lt1"/>
              </a:solidFill>
              <a:latin typeface="Roboto Condensed"/>
              <a:ea typeface="Roboto Condensed"/>
              <a:cs typeface="Roboto Condensed"/>
              <a:sym typeface="Roboto Condensed"/>
            </a:endParaRPr>
          </a:p>
          <a:p>
            <a:pPr indent="0" lvl="0" marL="0" marR="0" rtl="0" algn="l">
              <a:spcBef>
                <a:spcPts val="440"/>
              </a:spcBef>
              <a:spcAft>
                <a:spcPts val="0"/>
              </a:spcAft>
              <a:buClr>
                <a:schemeClr val="lt1"/>
              </a:buClr>
              <a:buSzPct val="25000"/>
              <a:buFont typeface="Arial"/>
              <a:buNone/>
            </a:pPr>
            <a:r>
              <a:rPr b="0" i="0" lang="en-US" sz="2200" u="none" cap="none" strike="noStrike">
                <a:solidFill>
                  <a:schemeClr val="lt1"/>
                </a:solidFill>
                <a:latin typeface="Roboto Condensed"/>
                <a:ea typeface="Roboto Condensed"/>
                <a:cs typeface="Roboto Condensed"/>
                <a:sym typeface="Roboto Condensed"/>
              </a:rPr>
              <a:t>So we do.</a:t>
            </a:r>
          </a:p>
          <a:p>
            <a:pPr indent="0" lvl="0" marL="0" marR="0" rtl="0" algn="l">
              <a:spcBef>
                <a:spcPts val="440"/>
              </a:spcBef>
              <a:spcAft>
                <a:spcPts val="0"/>
              </a:spcAft>
              <a:buClr>
                <a:schemeClr val="lt1"/>
              </a:buClr>
              <a:buSzPct val="25000"/>
              <a:buFont typeface="Arial"/>
              <a:buNone/>
            </a:pPr>
            <a:r>
              <a:t/>
            </a:r>
            <a:endParaRPr b="0" i="0" sz="2200" u="none" cap="none" strike="noStrike">
              <a:solidFill>
                <a:schemeClr val="lt1"/>
              </a:solidFill>
              <a:latin typeface="Roboto Condensed"/>
              <a:ea typeface="Roboto Condensed"/>
              <a:cs typeface="Roboto Condensed"/>
              <a:sym typeface="Roboto Condensed"/>
            </a:endParaRPr>
          </a:p>
          <a:p>
            <a:pPr indent="0" lvl="0" marL="0" marR="0" rtl="0" algn="l">
              <a:spcBef>
                <a:spcPts val="440"/>
              </a:spcBef>
              <a:spcAft>
                <a:spcPts val="0"/>
              </a:spcAft>
              <a:buClr>
                <a:schemeClr val="lt1"/>
              </a:buClr>
              <a:buSzPct val="25000"/>
              <a:buFont typeface="Arial"/>
              <a:buNone/>
            </a:pPr>
            <a:r>
              <a:rPr b="0" i="0" lang="en-US" sz="2200" u="none" cap="none" strike="noStrike">
                <a:solidFill>
                  <a:schemeClr val="lt1"/>
                </a:solidFill>
                <a:latin typeface="Roboto Condensed"/>
                <a:ea typeface="Roboto Condensed"/>
                <a:cs typeface="Roboto Condensed"/>
                <a:sym typeface="Roboto Condensed"/>
              </a:rPr>
              <a:t>And then we wait four months…</a:t>
            </a:r>
          </a:p>
          <a:p>
            <a:pPr indent="0" lvl="0" marL="0" marR="0" rtl="0" algn="l">
              <a:spcBef>
                <a:spcPts val="440"/>
              </a:spcBef>
              <a:buClr>
                <a:schemeClr val="lt1"/>
              </a:buClr>
              <a:buSzPct val="25000"/>
              <a:buFont typeface="Arial"/>
              <a:buNone/>
            </a:pPr>
            <a:r>
              <a:t/>
            </a:r>
            <a:endParaRPr b="0" i="0" sz="2200" u="none" cap="none" strike="noStrike">
              <a:solidFill>
                <a:schemeClr val="lt1"/>
              </a:solidFill>
              <a:latin typeface="Roboto Condensed"/>
              <a:ea typeface="Roboto Condensed"/>
              <a:cs typeface="Roboto Condensed"/>
              <a:sym typeface="Roboto Condensed"/>
            </a:endParaRPr>
          </a:p>
        </p:txBody>
      </p:sp>
      <p:pic>
        <p:nvPicPr>
          <p:cNvPr descr="C:\Users\jcleve01.MIR\Dropbox\Screenshots\Screenshot 2016-06-07 11.08.22.png" id="304" name="Shape 304"/>
          <p:cNvPicPr preferRelativeResize="0"/>
          <p:nvPr/>
        </p:nvPicPr>
        <p:blipFill rotWithShape="1">
          <a:blip r:embed="rId3">
            <a:alphaModFix/>
          </a:blip>
          <a:srcRect b="7513" l="15774" r="27876" t="39289"/>
          <a:stretch/>
        </p:blipFill>
        <p:spPr>
          <a:xfrm>
            <a:off x="381000" y="1047750"/>
            <a:ext cx="4572000" cy="3332407"/>
          </a:xfrm>
          <a:prstGeom prst="rect">
            <a:avLst/>
          </a:prstGeom>
          <a:noFill/>
          <a:ln>
            <a:noFill/>
          </a:ln>
        </p:spPr>
      </p:pic>
      <p:pic>
        <p:nvPicPr>
          <p:cNvPr descr="C:\Users\jcleve01.MIR\Dropbox\Screenshots\Screenshot 2016-06-07 11.08.52.png" id="305" name="Shape 305"/>
          <p:cNvPicPr preferRelativeResize="0"/>
          <p:nvPr/>
        </p:nvPicPr>
        <p:blipFill rotWithShape="1">
          <a:blip r:embed="rId4">
            <a:alphaModFix/>
          </a:blip>
          <a:srcRect b="9504" l="15413" r="27675" t="36746"/>
          <a:stretch/>
        </p:blipFill>
        <p:spPr>
          <a:xfrm>
            <a:off x="381000" y="1047750"/>
            <a:ext cx="4572000" cy="3333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03">
                                            <p:txEl>
                                              <p:pRg end="0" st="0"/>
                                            </p:txEl>
                                          </p:spTgt>
                                        </p:tgtEl>
                                        <p:attrNameLst>
                                          <p:attrName>style.visibility</p:attrName>
                                        </p:attrNameLst>
                                      </p:cBhvr>
                                      <p:to>
                                        <p:strVal val="visible"/>
                                      </p:to>
                                    </p:set>
                                    <p:animEffect filter="fade" transition="in">
                                      <p:cBhvr>
                                        <p:cTn dur="1800"/>
                                        <p:tgtEl>
                                          <p:spTgt spid="303">
                                            <p:txEl>
                                              <p:pRg end="0" st="0"/>
                                            </p:txEl>
                                          </p:spTgt>
                                        </p:tgtEl>
                                      </p:cBhvr>
                                    </p:animEffect>
                                  </p:childTnLst>
                                </p:cTn>
                              </p:par>
                            </p:childTnLst>
                          </p:cTn>
                        </p:par>
                        <p:par>
                          <p:cTn fill="hold">
                            <p:stCondLst>
                              <p:cond delay="2300"/>
                            </p:stCondLst>
                            <p:childTnLst>
                              <p:par>
                                <p:cTn fill="hold" nodeType="afterEffect" presetClass="entr" presetID="10" presetSubtype="0">
                                  <p:stCondLst>
                                    <p:cond delay="0"/>
                                  </p:stCondLst>
                                  <p:childTnLst>
                                    <p:set>
                                      <p:cBhvr>
                                        <p:cTn dur="1" fill="hold">
                                          <p:stCondLst>
                                            <p:cond delay="0"/>
                                          </p:stCondLst>
                                        </p:cTn>
                                        <p:tgtEl>
                                          <p:spTgt spid="303">
                                            <p:txEl>
                                              <p:pRg end="1" st="1"/>
                                            </p:txEl>
                                          </p:spTgt>
                                        </p:tgtEl>
                                        <p:attrNameLst>
                                          <p:attrName>style.visibility</p:attrName>
                                        </p:attrNameLst>
                                      </p:cBhvr>
                                      <p:to>
                                        <p:strVal val="visible"/>
                                      </p:to>
                                    </p:set>
                                    <p:animEffect filter="fade" transition="in">
                                      <p:cBhvr>
                                        <p:cTn dur="1800"/>
                                        <p:tgtEl>
                                          <p:spTgt spid="303">
                                            <p:txEl>
                                              <p:pRg end="1" st="1"/>
                                            </p:txEl>
                                          </p:spTgt>
                                        </p:tgtEl>
                                      </p:cBhvr>
                                    </p:animEffect>
                                  </p:childTnLst>
                                </p:cTn>
                              </p:par>
                            </p:childTnLst>
                          </p:cTn>
                        </p:par>
                        <p:par>
                          <p:cTn fill="hold">
                            <p:stCondLst>
                              <p:cond delay="4100"/>
                            </p:stCondLst>
                            <p:childTnLst>
                              <p:par>
                                <p:cTn fill="hold" nodeType="afterEffect" presetClass="entr" presetID="10" presetSubtype="0">
                                  <p:stCondLst>
                                    <p:cond delay="0"/>
                                  </p:stCondLst>
                                  <p:childTnLst>
                                    <p:set>
                                      <p:cBhvr>
                                        <p:cTn dur="1" fill="hold">
                                          <p:stCondLst>
                                            <p:cond delay="0"/>
                                          </p:stCondLst>
                                        </p:cTn>
                                        <p:tgtEl>
                                          <p:spTgt spid="303">
                                            <p:txEl>
                                              <p:pRg end="2" st="2"/>
                                            </p:txEl>
                                          </p:spTgt>
                                        </p:tgtEl>
                                        <p:attrNameLst>
                                          <p:attrName>style.visibility</p:attrName>
                                        </p:attrNameLst>
                                      </p:cBhvr>
                                      <p:to>
                                        <p:strVal val="visible"/>
                                      </p:to>
                                    </p:set>
                                    <p:animEffect filter="fade" transition="in">
                                      <p:cBhvr>
                                        <p:cTn dur="1800"/>
                                        <p:tgtEl>
                                          <p:spTgt spid="303">
                                            <p:txEl>
                                              <p:pRg end="2" st="2"/>
                                            </p:txEl>
                                          </p:spTgt>
                                        </p:tgtEl>
                                      </p:cBhvr>
                                    </p:animEffect>
                                  </p:childTnLst>
                                </p:cTn>
                              </p:par>
                            </p:childTnLst>
                          </p:cTn>
                        </p:par>
                        <p:par>
                          <p:cTn fill="hold">
                            <p:stCondLst>
                              <p:cond delay="5900"/>
                            </p:stCondLst>
                            <p:childTnLst>
                              <p:par>
                                <p:cTn fill="hold" nodeType="afterEffect" presetClass="entr" presetID="10" presetSubtype="0">
                                  <p:stCondLst>
                                    <p:cond delay="0"/>
                                  </p:stCondLst>
                                  <p:childTnLst>
                                    <p:set>
                                      <p:cBhvr>
                                        <p:cTn dur="1" fill="hold">
                                          <p:stCondLst>
                                            <p:cond delay="0"/>
                                          </p:stCondLst>
                                        </p:cTn>
                                        <p:tgtEl>
                                          <p:spTgt spid="303">
                                            <p:txEl>
                                              <p:pRg end="3" st="3"/>
                                            </p:txEl>
                                          </p:spTgt>
                                        </p:tgtEl>
                                        <p:attrNameLst>
                                          <p:attrName>style.visibility</p:attrName>
                                        </p:attrNameLst>
                                      </p:cBhvr>
                                      <p:to>
                                        <p:strVal val="visible"/>
                                      </p:to>
                                    </p:set>
                                    <p:animEffect filter="fade" transition="in">
                                      <p:cBhvr>
                                        <p:cTn dur="1800"/>
                                        <p:tgtEl>
                                          <p:spTgt spid="303">
                                            <p:txEl>
                                              <p:pRg end="3" st="3"/>
                                            </p:txEl>
                                          </p:spTgt>
                                        </p:tgtEl>
                                      </p:cBhvr>
                                    </p:animEffect>
                                  </p:childTnLst>
                                </p:cTn>
                              </p:par>
                            </p:childTnLst>
                          </p:cTn>
                        </p:par>
                        <p:par>
                          <p:cTn fill="hold">
                            <p:stCondLst>
                              <p:cond delay="7700"/>
                            </p:stCondLst>
                            <p:childTnLst>
                              <p:par>
                                <p:cTn fill="hold" nodeType="afterEffect" presetClass="entr" presetID="10" presetSubtype="0">
                                  <p:stCondLst>
                                    <p:cond delay="0"/>
                                  </p:stCondLst>
                                  <p:childTnLst>
                                    <p:set>
                                      <p:cBhvr>
                                        <p:cTn dur="1" fill="hold">
                                          <p:stCondLst>
                                            <p:cond delay="0"/>
                                          </p:stCondLst>
                                        </p:cTn>
                                        <p:tgtEl>
                                          <p:spTgt spid="303">
                                            <p:txEl>
                                              <p:pRg end="4" st="4"/>
                                            </p:txEl>
                                          </p:spTgt>
                                        </p:tgtEl>
                                        <p:attrNameLst>
                                          <p:attrName>style.visibility</p:attrName>
                                        </p:attrNameLst>
                                      </p:cBhvr>
                                      <p:to>
                                        <p:strVal val="visible"/>
                                      </p:to>
                                    </p:set>
                                    <p:animEffect filter="fade" transition="in">
                                      <p:cBhvr>
                                        <p:cTn dur="1800"/>
                                        <p:tgtEl>
                                          <p:spTgt spid="303">
                                            <p:txEl>
                                              <p:pRg end="4" st="4"/>
                                            </p:txEl>
                                          </p:spTgt>
                                        </p:tgtEl>
                                      </p:cBhvr>
                                    </p:animEffect>
                                  </p:childTnLst>
                                </p:cTn>
                              </p:par>
                            </p:childTnLst>
                          </p:cTn>
                        </p:par>
                        <p:par>
                          <p:cTn fill="hold">
                            <p:stCondLst>
                              <p:cond delay="9500"/>
                            </p:stCondLst>
                            <p:childTnLst>
                              <p:par>
                                <p:cTn fill="hold" nodeType="afterEffect" presetClass="entr" presetID="10" presetSubtype="0">
                                  <p:stCondLst>
                                    <p:cond delay="0"/>
                                  </p:stCondLst>
                                  <p:childTnLst>
                                    <p:set>
                                      <p:cBhvr>
                                        <p:cTn dur="1" fill="hold">
                                          <p:stCondLst>
                                            <p:cond delay="0"/>
                                          </p:stCondLst>
                                        </p:cTn>
                                        <p:tgtEl>
                                          <p:spTgt spid="303">
                                            <p:txEl>
                                              <p:pRg end="5" st="5"/>
                                            </p:txEl>
                                          </p:spTgt>
                                        </p:tgtEl>
                                        <p:attrNameLst>
                                          <p:attrName>style.visibility</p:attrName>
                                        </p:attrNameLst>
                                      </p:cBhvr>
                                      <p:to>
                                        <p:strVal val="visible"/>
                                      </p:to>
                                    </p:set>
                                    <p:animEffect filter="fade" transition="in">
                                      <p:cBhvr>
                                        <p:cTn dur="1800"/>
                                        <p:tgtEl>
                                          <p:spTgt spid="303">
                                            <p:txEl>
                                              <p:pRg end="5" st="5"/>
                                            </p:txEl>
                                          </p:spTgt>
                                        </p:tgtEl>
                                      </p:cBhvr>
                                    </p:animEffect>
                                  </p:childTnLst>
                                </p:cTn>
                              </p:par>
                            </p:childTnLst>
                          </p:cTn>
                        </p:par>
                        <p:par>
                          <p:cTn fill="hold">
                            <p:stCondLst>
                              <p:cond delay="11300"/>
                            </p:stCondLst>
                            <p:childTnLst>
                              <p:par>
                                <p:cTn fill="hold" nodeType="afterEffect" presetClass="entr" presetID="10" presetSubtype="0">
                                  <p:stCondLst>
                                    <p:cond delay="0"/>
                                  </p:stCondLst>
                                  <p:childTnLst>
                                    <p:set>
                                      <p:cBhvr>
                                        <p:cTn dur="1" fill="hold">
                                          <p:stCondLst>
                                            <p:cond delay="0"/>
                                          </p:stCondLst>
                                        </p:cTn>
                                        <p:tgtEl>
                                          <p:spTgt spid="303">
                                            <p:txEl>
                                              <p:pRg end="6" st="6"/>
                                            </p:txEl>
                                          </p:spTgt>
                                        </p:tgtEl>
                                        <p:attrNameLst>
                                          <p:attrName>style.visibility</p:attrName>
                                        </p:attrNameLst>
                                      </p:cBhvr>
                                      <p:to>
                                        <p:strVal val="visible"/>
                                      </p:to>
                                    </p:set>
                                    <p:animEffect filter="fade" transition="in">
                                      <p:cBhvr>
                                        <p:cTn dur="1800"/>
                                        <p:tgtEl>
                                          <p:spTgt spid="303">
                                            <p:txEl>
                                              <p:pRg end="6" st="6"/>
                                            </p:txEl>
                                          </p:spTgt>
                                        </p:tgtEl>
                                      </p:cBhvr>
                                    </p:animEffect>
                                  </p:childTnLst>
                                </p:cTn>
                              </p:par>
                            </p:childTnLst>
                          </p:cTn>
                        </p:par>
                        <p:par>
                          <p:cTn fill="hold">
                            <p:stCondLst>
                              <p:cond delay="13100"/>
                            </p:stCondLst>
                            <p:childTnLst>
                              <p:par>
                                <p:cTn fill="hold" nodeType="afterEffect" presetClass="entr" presetID="10" presetSubtype="0">
                                  <p:stCondLst>
                                    <p:cond delay="0"/>
                                  </p:stCondLst>
                                  <p:childTnLst>
                                    <p:set>
                                      <p:cBhvr>
                                        <p:cTn dur="1" fill="hold">
                                          <p:stCondLst>
                                            <p:cond delay="0"/>
                                          </p:stCondLst>
                                        </p:cTn>
                                        <p:tgtEl>
                                          <p:spTgt spid="303">
                                            <p:txEl>
                                              <p:pRg end="7" st="7"/>
                                            </p:txEl>
                                          </p:spTgt>
                                        </p:tgtEl>
                                        <p:attrNameLst>
                                          <p:attrName>style.visibility</p:attrName>
                                        </p:attrNameLst>
                                      </p:cBhvr>
                                      <p:to>
                                        <p:strVal val="visible"/>
                                      </p:to>
                                    </p:set>
                                    <p:animEffect filter="fade" transition="in">
                                      <p:cBhvr>
                                        <p:cTn dur="1800"/>
                                        <p:tgtEl>
                                          <p:spTgt spid="30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Outline</a:t>
            </a:r>
          </a:p>
        </p:txBody>
      </p:sp>
      <p:sp>
        <p:nvSpPr>
          <p:cNvPr id="100" name="Shape 100"/>
          <p:cNvSpPr txBox="1"/>
          <p:nvPr>
            <p:ph idx="1" type="body"/>
          </p:nvPr>
        </p:nvSpPr>
        <p:spPr>
          <a:xfrm>
            <a:off x="457200" y="1137050"/>
            <a:ext cx="8229600" cy="34575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lt1"/>
              </a:buClr>
              <a:buSzPct val="100000"/>
              <a:buFont typeface="Arial"/>
              <a:buChar char="•"/>
            </a:pPr>
            <a:r>
              <a:rPr b="0" i="0" lang="en-US" sz="2400" u="none" cap="none" strike="noStrike">
                <a:solidFill>
                  <a:schemeClr val="lt1"/>
                </a:solidFill>
                <a:latin typeface="Roboto Condensed"/>
                <a:ea typeface="Roboto Condensed"/>
                <a:cs typeface="Roboto Condensed"/>
                <a:sym typeface="Roboto Condensed"/>
              </a:rPr>
              <a:t>Where to get it?</a:t>
            </a:r>
          </a:p>
          <a:p>
            <a:pPr indent="-342900" lvl="0" marL="342900" marR="0" rtl="0" algn="l">
              <a:spcBef>
                <a:spcPts val="480"/>
              </a:spcBef>
              <a:spcAft>
                <a:spcPts val="0"/>
              </a:spcAft>
              <a:buClr>
                <a:schemeClr val="lt1"/>
              </a:buClr>
              <a:buSzPct val="100000"/>
              <a:buFont typeface="Arial"/>
              <a:buChar char="•"/>
            </a:pPr>
            <a:r>
              <a:rPr b="0" i="0" lang="en-US" sz="2400" u="none" cap="none" strike="noStrike">
                <a:solidFill>
                  <a:schemeClr val="lt1"/>
                </a:solidFill>
                <a:latin typeface="Roboto Condensed"/>
                <a:ea typeface="Roboto Condensed"/>
                <a:cs typeface="Roboto Condensed"/>
                <a:sym typeface="Roboto Condensed"/>
              </a:rPr>
              <a:t>How to install it?</a:t>
            </a:r>
          </a:p>
          <a:p>
            <a:pPr indent="-342900" lvl="0" marL="342900" marR="0" rtl="0" algn="l">
              <a:spcBef>
                <a:spcPts val="480"/>
              </a:spcBef>
              <a:spcAft>
                <a:spcPts val="0"/>
              </a:spcAft>
              <a:buClr>
                <a:schemeClr val="lt1"/>
              </a:buClr>
              <a:buSzPct val="100000"/>
              <a:buFont typeface="Arial"/>
              <a:buChar char="•"/>
            </a:pPr>
            <a:r>
              <a:rPr b="0" i="0" lang="en-US" sz="2400" u="none" cap="none" strike="noStrike">
                <a:solidFill>
                  <a:schemeClr val="lt1"/>
                </a:solidFill>
                <a:latin typeface="Roboto Condensed"/>
                <a:ea typeface="Roboto Condensed"/>
                <a:cs typeface="Roboto Condensed"/>
                <a:sym typeface="Roboto Condensed"/>
              </a:rPr>
              <a:t>How to use it:</a:t>
            </a:r>
          </a:p>
          <a:p>
            <a:pPr indent="-285750" lvl="1" marL="742950" marR="0" rtl="0" algn="l">
              <a:spcBef>
                <a:spcPts val="400"/>
              </a:spcBef>
              <a:spcAft>
                <a:spcPts val="0"/>
              </a:spcAft>
              <a:buClr>
                <a:schemeClr val="lt1"/>
              </a:buClr>
              <a:buSzPct val="100000"/>
              <a:buFont typeface="Arial"/>
              <a:buChar char="–"/>
            </a:pPr>
            <a:r>
              <a:rPr b="0" i="0" lang="en-US" sz="2000" u="none" cap="none" strike="noStrike">
                <a:solidFill>
                  <a:schemeClr val="lt1"/>
                </a:solidFill>
                <a:latin typeface="Roboto Condensed"/>
                <a:ea typeface="Roboto Condensed"/>
                <a:cs typeface="Roboto Condensed"/>
                <a:sym typeface="Roboto Condensed"/>
              </a:rPr>
              <a:t>Brief Introduction to the new Protocol Manager/Editor</a:t>
            </a:r>
          </a:p>
          <a:p>
            <a:pPr indent="-285750" lvl="1" marL="742950" marR="0" rtl="0" algn="l">
              <a:spcBef>
                <a:spcPts val="400"/>
              </a:spcBef>
              <a:spcAft>
                <a:spcPts val="0"/>
              </a:spcAft>
              <a:buClr>
                <a:schemeClr val="lt1"/>
              </a:buClr>
              <a:buSzPct val="100000"/>
              <a:buFont typeface="Arial"/>
              <a:buChar char="–"/>
            </a:pPr>
            <a:r>
              <a:rPr b="0" i="0" lang="en-US" sz="2000" u="none" cap="none" strike="noStrike">
                <a:solidFill>
                  <a:schemeClr val="lt1"/>
                </a:solidFill>
                <a:latin typeface="Roboto Condensed"/>
                <a:ea typeface="Roboto Condensed"/>
                <a:cs typeface="Roboto Condensed"/>
                <a:sym typeface="Roboto Condensed"/>
              </a:rPr>
              <a:t>Project association</a:t>
            </a:r>
          </a:p>
          <a:p>
            <a:pPr indent="-285750" lvl="1" marL="742950" marR="0" rtl="0" algn="l">
              <a:spcBef>
                <a:spcPts val="400"/>
              </a:spcBef>
              <a:spcAft>
                <a:spcPts val="0"/>
              </a:spcAft>
              <a:buClr>
                <a:schemeClr val="lt1"/>
              </a:buClr>
              <a:buSzPct val="100000"/>
              <a:buFont typeface="Arial"/>
              <a:buChar char="–"/>
            </a:pPr>
            <a:r>
              <a:rPr b="0" i="0" lang="en-US" sz="2000" u="none" cap="none" strike="noStrike">
                <a:solidFill>
                  <a:schemeClr val="lt1"/>
                </a:solidFill>
                <a:latin typeface="Roboto Condensed"/>
                <a:ea typeface="Roboto Condensed"/>
                <a:cs typeface="Roboto Condensed"/>
                <a:sym typeface="Roboto Condensed"/>
              </a:rPr>
              <a:t>A look at the Subject Visit Completion Status </a:t>
            </a:r>
            <a:r>
              <a:rPr lang="en-US">
                <a:solidFill>
                  <a:srgbClr val="FFFFFF"/>
                </a:solidFill>
              </a:rPr>
              <a:t>project dashboard</a:t>
            </a:r>
          </a:p>
          <a:p>
            <a:pPr indent="-285750" lvl="1" marL="742950" marR="0" rtl="0" algn="l">
              <a:spcBef>
                <a:spcPts val="400"/>
              </a:spcBef>
              <a:spcAft>
                <a:spcPts val="0"/>
              </a:spcAft>
              <a:buClr>
                <a:schemeClr val="lt1"/>
              </a:buClr>
              <a:buSzPct val="100000"/>
              <a:buFont typeface="Arial"/>
              <a:buChar char="–"/>
            </a:pPr>
            <a:r>
              <a:rPr b="0" i="0" lang="en-US" sz="2000" u="none" cap="none" strike="noStrike">
                <a:solidFill>
                  <a:schemeClr val="lt1"/>
                </a:solidFill>
                <a:latin typeface="Roboto Condensed"/>
                <a:ea typeface="Roboto Condensed"/>
                <a:cs typeface="Roboto Condensed"/>
                <a:sym typeface="Roboto Condensed"/>
              </a:rPr>
              <a:t>Managing visits under your protocol</a:t>
            </a:r>
          </a:p>
          <a:p>
            <a:pPr lvl="1" rtl="0">
              <a:lnSpc>
                <a:spcPct val="115000"/>
              </a:lnSpc>
              <a:spcBef>
                <a:spcPts val="500"/>
              </a:spcBef>
              <a:buClr>
                <a:schemeClr val="lt1"/>
              </a:buClr>
              <a:buSzPct val="100000"/>
              <a:buFont typeface="Arial"/>
              <a:buChar char="–"/>
            </a:pPr>
            <a:r>
              <a:rPr lang="en-US">
                <a:solidFill>
                  <a:srgbClr val="FFFFFF"/>
                </a:solidFill>
              </a:rPr>
              <a:t>Protocol version control</a:t>
            </a:r>
          </a:p>
          <a:p>
            <a:pPr indent="-285750" lvl="1" marL="742950" marR="0" rtl="0" algn="l">
              <a:spcBef>
                <a:spcPts val="400"/>
              </a:spcBef>
              <a:buClr>
                <a:schemeClr val="lt1"/>
              </a:buClr>
              <a:buSzPct val="100000"/>
              <a:buFont typeface="Arial"/>
              <a:buNone/>
            </a:pPr>
            <a:r>
              <a:t/>
            </a:r>
            <a:endParaRPr b="0" i="0" sz="2000" u="none" cap="none" strike="noStrike">
              <a:solidFill>
                <a:schemeClr val="lt1"/>
              </a:solidFill>
              <a:latin typeface="Roboto Condensed"/>
              <a:ea typeface="Roboto Condensed"/>
              <a:cs typeface="Roboto Condensed"/>
              <a:sym typeface="Roboto Condense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00">
                                            <p:txEl>
                                              <p:pRg end="0" st="0"/>
                                            </p:txEl>
                                          </p:spTgt>
                                        </p:tgtEl>
                                        <p:attrNameLst>
                                          <p:attrName>style.visibility</p:attrName>
                                        </p:attrNameLst>
                                      </p:cBhvr>
                                      <p:to>
                                        <p:strVal val="visible"/>
                                      </p:to>
                                    </p:set>
                                    <p:animEffect filter="fade" transition="in">
                                      <p:cBhvr>
                                        <p:cTn dur="1500"/>
                                        <p:tgtEl>
                                          <p:spTgt spid="100">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00">
                                            <p:txEl>
                                              <p:pRg end="1" st="1"/>
                                            </p:txEl>
                                          </p:spTgt>
                                        </p:tgtEl>
                                        <p:attrNameLst>
                                          <p:attrName>style.visibility</p:attrName>
                                        </p:attrNameLst>
                                      </p:cBhvr>
                                      <p:to>
                                        <p:strVal val="visible"/>
                                      </p:to>
                                    </p:set>
                                    <p:animEffect filter="fade" transition="in">
                                      <p:cBhvr>
                                        <p:cTn dur="1500"/>
                                        <p:tgtEl>
                                          <p:spTgt spid="100">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00">
                                            <p:txEl>
                                              <p:pRg end="2" st="2"/>
                                            </p:txEl>
                                          </p:spTgt>
                                        </p:tgtEl>
                                        <p:attrNameLst>
                                          <p:attrName>style.visibility</p:attrName>
                                        </p:attrNameLst>
                                      </p:cBhvr>
                                      <p:to>
                                        <p:strVal val="visible"/>
                                      </p:to>
                                    </p:set>
                                    <p:animEffect filter="fade" transition="in">
                                      <p:cBhvr>
                                        <p:cTn dur="1500"/>
                                        <p:tgtEl>
                                          <p:spTgt spid="100">
                                            <p:txEl>
                                              <p:pRg end="2" st="2"/>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00">
                                            <p:txEl>
                                              <p:pRg end="3" st="3"/>
                                            </p:txEl>
                                          </p:spTgt>
                                        </p:tgtEl>
                                        <p:attrNameLst>
                                          <p:attrName>style.visibility</p:attrName>
                                        </p:attrNameLst>
                                      </p:cBhvr>
                                      <p:to>
                                        <p:strVal val="visible"/>
                                      </p:to>
                                    </p:set>
                                    <p:animEffect filter="fade" transition="in">
                                      <p:cBhvr>
                                        <p:cTn dur="1500"/>
                                        <p:tgtEl>
                                          <p:spTgt spid="100">
                                            <p:txEl>
                                              <p:pRg end="3" st="3"/>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00">
                                            <p:txEl>
                                              <p:pRg end="4" st="4"/>
                                            </p:txEl>
                                          </p:spTgt>
                                        </p:tgtEl>
                                        <p:attrNameLst>
                                          <p:attrName>style.visibility</p:attrName>
                                        </p:attrNameLst>
                                      </p:cBhvr>
                                      <p:to>
                                        <p:strVal val="visible"/>
                                      </p:to>
                                    </p:set>
                                    <p:animEffect filter="fade" transition="in">
                                      <p:cBhvr>
                                        <p:cTn dur="1500"/>
                                        <p:tgtEl>
                                          <p:spTgt spid="100">
                                            <p:txEl>
                                              <p:pRg end="4" st="4"/>
                                            </p:txEl>
                                          </p:spTgt>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100">
                                            <p:txEl>
                                              <p:pRg end="5" st="5"/>
                                            </p:txEl>
                                          </p:spTgt>
                                        </p:tgtEl>
                                        <p:attrNameLst>
                                          <p:attrName>style.visibility</p:attrName>
                                        </p:attrNameLst>
                                      </p:cBhvr>
                                      <p:to>
                                        <p:strVal val="visible"/>
                                      </p:to>
                                    </p:set>
                                    <p:animEffect filter="fade" transition="in">
                                      <p:cBhvr>
                                        <p:cTn dur="1500"/>
                                        <p:tgtEl>
                                          <p:spTgt spid="100">
                                            <p:txEl>
                                              <p:pRg end="5" st="5"/>
                                            </p:txEl>
                                          </p:spTgt>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100">
                                            <p:txEl>
                                              <p:pRg end="6" st="6"/>
                                            </p:txEl>
                                          </p:spTgt>
                                        </p:tgtEl>
                                        <p:attrNameLst>
                                          <p:attrName>style.visibility</p:attrName>
                                        </p:attrNameLst>
                                      </p:cBhvr>
                                      <p:to>
                                        <p:strVal val="visible"/>
                                      </p:to>
                                    </p:set>
                                    <p:animEffect filter="fade" transition="in">
                                      <p:cBhvr>
                                        <p:cTn dur="1500"/>
                                        <p:tgtEl>
                                          <p:spTgt spid="100">
                                            <p:txEl>
                                              <p:pRg end="6" st="6"/>
                                            </p:txEl>
                                          </p:spTgt>
                                        </p:tgtEl>
                                      </p:cBhvr>
                                    </p:animEffect>
                                  </p:childTnLst>
                                </p:cTn>
                              </p:par>
                            </p:childTnLst>
                          </p:cTn>
                        </p:par>
                        <p:par>
                          <p:cTn fill="hold">
                            <p:stCondLst>
                              <p:cond delay="10500"/>
                            </p:stCondLst>
                            <p:childTnLst>
                              <p:par>
                                <p:cTn fill="hold" nodeType="afterEffect" presetClass="entr" presetID="10" presetSubtype="0">
                                  <p:stCondLst>
                                    <p:cond delay="0"/>
                                  </p:stCondLst>
                                  <p:childTnLst>
                                    <p:set>
                                      <p:cBhvr>
                                        <p:cTn dur="1" fill="hold">
                                          <p:stCondLst>
                                            <p:cond delay="0"/>
                                          </p:stCondLst>
                                        </p:cTn>
                                        <p:tgtEl>
                                          <p:spTgt spid="100">
                                            <p:txEl>
                                              <p:pRg end="7" st="7"/>
                                            </p:txEl>
                                          </p:spTgt>
                                        </p:tgtEl>
                                        <p:attrNameLst>
                                          <p:attrName>style.visibility</p:attrName>
                                        </p:attrNameLst>
                                      </p:cBhvr>
                                      <p:to>
                                        <p:strVal val="visible"/>
                                      </p:to>
                                    </p:set>
                                    <p:animEffect filter="fade" transition="in">
                                      <p:cBhvr>
                                        <p:cTn dur="1500"/>
                                        <p:tgtEl>
                                          <p:spTgt spid="100">
                                            <p:txEl>
                                              <p:pRg end="7" st="7"/>
                                            </p:txEl>
                                          </p:spTgt>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100">
                                            <p:txEl>
                                              <p:pRg end="8" st="8"/>
                                            </p:txEl>
                                          </p:spTgt>
                                        </p:tgtEl>
                                        <p:attrNameLst>
                                          <p:attrName>style.visibility</p:attrName>
                                        </p:attrNameLst>
                                      </p:cBhvr>
                                      <p:to>
                                        <p:strVal val="visible"/>
                                      </p:to>
                                    </p:set>
                                    <p:animEffect filter="fade" transition="in">
                                      <p:cBhvr>
                                        <p:cTn dur="1500"/>
                                        <p:tgtEl>
                                          <p:spTgt spid="100">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Shape 310"/>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Subject Visits</a:t>
            </a:r>
          </a:p>
        </p:txBody>
      </p:sp>
      <p:sp>
        <p:nvSpPr>
          <p:cNvPr id="311" name="Shape 311"/>
          <p:cNvSpPr txBox="1"/>
          <p:nvPr>
            <p:ph idx="1" type="body"/>
          </p:nvPr>
        </p:nvSpPr>
        <p:spPr>
          <a:xfrm>
            <a:off x="152400" y="895350"/>
            <a:ext cx="3810000" cy="11430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lt1"/>
              </a:buClr>
              <a:buSzPct val="25000"/>
              <a:buFont typeface="Arial"/>
              <a:buNone/>
            </a:pPr>
            <a:r>
              <a:rPr b="0" i="0" lang="en-US" sz="2200" u="none" cap="none" strike="noStrike">
                <a:solidFill>
                  <a:schemeClr val="lt1"/>
                </a:solidFill>
                <a:latin typeface="Roboto Condensed"/>
                <a:ea typeface="Roboto Condensed"/>
                <a:cs typeface="Roboto Condensed"/>
                <a:sym typeface="Roboto Condensed"/>
              </a:rPr>
              <a:t>The subject returns for a second visit, gets their MRI scan, but…</a:t>
            </a:r>
          </a:p>
          <a:p>
            <a:pPr indent="0" lvl="0" marL="0" marR="0" rtl="0" algn="l">
              <a:spcBef>
                <a:spcPts val="440"/>
              </a:spcBef>
              <a:spcAft>
                <a:spcPts val="0"/>
              </a:spcAft>
              <a:buClr>
                <a:schemeClr val="lt1"/>
              </a:buClr>
              <a:buSzPct val="25000"/>
              <a:buFont typeface="Arial"/>
              <a:buNone/>
            </a:pPr>
            <a:r>
              <a:t/>
            </a:r>
            <a:endParaRPr b="0" i="0" sz="2200" u="none" cap="none" strike="noStrike">
              <a:solidFill>
                <a:schemeClr val="lt1"/>
              </a:solidFill>
              <a:latin typeface="Roboto Condensed"/>
              <a:ea typeface="Roboto Condensed"/>
              <a:cs typeface="Roboto Condensed"/>
              <a:sym typeface="Roboto Condensed"/>
            </a:endParaRPr>
          </a:p>
          <a:p>
            <a:pPr indent="0" lvl="0" marL="0" marR="0" rtl="0" algn="l">
              <a:spcBef>
                <a:spcPts val="440"/>
              </a:spcBef>
              <a:spcAft>
                <a:spcPts val="0"/>
              </a:spcAft>
              <a:buClr>
                <a:schemeClr val="lt1"/>
              </a:buClr>
              <a:buSzPct val="25000"/>
              <a:buFont typeface="Arial"/>
              <a:buNone/>
            </a:pPr>
            <a:r>
              <a:t/>
            </a:r>
            <a:endParaRPr b="0" i="0" sz="2200" u="none" cap="none" strike="noStrike">
              <a:solidFill>
                <a:schemeClr val="lt1"/>
              </a:solidFill>
              <a:latin typeface="Roboto Condensed"/>
              <a:ea typeface="Roboto Condensed"/>
              <a:cs typeface="Roboto Condensed"/>
              <a:sym typeface="Roboto Condensed"/>
            </a:endParaRPr>
          </a:p>
          <a:p>
            <a:pPr indent="0" lvl="0" marL="0" marR="0" rtl="0" algn="l">
              <a:spcBef>
                <a:spcPts val="440"/>
              </a:spcBef>
              <a:buClr>
                <a:schemeClr val="lt1"/>
              </a:buClr>
              <a:buSzPct val="25000"/>
              <a:buFont typeface="Arial"/>
              <a:buNone/>
            </a:pPr>
            <a:r>
              <a:t/>
            </a:r>
            <a:endParaRPr b="0" i="0" sz="2200" u="none" cap="none" strike="noStrike">
              <a:solidFill>
                <a:schemeClr val="lt1"/>
              </a:solidFill>
              <a:latin typeface="Roboto Condensed"/>
              <a:ea typeface="Roboto Condensed"/>
              <a:cs typeface="Roboto Condensed"/>
              <a:sym typeface="Roboto Condensed"/>
            </a:endParaRPr>
          </a:p>
        </p:txBody>
      </p:sp>
      <p:pic>
        <p:nvPicPr>
          <p:cNvPr descr="C:\Users\jcleve01.MIR\Dropbox\Screenshots\Screenshot 2016-06-07 11.11.33.png" id="312" name="Shape 312"/>
          <p:cNvPicPr preferRelativeResize="0"/>
          <p:nvPr/>
        </p:nvPicPr>
        <p:blipFill rotWithShape="1">
          <a:blip r:embed="rId3">
            <a:alphaModFix/>
          </a:blip>
          <a:srcRect b="8140" l="15798" r="28125" t="19788"/>
          <a:stretch/>
        </p:blipFill>
        <p:spPr>
          <a:xfrm>
            <a:off x="4572000" y="819151"/>
            <a:ext cx="4023360" cy="3992219"/>
          </a:xfrm>
          <a:prstGeom prst="rect">
            <a:avLst/>
          </a:prstGeom>
          <a:noFill/>
          <a:ln>
            <a:noFill/>
          </a:ln>
        </p:spPr>
      </p:pic>
      <p:pic>
        <p:nvPicPr>
          <p:cNvPr descr="C:\Users\jcleve01.MIR\Dropbox\Screenshots\Screenshot 2016-06-07 11.15.58.png" id="313" name="Shape 313"/>
          <p:cNvPicPr preferRelativeResize="0"/>
          <p:nvPr/>
        </p:nvPicPr>
        <p:blipFill rotWithShape="1">
          <a:blip r:embed="rId4">
            <a:alphaModFix/>
          </a:blip>
          <a:srcRect b="14353" l="15625" r="28037" t="10597"/>
          <a:stretch/>
        </p:blipFill>
        <p:spPr>
          <a:xfrm>
            <a:off x="4572000" y="819151"/>
            <a:ext cx="4023360" cy="4138047"/>
          </a:xfrm>
          <a:prstGeom prst="rect">
            <a:avLst/>
          </a:prstGeom>
          <a:noFill/>
          <a:ln>
            <a:noFill/>
          </a:ln>
        </p:spPr>
      </p:pic>
      <p:pic>
        <p:nvPicPr>
          <p:cNvPr descr="C:\Users\jcleve01.MIR\Dropbox\Screenshots\Screenshot 2016-06-07 11.16.49.png" id="314" name="Shape 314"/>
          <p:cNvPicPr preferRelativeResize="0"/>
          <p:nvPr/>
        </p:nvPicPr>
        <p:blipFill rotWithShape="1">
          <a:blip r:embed="rId5">
            <a:alphaModFix/>
          </a:blip>
          <a:srcRect b="14352" l="15798" r="28125" t="10540"/>
          <a:stretch/>
        </p:blipFill>
        <p:spPr>
          <a:xfrm>
            <a:off x="4572000" y="819151"/>
            <a:ext cx="4102100" cy="4241800"/>
          </a:xfrm>
          <a:prstGeom prst="rect">
            <a:avLst/>
          </a:prstGeom>
          <a:noFill/>
          <a:ln>
            <a:noFill/>
          </a:ln>
        </p:spPr>
      </p:pic>
      <p:sp>
        <p:nvSpPr>
          <p:cNvPr id="315" name="Shape 315"/>
          <p:cNvSpPr txBox="1"/>
          <p:nvPr/>
        </p:nvSpPr>
        <p:spPr>
          <a:xfrm>
            <a:off x="171450" y="1993900"/>
            <a:ext cx="3810000" cy="1143000"/>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spcAft>
                <a:spcPts val="0"/>
              </a:spcAft>
              <a:buClr>
                <a:schemeClr val="lt1"/>
              </a:buClr>
              <a:buSzPct val="25000"/>
              <a:buFont typeface="Arial"/>
              <a:buNone/>
            </a:pPr>
            <a:r>
              <a:rPr b="0" i="0" lang="en-US" sz="2200" u="none" cap="none" strike="noStrike">
                <a:solidFill>
                  <a:schemeClr val="lt1"/>
                </a:solidFill>
                <a:latin typeface="Roboto Condensed"/>
                <a:ea typeface="Roboto Condensed"/>
                <a:cs typeface="Roboto Condensed"/>
                <a:sym typeface="Roboto Condensed"/>
              </a:rPr>
              <a:t>Disaster strikes!</a:t>
            </a:r>
          </a:p>
          <a:p>
            <a:pPr indent="0" lvl="0" marL="0" marR="0" rtl="0" algn="l">
              <a:lnSpc>
                <a:spcPct val="90000"/>
              </a:lnSpc>
              <a:spcBef>
                <a:spcPts val="440"/>
              </a:spcBef>
              <a:spcAft>
                <a:spcPts val="0"/>
              </a:spcAft>
              <a:buClr>
                <a:schemeClr val="lt1"/>
              </a:buClr>
              <a:buFont typeface="Arial"/>
              <a:buNone/>
            </a:pPr>
            <a:r>
              <a:t/>
            </a:r>
            <a:endParaRPr b="0" i="0" sz="2200" u="none" cap="none" strike="noStrike">
              <a:solidFill>
                <a:schemeClr val="lt1"/>
              </a:solidFill>
              <a:latin typeface="Roboto Condensed"/>
              <a:ea typeface="Roboto Condensed"/>
              <a:cs typeface="Roboto Condensed"/>
              <a:sym typeface="Roboto Condensed"/>
            </a:endParaRPr>
          </a:p>
          <a:p>
            <a:pPr indent="0" lvl="0" marL="0" marR="0" rtl="0" algn="l">
              <a:lnSpc>
                <a:spcPct val="90000"/>
              </a:lnSpc>
              <a:spcBef>
                <a:spcPts val="440"/>
              </a:spcBef>
              <a:spcAft>
                <a:spcPts val="0"/>
              </a:spcAft>
              <a:buClr>
                <a:schemeClr val="lt1"/>
              </a:buClr>
              <a:buSzPct val="25000"/>
              <a:buFont typeface="Arial"/>
              <a:buNone/>
            </a:pPr>
            <a:r>
              <a:rPr b="0" i="0" lang="en-US" sz="2200" u="none" cap="none" strike="noStrike">
                <a:solidFill>
                  <a:schemeClr val="lt1"/>
                </a:solidFill>
                <a:latin typeface="Roboto Condensed"/>
                <a:ea typeface="Roboto Condensed"/>
                <a:cs typeface="Roboto Condensed"/>
                <a:sym typeface="Roboto Condensed"/>
              </a:rPr>
              <a:t>We must enter a deviation  ☹</a:t>
            </a:r>
          </a:p>
          <a:p>
            <a:pPr indent="0" lvl="0" marL="0" marR="0" rtl="0" algn="l">
              <a:lnSpc>
                <a:spcPct val="90000"/>
              </a:lnSpc>
              <a:spcBef>
                <a:spcPts val="440"/>
              </a:spcBef>
              <a:buClr>
                <a:schemeClr val="lt1"/>
              </a:buClr>
              <a:buFont typeface="Arial"/>
              <a:buNone/>
            </a:pPr>
            <a:r>
              <a:t/>
            </a:r>
            <a:endParaRPr b="0" i="0" sz="2200" u="none" cap="none" strike="noStrike">
              <a:solidFill>
                <a:schemeClr val="lt1"/>
              </a:solidFill>
              <a:latin typeface="Roboto Condensed"/>
              <a:ea typeface="Roboto Condensed"/>
              <a:cs typeface="Roboto Condensed"/>
              <a:sym typeface="Roboto Condense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1">
                                            <p:txEl>
                                              <p:pRg end="0" st="0"/>
                                            </p:txEl>
                                          </p:spTgt>
                                        </p:tgtEl>
                                        <p:attrNameLst>
                                          <p:attrName>style.visibility</p:attrName>
                                        </p:attrNameLst>
                                      </p:cBhvr>
                                      <p:to>
                                        <p:strVal val="visible"/>
                                      </p:to>
                                    </p:set>
                                    <p:animEffect filter="fade" transition="in">
                                      <p:cBhvr>
                                        <p:cTn dur="500"/>
                                        <p:tgtEl>
                                          <p:spTgt spid="311">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1">
                                            <p:txEl>
                                              <p:pRg end="1" st="1"/>
                                            </p:txEl>
                                          </p:spTgt>
                                        </p:tgtEl>
                                        <p:attrNameLst>
                                          <p:attrName>style.visibility</p:attrName>
                                        </p:attrNameLst>
                                      </p:cBhvr>
                                      <p:to>
                                        <p:strVal val="visible"/>
                                      </p:to>
                                    </p:set>
                                    <p:animEffect filter="fade" transition="in">
                                      <p:cBhvr>
                                        <p:cTn dur="500"/>
                                        <p:tgtEl>
                                          <p:spTgt spid="311">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11">
                                            <p:txEl>
                                              <p:pRg end="2" st="2"/>
                                            </p:txEl>
                                          </p:spTgt>
                                        </p:tgtEl>
                                        <p:attrNameLst>
                                          <p:attrName>style.visibility</p:attrName>
                                        </p:attrNameLst>
                                      </p:cBhvr>
                                      <p:to>
                                        <p:strVal val="visible"/>
                                      </p:to>
                                    </p:set>
                                    <p:animEffect filter="fade" transition="in">
                                      <p:cBhvr>
                                        <p:cTn dur="500"/>
                                        <p:tgtEl>
                                          <p:spTgt spid="311">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11">
                                            <p:txEl>
                                              <p:pRg end="3" st="3"/>
                                            </p:txEl>
                                          </p:spTgt>
                                        </p:tgtEl>
                                        <p:attrNameLst>
                                          <p:attrName>style.visibility</p:attrName>
                                        </p:attrNameLst>
                                      </p:cBhvr>
                                      <p:to>
                                        <p:strVal val="visible"/>
                                      </p:to>
                                    </p:set>
                                    <p:animEffect filter="fade" transition="in">
                                      <p:cBhvr>
                                        <p:cTn dur="500"/>
                                        <p:tgtEl>
                                          <p:spTgt spid="31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Shape 320"/>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Subject Visits</a:t>
            </a:r>
          </a:p>
        </p:txBody>
      </p:sp>
      <p:sp>
        <p:nvSpPr>
          <p:cNvPr id="321" name="Shape 321"/>
          <p:cNvSpPr txBox="1"/>
          <p:nvPr>
            <p:ph idx="1" type="body"/>
          </p:nvPr>
        </p:nvSpPr>
        <p:spPr>
          <a:xfrm>
            <a:off x="5562600" y="742950"/>
            <a:ext cx="3505200" cy="43434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lt1"/>
              </a:buClr>
              <a:buSzPct val="25000"/>
              <a:buFont typeface="Arial"/>
              <a:buNone/>
            </a:pPr>
            <a:r>
              <a:rPr b="0" i="0" lang="en-US" sz="2100" u="none" cap="none" strike="noStrike">
                <a:solidFill>
                  <a:schemeClr val="lt1"/>
                </a:solidFill>
                <a:latin typeface="Roboto Condensed"/>
                <a:ea typeface="Roboto Condensed"/>
                <a:cs typeface="Roboto Condensed"/>
                <a:sym typeface="Roboto Condensed"/>
              </a:rPr>
              <a:t>That allows us to close the visit</a:t>
            </a:r>
          </a:p>
          <a:p>
            <a:pPr indent="0" lvl="0" marL="0" marR="0" rtl="0" algn="l">
              <a:spcBef>
                <a:spcPts val="100"/>
              </a:spcBef>
              <a:spcAft>
                <a:spcPts val="0"/>
              </a:spcAft>
              <a:buClr>
                <a:schemeClr val="lt1"/>
              </a:buClr>
              <a:buSzPct val="25000"/>
              <a:buFont typeface="Arial"/>
              <a:buNone/>
            </a:pPr>
            <a:r>
              <a:t/>
            </a:r>
            <a:endParaRPr b="0" i="0" sz="500" u="none" cap="none" strike="noStrike">
              <a:solidFill>
                <a:schemeClr val="lt1"/>
              </a:solidFill>
              <a:latin typeface="Roboto Condensed"/>
              <a:ea typeface="Roboto Condensed"/>
              <a:cs typeface="Roboto Condensed"/>
              <a:sym typeface="Roboto Condensed"/>
            </a:endParaRPr>
          </a:p>
          <a:p>
            <a:pPr indent="0" lvl="0" marL="0" marR="0" rtl="0" algn="l">
              <a:spcBef>
                <a:spcPts val="420"/>
              </a:spcBef>
              <a:spcAft>
                <a:spcPts val="0"/>
              </a:spcAft>
              <a:buClr>
                <a:schemeClr val="lt1"/>
              </a:buClr>
              <a:buSzPct val="25000"/>
              <a:buFont typeface="Arial"/>
              <a:buNone/>
            </a:pPr>
            <a:r>
              <a:rPr b="0" i="0" lang="en-US" sz="2100" u="none" cap="none" strike="noStrike">
                <a:solidFill>
                  <a:schemeClr val="lt1"/>
                </a:solidFill>
                <a:latin typeface="Roboto Condensed"/>
                <a:ea typeface="Roboto Condensed"/>
                <a:cs typeface="Roboto Condensed"/>
                <a:sym typeface="Roboto Condensed"/>
              </a:rPr>
              <a:t>…which allows us to open the final visit… BUT </a:t>
            </a:r>
            <a:r>
              <a:rPr lang="en-US" sz="2100"/>
              <a:t>we</a:t>
            </a:r>
            <a:r>
              <a:rPr b="0" i="0" lang="en-US" sz="2100" u="none" cap="none" strike="noStrike">
                <a:solidFill>
                  <a:schemeClr val="lt1"/>
                </a:solidFill>
                <a:latin typeface="Roboto Condensed"/>
                <a:ea typeface="Roboto Condensed"/>
                <a:cs typeface="Roboto Condensed"/>
                <a:sym typeface="Roboto Condensed"/>
              </a:rPr>
              <a:t> realize looking at the date on the final expected visit that there’s a problem with the protocol!</a:t>
            </a:r>
          </a:p>
          <a:p>
            <a:pPr indent="0" lvl="0" marL="0" marR="0" rtl="0" algn="l">
              <a:spcBef>
                <a:spcPts val="100"/>
              </a:spcBef>
              <a:spcAft>
                <a:spcPts val="0"/>
              </a:spcAft>
              <a:buClr>
                <a:schemeClr val="lt1"/>
              </a:buClr>
              <a:buSzPct val="25000"/>
              <a:buFont typeface="Arial"/>
              <a:buNone/>
            </a:pPr>
            <a:r>
              <a:rPr b="0" i="0" lang="en-US" sz="500" u="none" cap="none" strike="noStrike">
                <a:solidFill>
                  <a:schemeClr val="lt1"/>
                </a:solidFill>
                <a:latin typeface="Roboto Condensed"/>
                <a:ea typeface="Roboto Condensed"/>
                <a:cs typeface="Roboto Condensed"/>
                <a:sym typeface="Roboto Condensed"/>
              </a:rPr>
              <a:t> </a:t>
            </a:r>
          </a:p>
          <a:p>
            <a:pPr indent="0" lvl="0" marL="0" marR="0" rtl="0" algn="l">
              <a:spcBef>
                <a:spcPts val="420"/>
              </a:spcBef>
              <a:spcAft>
                <a:spcPts val="0"/>
              </a:spcAft>
              <a:buClr>
                <a:schemeClr val="lt1"/>
              </a:buClr>
              <a:buSzPct val="25000"/>
              <a:buFont typeface="Arial"/>
              <a:buNone/>
            </a:pPr>
            <a:r>
              <a:rPr b="0" i="0" lang="en-US" sz="2100" u="none" cap="none" strike="noStrike">
                <a:solidFill>
                  <a:schemeClr val="lt1"/>
                </a:solidFill>
                <a:latin typeface="Roboto Condensed"/>
                <a:ea typeface="Roboto Condensed"/>
                <a:cs typeface="Roboto Condensed"/>
                <a:sym typeface="Roboto Condensed"/>
              </a:rPr>
              <a:t>Uh oh! It’s expecting the subject to come in on the SAME DAY as their second visit.</a:t>
            </a:r>
          </a:p>
          <a:p>
            <a:pPr indent="0" lvl="0" marL="0" marR="0" rtl="0" algn="l">
              <a:spcBef>
                <a:spcPts val="140"/>
              </a:spcBef>
              <a:spcAft>
                <a:spcPts val="0"/>
              </a:spcAft>
              <a:buClr>
                <a:schemeClr val="lt1"/>
              </a:buClr>
              <a:buSzPct val="25000"/>
              <a:buFont typeface="Arial"/>
              <a:buNone/>
            </a:pPr>
            <a:r>
              <a:t/>
            </a:r>
            <a:endParaRPr b="0" i="0" sz="700" u="none" cap="none" strike="noStrike">
              <a:solidFill>
                <a:schemeClr val="lt1"/>
              </a:solidFill>
              <a:latin typeface="Roboto Condensed"/>
              <a:ea typeface="Roboto Condensed"/>
              <a:cs typeface="Roboto Condensed"/>
              <a:sym typeface="Roboto Condensed"/>
            </a:endParaRPr>
          </a:p>
          <a:p>
            <a:pPr indent="0" lvl="0" marL="0" marR="0" rtl="0" algn="l">
              <a:spcBef>
                <a:spcPts val="440"/>
              </a:spcBef>
              <a:buClr>
                <a:schemeClr val="lt1"/>
              </a:buClr>
              <a:buSzPct val="25000"/>
              <a:buFont typeface="Arial"/>
              <a:buNone/>
            </a:pPr>
            <a:r>
              <a:rPr b="0" i="0" lang="en-US" sz="2200" u="none" cap="none" strike="noStrike">
                <a:solidFill>
                  <a:schemeClr val="lt1"/>
                </a:solidFill>
                <a:latin typeface="Roboto Condensed"/>
                <a:ea typeface="Roboto Condensed"/>
                <a:cs typeface="Roboto Condensed"/>
                <a:sym typeface="Roboto Condensed"/>
              </a:rPr>
              <a:t>That’s just silly!     Let’s fix it!</a:t>
            </a:r>
          </a:p>
        </p:txBody>
      </p:sp>
      <p:pic>
        <p:nvPicPr>
          <p:cNvPr descr="C:\Users\jcleve01.MIR\Dropbox\Screenshots\Screenshot 2016-06-07 11.17.02.png" id="322" name="Shape 322"/>
          <p:cNvPicPr preferRelativeResize="0"/>
          <p:nvPr/>
        </p:nvPicPr>
        <p:blipFill rotWithShape="1">
          <a:blip r:embed="rId3">
            <a:alphaModFix/>
          </a:blip>
          <a:srcRect b="14129" l="15625" r="27864" t="39323"/>
          <a:stretch/>
        </p:blipFill>
        <p:spPr>
          <a:xfrm>
            <a:off x="152400" y="819150"/>
            <a:ext cx="5303520" cy="33727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1">
                                            <p:txEl>
                                              <p:pRg end="0" st="0"/>
                                            </p:txEl>
                                          </p:spTgt>
                                        </p:tgtEl>
                                        <p:attrNameLst>
                                          <p:attrName>style.visibility</p:attrName>
                                        </p:attrNameLst>
                                      </p:cBhvr>
                                      <p:to>
                                        <p:strVal val="visible"/>
                                      </p:to>
                                    </p:set>
                                    <p:animEffect filter="fade" transition="in">
                                      <p:cBhvr>
                                        <p:cTn dur="500"/>
                                        <p:tgtEl>
                                          <p:spTgt spid="321">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21">
                                            <p:txEl>
                                              <p:pRg end="1" st="1"/>
                                            </p:txEl>
                                          </p:spTgt>
                                        </p:tgtEl>
                                        <p:attrNameLst>
                                          <p:attrName>style.visibility</p:attrName>
                                        </p:attrNameLst>
                                      </p:cBhvr>
                                      <p:to>
                                        <p:strVal val="visible"/>
                                      </p:to>
                                    </p:set>
                                    <p:animEffect filter="fade" transition="in">
                                      <p:cBhvr>
                                        <p:cTn dur="500"/>
                                        <p:tgtEl>
                                          <p:spTgt spid="321">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21">
                                            <p:txEl>
                                              <p:pRg end="2" st="2"/>
                                            </p:txEl>
                                          </p:spTgt>
                                        </p:tgtEl>
                                        <p:attrNameLst>
                                          <p:attrName>style.visibility</p:attrName>
                                        </p:attrNameLst>
                                      </p:cBhvr>
                                      <p:to>
                                        <p:strVal val="visible"/>
                                      </p:to>
                                    </p:set>
                                    <p:animEffect filter="fade" transition="in">
                                      <p:cBhvr>
                                        <p:cTn dur="500"/>
                                        <p:tgtEl>
                                          <p:spTgt spid="321">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21">
                                            <p:txEl>
                                              <p:pRg end="3" st="3"/>
                                            </p:txEl>
                                          </p:spTgt>
                                        </p:tgtEl>
                                        <p:attrNameLst>
                                          <p:attrName>style.visibility</p:attrName>
                                        </p:attrNameLst>
                                      </p:cBhvr>
                                      <p:to>
                                        <p:strVal val="visible"/>
                                      </p:to>
                                    </p:set>
                                    <p:animEffect filter="fade" transition="in">
                                      <p:cBhvr>
                                        <p:cTn dur="500"/>
                                        <p:tgtEl>
                                          <p:spTgt spid="321">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21">
                                            <p:txEl>
                                              <p:pRg end="4" st="4"/>
                                            </p:txEl>
                                          </p:spTgt>
                                        </p:tgtEl>
                                        <p:attrNameLst>
                                          <p:attrName>style.visibility</p:attrName>
                                        </p:attrNameLst>
                                      </p:cBhvr>
                                      <p:to>
                                        <p:strVal val="visible"/>
                                      </p:to>
                                    </p:set>
                                    <p:animEffect filter="fade" transition="in">
                                      <p:cBhvr>
                                        <p:cTn dur="500"/>
                                        <p:tgtEl>
                                          <p:spTgt spid="321">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21">
                                            <p:txEl>
                                              <p:pRg end="5" st="5"/>
                                            </p:txEl>
                                          </p:spTgt>
                                        </p:tgtEl>
                                        <p:attrNameLst>
                                          <p:attrName>style.visibility</p:attrName>
                                        </p:attrNameLst>
                                      </p:cBhvr>
                                      <p:to>
                                        <p:strVal val="visible"/>
                                      </p:to>
                                    </p:set>
                                    <p:animEffect filter="fade" transition="in">
                                      <p:cBhvr>
                                        <p:cTn dur="500"/>
                                        <p:tgtEl>
                                          <p:spTgt spid="321">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21">
                                            <p:txEl>
                                              <p:pRg end="6" st="6"/>
                                            </p:txEl>
                                          </p:spTgt>
                                        </p:tgtEl>
                                        <p:attrNameLst>
                                          <p:attrName>style.visibility</p:attrName>
                                        </p:attrNameLst>
                                      </p:cBhvr>
                                      <p:to>
                                        <p:strVal val="visible"/>
                                      </p:to>
                                    </p:set>
                                    <p:animEffect filter="fade" transition="in">
                                      <p:cBhvr>
                                        <p:cTn dur="500"/>
                                        <p:tgtEl>
                                          <p:spTgt spid="32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Shape 327"/>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Back to the Protocol Editor</a:t>
            </a:r>
          </a:p>
        </p:txBody>
      </p:sp>
      <p:sp>
        <p:nvSpPr>
          <p:cNvPr id="328" name="Shape 328"/>
          <p:cNvSpPr txBox="1"/>
          <p:nvPr>
            <p:ph idx="1" type="body"/>
          </p:nvPr>
        </p:nvSpPr>
        <p:spPr>
          <a:xfrm>
            <a:off x="152400" y="1079500"/>
            <a:ext cx="2362200" cy="3473450"/>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spcAft>
                <a:spcPts val="0"/>
              </a:spcAft>
              <a:buClr>
                <a:schemeClr val="lt1"/>
              </a:buClr>
              <a:buSzPct val="25000"/>
              <a:buFont typeface="Arial"/>
              <a:buNone/>
            </a:pPr>
            <a:r>
              <a:rPr b="0" i="0" lang="en-US" sz="2035" u="none" cap="none" strike="noStrike">
                <a:solidFill>
                  <a:schemeClr val="lt1"/>
                </a:solidFill>
                <a:latin typeface="Roboto Condensed"/>
                <a:ea typeface="Roboto Condensed"/>
                <a:cs typeface="Roboto Condensed"/>
                <a:sym typeface="Roboto Condensed"/>
              </a:rPr>
              <a:t>We meant to add 120 days to the final visit’s offset.</a:t>
            </a:r>
          </a:p>
          <a:p>
            <a:pPr indent="0" lvl="0" marL="0" marR="0" rtl="0" algn="l">
              <a:lnSpc>
                <a:spcPct val="90000"/>
              </a:lnSpc>
              <a:spcBef>
                <a:spcPts val="407"/>
              </a:spcBef>
              <a:spcAft>
                <a:spcPts val="0"/>
              </a:spcAft>
              <a:buClr>
                <a:schemeClr val="lt1"/>
              </a:buClr>
              <a:buSzPct val="25000"/>
              <a:buFont typeface="Arial"/>
              <a:buNone/>
            </a:pPr>
            <a:r>
              <a:t/>
            </a:r>
            <a:endParaRPr b="0" i="0" sz="2035" u="none" cap="none" strike="noStrike">
              <a:solidFill>
                <a:schemeClr val="lt1"/>
              </a:solidFill>
              <a:latin typeface="Roboto Condensed"/>
              <a:ea typeface="Roboto Condensed"/>
              <a:cs typeface="Roboto Condensed"/>
              <a:sym typeface="Roboto Condensed"/>
            </a:endParaRPr>
          </a:p>
          <a:p>
            <a:pPr indent="0" lvl="0" marL="0" marR="0" rtl="0" algn="l">
              <a:lnSpc>
                <a:spcPct val="90000"/>
              </a:lnSpc>
              <a:spcBef>
                <a:spcPts val="407"/>
              </a:spcBef>
              <a:spcAft>
                <a:spcPts val="0"/>
              </a:spcAft>
              <a:buClr>
                <a:schemeClr val="lt1"/>
              </a:buClr>
              <a:buSzPct val="25000"/>
              <a:buFont typeface="Arial"/>
              <a:buNone/>
            </a:pPr>
            <a:r>
              <a:rPr b="0" i="0" lang="en-US" sz="2035" u="none" cap="none" strike="noStrike">
                <a:solidFill>
                  <a:schemeClr val="lt1"/>
                </a:solidFill>
                <a:latin typeface="Roboto Condensed"/>
                <a:ea typeface="Roboto Condensed"/>
                <a:cs typeface="Roboto Condensed"/>
                <a:sym typeface="Roboto Condensed"/>
              </a:rPr>
              <a:t>Simple!</a:t>
            </a:r>
          </a:p>
          <a:p>
            <a:pPr indent="0" lvl="0" marL="0" marR="0" rtl="0" algn="l">
              <a:lnSpc>
                <a:spcPct val="90000"/>
              </a:lnSpc>
              <a:spcBef>
                <a:spcPts val="407"/>
              </a:spcBef>
              <a:spcAft>
                <a:spcPts val="0"/>
              </a:spcAft>
              <a:buClr>
                <a:schemeClr val="lt1"/>
              </a:buClr>
              <a:buSzPct val="25000"/>
              <a:buFont typeface="Arial"/>
              <a:buNone/>
            </a:pPr>
            <a:r>
              <a:t/>
            </a:r>
            <a:endParaRPr b="0" i="0" sz="2035" u="none" cap="none" strike="noStrike">
              <a:solidFill>
                <a:schemeClr val="lt1"/>
              </a:solidFill>
              <a:latin typeface="Roboto Condensed"/>
              <a:ea typeface="Roboto Condensed"/>
              <a:cs typeface="Roboto Condensed"/>
              <a:sym typeface="Roboto Condensed"/>
            </a:endParaRPr>
          </a:p>
          <a:p>
            <a:pPr indent="0" lvl="0" marL="0" marR="0" rtl="0" algn="l">
              <a:lnSpc>
                <a:spcPct val="90000"/>
              </a:lnSpc>
              <a:spcBef>
                <a:spcPts val="407"/>
              </a:spcBef>
              <a:spcAft>
                <a:spcPts val="0"/>
              </a:spcAft>
              <a:buClr>
                <a:schemeClr val="lt1"/>
              </a:buClr>
              <a:buSzPct val="25000"/>
              <a:buFont typeface="Arial"/>
              <a:buNone/>
            </a:pPr>
            <a:r>
              <a:rPr b="0" i="0" lang="en-US" sz="2035" u="none" cap="none" strike="noStrike">
                <a:solidFill>
                  <a:schemeClr val="lt1"/>
                </a:solidFill>
                <a:latin typeface="Roboto Condensed"/>
                <a:ea typeface="Roboto Condensed"/>
                <a:cs typeface="Roboto Condensed"/>
                <a:sym typeface="Roboto Condensed"/>
              </a:rPr>
              <a:t>Hover over the final visit column’s header</a:t>
            </a:r>
          </a:p>
          <a:p>
            <a:pPr indent="0" lvl="0" marL="0" marR="0" rtl="0" algn="l">
              <a:lnSpc>
                <a:spcPct val="90000"/>
              </a:lnSpc>
              <a:spcBef>
                <a:spcPts val="407"/>
              </a:spcBef>
              <a:spcAft>
                <a:spcPts val="0"/>
              </a:spcAft>
              <a:buClr>
                <a:schemeClr val="lt1"/>
              </a:buClr>
              <a:buSzPct val="25000"/>
              <a:buFont typeface="Arial"/>
              <a:buNone/>
            </a:pPr>
            <a:r>
              <a:t/>
            </a:r>
            <a:endParaRPr b="0" i="0" sz="2035" u="none" cap="none" strike="noStrike">
              <a:solidFill>
                <a:schemeClr val="lt1"/>
              </a:solidFill>
              <a:latin typeface="Roboto Condensed"/>
              <a:ea typeface="Roboto Condensed"/>
              <a:cs typeface="Roboto Condensed"/>
              <a:sym typeface="Roboto Condensed"/>
            </a:endParaRPr>
          </a:p>
          <a:p>
            <a:pPr indent="0" lvl="0" marL="0" marR="0" rtl="0" algn="l">
              <a:lnSpc>
                <a:spcPct val="90000"/>
              </a:lnSpc>
              <a:spcBef>
                <a:spcPts val="407"/>
              </a:spcBef>
              <a:spcAft>
                <a:spcPts val="0"/>
              </a:spcAft>
              <a:buClr>
                <a:schemeClr val="lt1"/>
              </a:buClr>
              <a:buSzPct val="25000"/>
              <a:buFont typeface="Arial"/>
              <a:buNone/>
            </a:pPr>
            <a:r>
              <a:rPr b="0" i="0" lang="en-US" sz="2035" u="none" cap="none" strike="noStrike">
                <a:solidFill>
                  <a:schemeClr val="lt1"/>
                </a:solidFill>
                <a:latin typeface="Roboto Condensed"/>
                <a:ea typeface="Roboto Condensed"/>
                <a:cs typeface="Roboto Condensed"/>
                <a:sym typeface="Roboto Condensed"/>
              </a:rPr>
              <a:t>Click on the pencil</a:t>
            </a:r>
          </a:p>
          <a:p>
            <a:pPr indent="0" lvl="0" marL="0" marR="0" rtl="0" algn="l">
              <a:lnSpc>
                <a:spcPct val="90000"/>
              </a:lnSpc>
              <a:spcBef>
                <a:spcPts val="407"/>
              </a:spcBef>
              <a:spcAft>
                <a:spcPts val="0"/>
              </a:spcAft>
              <a:buClr>
                <a:schemeClr val="lt1"/>
              </a:buClr>
              <a:buSzPct val="25000"/>
              <a:buFont typeface="Arial"/>
              <a:buNone/>
            </a:pPr>
            <a:r>
              <a:t/>
            </a:r>
            <a:endParaRPr b="0" i="0" sz="2035" u="none" cap="none" strike="noStrike">
              <a:solidFill>
                <a:schemeClr val="lt1"/>
              </a:solidFill>
              <a:latin typeface="Roboto Condensed"/>
              <a:ea typeface="Roboto Condensed"/>
              <a:cs typeface="Roboto Condensed"/>
              <a:sym typeface="Roboto Condensed"/>
            </a:endParaRPr>
          </a:p>
          <a:p>
            <a:pPr indent="0" lvl="0" marL="0" marR="0" rtl="0" algn="l">
              <a:lnSpc>
                <a:spcPct val="90000"/>
              </a:lnSpc>
              <a:spcBef>
                <a:spcPts val="407"/>
              </a:spcBef>
              <a:spcAft>
                <a:spcPts val="0"/>
              </a:spcAft>
              <a:buClr>
                <a:schemeClr val="lt1"/>
              </a:buClr>
              <a:buSzPct val="25000"/>
              <a:buFont typeface="Arial"/>
              <a:buNone/>
            </a:pPr>
            <a:r>
              <a:t/>
            </a:r>
            <a:endParaRPr b="0" i="0" sz="2035" u="none" cap="none" strike="noStrike">
              <a:solidFill>
                <a:schemeClr val="lt1"/>
              </a:solidFill>
              <a:latin typeface="Roboto Condensed"/>
              <a:ea typeface="Roboto Condensed"/>
              <a:cs typeface="Roboto Condensed"/>
              <a:sym typeface="Roboto Condensed"/>
            </a:endParaRPr>
          </a:p>
          <a:p>
            <a:pPr indent="0" lvl="0" marL="0" marR="0" rtl="0" algn="l">
              <a:lnSpc>
                <a:spcPct val="90000"/>
              </a:lnSpc>
              <a:spcBef>
                <a:spcPts val="407"/>
              </a:spcBef>
              <a:buClr>
                <a:schemeClr val="lt1"/>
              </a:buClr>
              <a:buSzPct val="25000"/>
              <a:buFont typeface="Arial"/>
              <a:buNone/>
            </a:pPr>
            <a:r>
              <a:t/>
            </a:r>
            <a:endParaRPr b="0" i="0" sz="2035" u="none" cap="none" strike="noStrike">
              <a:solidFill>
                <a:schemeClr val="lt1"/>
              </a:solidFill>
              <a:latin typeface="Roboto Condensed"/>
              <a:ea typeface="Roboto Condensed"/>
              <a:cs typeface="Roboto Condensed"/>
              <a:sym typeface="Roboto Condensed"/>
            </a:endParaRPr>
          </a:p>
        </p:txBody>
      </p:sp>
      <p:pic>
        <p:nvPicPr>
          <p:cNvPr descr="C:\Users\jcleve01.MIR\Dropbox\Screenshots\Screenshot 2016-06-07 11.18.35.png" id="329" name="Shape 329"/>
          <p:cNvPicPr preferRelativeResize="0"/>
          <p:nvPr/>
        </p:nvPicPr>
        <p:blipFill rotWithShape="1">
          <a:blip r:embed="rId3">
            <a:alphaModFix/>
          </a:blip>
          <a:srcRect b="26084" l="2282" r="27875" t="20846"/>
          <a:stretch/>
        </p:blipFill>
        <p:spPr>
          <a:xfrm>
            <a:off x="2606040" y="1079501"/>
            <a:ext cx="6309360" cy="370137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8">
                                            <p:txEl>
                                              <p:pRg end="0" st="0"/>
                                            </p:txEl>
                                          </p:spTgt>
                                        </p:tgtEl>
                                        <p:attrNameLst>
                                          <p:attrName>style.visibility</p:attrName>
                                        </p:attrNameLst>
                                      </p:cBhvr>
                                      <p:to>
                                        <p:strVal val="visible"/>
                                      </p:to>
                                    </p:set>
                                    <p:animEffect filter="fade" transition="in">
                                      <p:cBhvr>
                                        <p:cTn dur="500"/>
                                        <p:tgtEl>
                                          <p:spTgt spid="328">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28">
                                            <p:txEl>
                                              <p:pRg end="1" st="1"/>
                                            </p:txEl>
                                          </p:spTgt>
                                        </p:tgtEl>
                                        <p:attrNameLst>
                                          <p:attrName>style.visibility</p:attrName>
                                        </p:attrNameLst>
                                      </p:cBhvr>
                                      <p:to>
                                        <p:strVal val="visible"/>
                                      </p:to>
                                    </p:set>
                                    <p:animEffect filter="fade" transition="in">
                                      <p:cBhvr>
                                        <p:cTn dur="500"/>
                                        <p:tgtEl>
                                          <p:spTgt spid="328">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28">
                                            <p:txEl>
                                              <p:pRg end="2" st="2"/>
                                            </p:txEl>
                                          </p:spTgt>
                                        </p:tgtEl>
                                        <p:attrNameLst>
                                          <p:attrName>style.visibility</p:attrName>
                                        </p:attrNameLst>
                                      </p:cBhvr>
                                      <p:to>
                                        <p:strVal val="visible"/>
                                      </p:to>
                                    </p:set>
                                    <p:animEffect filter="fade" transition="in">
                                      <p:cBhvr>
                                        <p:cTn dur="500"/>
                                        <p:tgtEl>
                                          <p:spTgt spid="328">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28">
                                            <p:txEl>
                                              <p:pRg end="3" st="3"/>
                                            </p:txEl>
                                          </p:spTgt>
                                        </p:tgtEl>
                                        <p:attrNameLst>
                                          <p:attrName>style.visibility</p:attrName>
                                        </p:attrNameLst>
                                      </p:cBhvr>
                                      <p:to>
                                        <p:strVal val="visible"/>
                                      </p:to>
                                    </p:set>
                                    <p:animEffect filter="fade" transition="in">
                                      <p:cBhvr>
                                        <p:cTn dur="500"/>
                                        <p:tgtEl>
                                          <p:spTgt spid="328">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28">
                                            <p:txEl>
                                              <p:pRg end="4" st="4"/>
                                            </p:txEl>
                                          </p:spTgt>
                                        </p:tgtEl>
                                        <p:attrNameLst>
                                          <p:attrName>style.visibility</p:attrName>
                                        </p:attrNameLst>
                                      </p:cBhvr>
                                      <p:to>
                                        <p:strVal val="visible"/>
                                      </p:to>
                                    </p:set>
                                    <p:animEffect filter="fade" transition="in">
                                      <p:cBhvr>
                                        <p:cTn dur="500"/>
                                        <p:tgtEl>
                                          <p:spTgt spid="328">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28">
                                            <p:txEl>
                                              <p:pRg end="5" st="5"/>
                                            </p:txEl>
                                          </p:spTgt>
                                        </p:tgtEl>
                                        <p:attrNameLst>
                                          <p:attrName>style.visibility</p:attrName>
                                        </p:attrNameLst>
                                      </p:cBhvr>
                                      <p:to>
                                        <p:strVal val="visible"/>
                                      </p:to>
                                    </p:set>
                                    <p:animEffect filter="fade" transition="in">
                                      <p:cBhvr>
                                        <p:cTn dur="500"/>
                                        <p:tgtEl>
                                          <p:spTgt spid="328">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28">
                                            <p:txEl>
                                              <p:pRg end="6" st="6"/>
                                            </p:txEl>
                                          </p:spTgt>
                                        </p:tgtEl>
                                        <p:attrNameLst>
                                          <p:attrName>style.visibility</p:attrName>
                                        </p:attrNameLst>
                                      </p:cBhvr>
                                      <p:to>
                                        <p:strVal val="visible"/>
                                      </p:to>
                                    </p:set>
                                    <p:animEffect filter="fade" transition="in">
                                      <p:cBhvr>
                                        <p:cTn dur="500"/>
                                        <p:tgtEl>
                                          <p:spTgt spid="328">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328">
                                            <p:txEl>
                                              <p:pRg end="7" st="7"/>
                                            </p:txEl>
                                          </p:spTgt>
                                        </p:tgtEl>
                                        <p:attrNameLst>
                                          <p:attrName>style.visibility</p:attrName>
                                        </p:attrNameLst>
                                      </p:cBhvr>
                                      <p:to>
                                        <p:strVal val="visible"/>
                                      </p:to>
                                    </p:set>
                                    <p:animEffect filter="fade" transition="in">
                                      <p:cBhvr>
                                        <p:cTn dur="500"/>
                                        <p:tgtEl>
                                          <p:spTgt spid="328">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28">
                                            <p:txEl>
                                              <p:pRg end="8" st="8"/>
                                            </p:txEl>
                                          </p:spTgt>
                                        </p:tgtEl>
                                        <p:attrNameLst>
                                          <p:attrName>style.visibility</p:attrName>
                                        </p:attrNameLst>
                                      </p:cBhvr>
                                      <p:to>
                                        <p:strVal val="visible"/>
                                      </p:to>
                                    </p:set>
                                    <p:animEffect filter="fade" transition="in">
                                      <p:cBhvr>
                                        <p:cTn dur="500"/>
                                        <p:tgtEl>
                                          <p:spTgt spid="328">
                                            <p:txEl>
                                              <p:pRg end="8" st="8"/>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328">
                                            <p:txEl>
                                              <p:pRg end="9" st="9"/>
                                            </p:txEl>
                                          </p:spTgt>
                                        </p:tgtEl>
                                        <p:attrNameLst>
                                          <p:attrName>style.visibility</p:attrName>
                                        </p:attrNameLst>
                                      </p:cBhvr>
                                      <p:to>
                                        <p:strVal val="visible"/>
                                      </p:to>
                                    </p:set>
                                    <p:animEffect filter="fade" transition="in">
                                      <p:cBhvr>
                                        <p:cTn dur="500"/>
                                        <p:tgtEl>
                                          <p:spTgt spid="328">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Shape 334"/>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Back to the Protocol Editor</a:t>
            </a:r>
          </a:p>
        </p:txBody>
      </p:sp>
      <p:sp>
        <p:nvSpPr>
          <p:cNvPr id="335" name="Shape 335"/>
          <p:cNvSpPr txBox="1"/>
          <p:nvPr>
            <p:ph idx="1" type="body"/>
          </p:nvPr>
        </p:nvSpPr>
        <p:spPr>
          <a:xfrm>
            <a:off x="5181600" y="971550"/>
            <a:ext cx="3733800" cy="347345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lt1"/>
              </a:buClr>
              <a:buSzPct val="25000"/>
              <a:buFont typeface="Arial"/>
              <a:buNone/>
            </a:pPr>
            <a:r>
              <a:rPr b="0" i="0" lang="en-US" sz="2200" u="none" cap="none" strike="noStrike">
                <a:solidFill>
                  <a:schemeClr val="lt1"/>
                </a:solidFill>
                <a:latin typeface="Roboto Condensed"/>
                <a:ea typeface="Roboto Condensed"/>
                <a:cs typeface="Roboto Condensed"/>
                <a:sym typeface="Roboto Condensed"/>
              </a:rPr>
              <a:t>Fixed!</a:t>
            </a:r>
          </a:p>
          <a:p>
            <a:pPr indent="0" lvl="0" marL="0" marR="0" rtl="0" algn="l">
              <a:spcBef>
                <a:spcPts val="440"/>
              </a:spcBef>
              <a:spcAft>
                <a:spcPts val="0"/>
              </a:spcAft>
              <a:buClr>
                <a:schemeClr val="lt1"/>
              </a:buClr>
              <a:buSzPct val="25000"/>
              <a:buFont typeface="Arial"/>
              <a:buNone/>
            </a:pPr>
            <a:r>
              <a:t/>
            </a:r>
            <a:endParaRPr b="0" i="0" sz="2200" u="none" cap="none" strike="noStrike">
              <a:solidFill>
                <a:schemeClr val="lt1"/>
              </a:solidFill>
              <a:latin typeface="Roboto Condensed"/>
              <a:ea typeface="Roboto Condensed"/>
              <a:cs typeface="Roboto Condensed"/>
              <a:sym typeface="Roboto Condensed"/>
            </a:endParaRPr>
          </a:p>
          <a:p>
            <a:pPr indent="0" lvl="0" marL="0" marR="0" rtl="0" algn="l">
              <a:spcBef>
                <a:spcPts val="440"/>
              </a:spcBef>
              <a:spcAft>
                <a:spcPts val="0"/>
              </a:spcAft>
              <a:buClr>
                <a:schemeClr val="lt1"/>
              </a:buClr>
              <a:buSzPct val="25000"/>
              <a:buFont typeface="Arial"/>
              <a:buNone/>
            </a:pPr>
            <a:r>
              <a:rPr b="0" i="0" lang="en-US" sz="2200" u="none" cap="none" strike="noStrike">
                <a:solidFill>
                  <a:schemeClr val="lt1"/>
                </a:solidFill>
                <a:latin typeface="Roboto Condensed"/>
                <a:ea typeface="Roboto Condensed"/>
                <a:cs typeface="Roboto Condensed"/>
                <a:sym typeface="Roboto Condensed"/>
              </a:rPr>
              <a:t>Save the protocol.</a:t>
            </a:r>
          </a:p>
          <a:p>
            <a:pPr indent="0" lvl="0" marL="0" marR="0" rtl="0" algn="l">
              <a:spcBef>
                <a:spcPts val="440"/>
              </a:spcBef>
              <a:spcAft>
                <a:spcPts val="0"/>
              </a:spcAft>
              <a:buClr>
                <a:schemeClr val="lt1"/>
              </a:buClr>
              <a:buSzPct val="25000"/>
              <a:buFont typeface="Arial"/>
              <a:buNone/>
            </a:pPr>
            <a:r>
              <a:t/>
            </a:r>
            <a:endParaRPr b="0" i="0" sz="2200" u="none" cap="none" strike="noStrike">
              <a:solidFill>
                <a:schemeClr val="lt1"/>
              </a:solidFill>
              <a:latin typeface="Roboto Condensed"/>
              <a:ea typeface="Roboto Condensed"/>
              <a:cs typeface="Roboto Condensed"/>
              <a:sym typeface="Roboto Condensed"/>
            </a:endParaRPr>
          </a:p>
          <a:p>
            <a:pPr indent="0" lvl="0" marL="0" marR="0" rtl="0" algn="l">
              <a:spcBef>
                <a:spcPts val="440"/>
              </a:spcBef>
              <a:spcAft>
                <a:spcPts val="0"/>
              </a:spcAft>
              <a:buClr>
                <a:schemeClr val="lt1"/>
              </a:buClr>
              <a:buSzPct val="25000"/>
              <a:buFont typeface="Arial"/>
              <a:buNone/>
            </a:pPr>
            <a:r>
              <a:t/>
            </a:r>
            <a:endParaRPr b="0" i="0" sz="2200" u="none" cap="none" strike="noStrike">
              <a:solidFill>
                <a:schemeClr val="lt1"/>
              </a:solidFill>
              <a:latin typeface="Roboto Condensed"/>
              <a:ea typeface="Roboto Condensed"/>
              <a:cs typeface="Roboto Condensed"/>
              <a:sym typeface="Roboto Condensed"/>
            </a:endParaRPr>
          </a:p>
          <a:p>
            <a:pPr indent="0" lvl="0" marL="0" marR="0" rtl="0" algn="l">
              <a:spcBef>
                <a:spcPts val="440"/>
              </a:spcBef>
              <a:buClr>
                <a:schemeClr val="lt1"/>
              </a:buClr>
              <a:buSzPct val="25000"/>
              <a:buFont typeface="Arial"/>
              <a:buNone/>
            </a:pPr>
            <a:r>
              <a:t/>
            </a:r>
            <a:endParaRPr b="0" i="0" sz="2200" u="none" cap="none" strike="noStrike">
              <a:solidFill>
                <a:schemeClr val="lt1"/>
              </a:solidFill>
              <a:latin typeface="Roboto Condensed"/>
              <a:ea typeface="Roboto Condensed"/>
              <a:cs typeface="Roboto Condensed"/>
              <a:sym typeface="Roboto Condensed"/>
            </a:endParaRPr>
          </a:p>
        </p:txBody>
      </p:sp>
      <p:pic>
        <p:nvPicPr>
          <p:cNvPr descr="C:\Users\jcleve01.MIR\Dropbox\Screenshots\Screenshot 2016-06-07 15.13.45.png" id="336" name="Shape 336"/>
          <p:cNvPicPr preferRelativeResize="0"/>
          <p:nvPr/>
        </p:nvPicPr>
        <p:blipFill rotWithShape="1">
          <a:blip r:embed="rId3">
            <a:alphaModFix/>
          </a:blip>
          <a:srcRect b="14196" l="694" r="25298" t="9862"/>
          <a:stretch/>
        </p:blipFill>
        <p:spPr>
          <a:xfrm>
            <a:off x="152400" y="819150"/>
            <a:ext cx="4737100" cy="3752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35">
                                            <p:txEl>
                                              <p:pRg end="0" st="0"/>
                                            </p:txEl>
                                          </p:spTgt>
                                        </p:tgtEl>
                                        <p:attrNameLst>
                                          <p:attrName>style.visibility</p:attrName>
                                        </p:attrNameLst>
                                      </p:cBhvr>
                                      <p:to>
                                        <p:strVal val="visible"/>
                                      </p:to>
                                    </p:set>
                                    <p:animEffect filter="fade" transition="in">
                                      <p:cBhvr>
                                        <p:cTn dur="500"/>
                                        <p:tgtEl>
                                          <p:spTgt spid="335">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35">
                                            <p:txEl>
                                              <p:pRg end="1" st="1"/>
                                            </p:txEl>
                                          </p:spTgt>
                                        </p:tgtEl>
                                        <p:attrNameLst>
                                          <p:attrName>style.visibility</p:attrName>
                                        </p:attrNameLst>
                                      </p:cBhvr>
                                      <p:to>
                                        <p:strVal val="visible"/>
                                      </p:to>
                                    </p:set>
                                    <p:animEffect filter="fade" transition="in">
                                      <p:cBhvr>
                                        <p:cTn dur="500"/>
                                        <p:tgtEl>
                                          <p:spTgt spid="335">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35">
                                            <p:txEl>
                                              <p:pRg end="2" st="2"/>
                                            </p:txEl>
                                          </p:spTgt>
                                        </p:tgtEl>
                                        <p:attrNameLst>
                                          <p:attrName>style.visibility</p:attrName>
                                        </p:attrNameLst>
                                      </p:cBhvr>
                                      <p:to>
                                        <p:strVal val="visible"/>
                                      </p:to>
                                    </p:set>
                                    <p:animEffect filter="fade" transition="in">
                                      <p:cBhvr>
                                        <p:cTn dur="500"/>
                                        <p:tgtEl>
                                          <p:spTgt spid="335">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35">
                                            <p:txEl>
                                              <p:pRg end="3" st="3"/>
                                            </p:txEl>
                                          </p:spTgt>
                                        </p:tgtEl>
                                        <p:attrNameLst>
                                          <p:attrName>style.visibility</p:attrName>
                                        </p:attrNameLst>
                                      </p:cBhvr>
                                      <p:to>
                                        <p:strVal val="visible"/>
                                      </p:to>
                                    </p:set>
                                    <p:animEffect filter="fade" transition="in">
                                      <p:cBhvr>
                                        <p:cTn dur="500"/>
                                        <p:tgtEl>
                                          <p:spTgt spid="335">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35">
                                            <p:txEl>
                                              <p:pRg end="4" st="4"/>
                                            </p:txEl>
                                          </p:spTgt>
                                        </p:tgtEl>
                                        <p:attrNameLst>
                                          <p:attrName>style.visibility</p:attrName>
                                        </p:attrNameLst>
                                      </p:cBhvr>
                                      <p:to>
                                        <p:strVal val="visible"/>
                                      </p:to>
                                    </p:set>
                                    <p:animEffect filter="fade" transition="in">
                                      <p:cBhvr>
                                        <p:cTn dur="500"/>
                                        <p:tgtEl>
                                          <p:spTgt spid="335">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35">
                                            <p:txEl>
                                              <p:pRg end="5" st="5"/>
                                            </p:txEl>
                                          </p:spTgt>
                                        </p:tgtEl>
                                        <p:attrNameLst>
                                          <p:attrName>style.visibility</p:attrName>
                                        </p:attrNameLst>
                                      </p:cBhvr>
                                      <p:to>
                                        <p:strVal val="visible"/>
                                      </p:to>
                                    </p:set>
                                    <p:animEffect filter="fade" transition="in">
                                      <p:cBhvr>
                                        <p:cTn dur="500"/>
                                        <p:tgtEl>
                                          <p:spTgt spid="33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Shape 341"/>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Back to the Protocol Editor</a:t>
            </a:r>
          </a:p>
        </p:txBody>
      </p:sp>
      <p:sp>
        <p:nvSpPr>
          <p:cNvPr id="342" name="Shape 342"/>
          <p:cNvSpPr txBox="1"/>
          <p:nvPr>
            <p:ph idx="1" type="body"/>
          </p:nvPr>
        </p:nvSpPr>
        <p:spPr>
          <a:xfrm>
            <a:off x="228600" y="895350"/>
            <a:ext cx="3581400" cy="347345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lt1"/>
              </a:buClr>
              <a:buSzPct val="25000"/>
              <a:buFont typeface="Arial"/>
              <a:buNone/>
            </a:pPr>
            <a:r>
              <a:rPr b="0" i="0" lang="en-US" sz="2200" u="none" cap="none" strike="noStrike">
                <a:solidFill>
                  <a:schemeClr val="lt1"/>
                </a:solidFill>
                <a:latin typeface="Roboto Condensed"/>
                <a:ea typeface="Roboto Condensed"/>
                <a:cs typeface="Roboto Condensed"/>
                <a:sym typeface="Roboto Condensed"/>
              </a:rPr>
              <a:t>Note the reminder there that you’ll probably want to “Update Projects” with the new version of the protocol.</a:t>
            </a:r>
          </a:p>
          <a:p>
            <a:pPr indent="0" lvl="0" marL="0" marR="0" rtl="0" algn="l">
              <a:spcBef>
                <a:spcPts val="440"/>
              </a:spcBef>
              <a:spcAft>
                <a:spcPts val="0"/>
              </a:spcAft>
              <a:buClr>
                <a:schemeClr val="lt1"/>
              </a:buClr>
              <a:buSzPct val="25000"/>
              <a:buFont typeface="Arial"/>
              <a:buNone/>
            </a:pPr>
            <a:r>
              <a:t/>
            </a:r>
            <a:endParaRPr b="0" i="0" sz="2200" u="none" cap="none" strike="noStrike">
              <a:solidFill>
                <a:schemeClr val="lt1"/>
              </a:solidFill>
              <a:latin typeface="Roboto Condensed"/>
              <a:ea typeface="Roboto Condensed"/>
              <a:cs typeface="Roboto Condensed"/>
              <a:sym typeface="Roboto Condensed"/>
            </a:endParaRPr>
          </a:p>
          <a:p>
            <a:pPr indent="0" lvl="0" marL="0" marR="0" rtl="0" algn="l">
              <a:spcBef>
                <a:spcPts val="440"/>
              </a:spcBef>
              <a:spcAft>
                <a:spcPts val="0"/>
              </a:spcAft>
              <a:buClr>
                <a:schemeClr val="lt1"/>
              </a:buClr>
              <a:buSzPct val="25000"/>
              <a:buFont typeface="Arial"/>
              <a:buNone/>
            </a:pPr>
            <a:r>
              <a:t/>
            </a:r>
            <a:endParaRPr b="0" i="0" sz="2200" u="none" cap="none" strike="noStrike">
              <a:solidFill>
                <a:schemeClr val="lt1"/>
              </a:solidFill>
              <a:latin typeface="Roboto Condensed"/>
              <a:ea typeface="Roboto Condensed"/>
              <a:cs typeface="Roboto Condensed"/>
              <a:sym typeface="Roboto Condensed"/>
            </a:endParaRPr>
          </a:p>
          <a:p>
            <a:pPr indent="0" lvl="0" marL="0" marR="0" rtl="0" algn="l">
              <a:spcBef>
                <a:spcPts val="440"/>
              </a:spcBef>
              <a:buClr>
                <a:schemeClr val="lt1"/>
              </a:buClr>
              <a:buSzPct val="25000"/>
              <a:buFont typeface="Arial"/>
              <a:buNone/>
            </a:pPr>
            <a:r>
              <a:t/>
            </a:r>
            <a:endParaRPr b="0" i="0" sz="2200" u="none" cap="none" strike="noStrike">
              <a:solidFill>
                <a:schemeClr val="lt1"/>
              </a:solidFill>
              <a:latin typeface="Roboto Condensed"/>
              <a:ea typeface="Roboto Condensed"/>
              <a:cs typeface="Roboto Condensed"/>
              <a:sym typeface="Roboto Condensed"/>
            </a:endParaRPr>
          </a:p>
        </p:txBody>
      </p:sp>
      <p:pic>
        <p:nvPicPr>
          <p:cNvPr descr="C:\Users\jcleve01.MIR\Dropbox\Screenshots\Screenshot 2016-06-07 11.19.09.png" id="343" name="Shape 343"/>
          <p:cNvPicPr preferRelativeResize="0"/>
          <p:nvPr/>
        </p:nvPicPr>
        <p:blipFill rotWithShape="1">
          <a:blip r:embed="rId3">
            <a:alphaModFix/>
          </a:blip>
          <a:srcRect b="13779" l="694" r="27480" t="9766"/>
          <a:stretch/>
        </p:blipFill>
        <p:spPr>
          <a:xfrm>
            <a:off x="4038600" y="895350"/>
            <a:ext cx="4846320" cy="398281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42">
                                            <p:txEl>
                                              <p:pRg end="0" st="0"/>
                                            </p:txEl>
                                          </p:spTgt>
                                        </p:tgtEl>
                                        <p:attrNameLst>
                                          <p:attrName>style.visibility</p:attrName>
                                        </p:attrNameLst>
                                      </p:cBhvr>
                                      <p:to>
                                        <p:strVal val="visible"/>
                                      </p:to>
                                    </p:set>
                                    <p:animEffect filter="fade" transition="in">
                                      <p:cBhvr>
                                        <p:cTn dur="500"/>
                                        <p:tgtEl>
                                          <p:spTgt spid="342">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42">
                                            <p:txEl>
                                              <p:pRg end="1" st="1"/>
                                            </p:txEl>
                                          </p:spTgt>
                                        </p:tgtEl>
                                        <p:attrNameLst>
                                          <p:attrName>style.visibility</p:attrName>
                                        </p:attrNameLst>
                                      </p:cBhvr>
                                      <p:to>
                                        <p:strVal val="visible"/>
                                      </p:to>
                                    </p:set>
                                    <p:animEffect filter="fade" transition="in">
                                      <p:cBhvr>
                                        <p:cTn dur="500"/>
                                        <p:tgtEl>
                                          <p:spTgt spid="342">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42">
                                            <p:txEl>
                                              <p:pRg end="2" st="2"/>
                                            </p:txEl>
                                          </p:spTgt>
                                        </p:tgtEl>
                                        <p:attrNameLst>
                                          <p:attrName>style.visibility</p:attrName>
                                        </p:attrNameLst>
                                      </p:cBhvr>
                                      <p:to>
                                        <p:strVal val="visible"/>
                                      </p:to>
                                    </p:set>
                                    <p:animEffect filter="fade" transition="in">
                                      <p:cBhvr>
                                        <p:cTn dur="500"/>
                                        <p:tgtEl>
                                          <p:spTgt spid="342">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42">
                                            <p:txEl>
                                              <p:pRg end="3" st="3"/>
                                            </p:txEl>
                                          </p:spTgt>
                                        </p:tgtEl>
                                        <p:attrNameLst>
                                          <p:attrName>style.visibility</p:attrName>
                                        </p:attrNameLst>
                                      </p:cBhvr>
                                      <p:to>
                                        <p:strVal val="visible"/>
                                      </p:to>
                                    </p:set>
                                    <p:animEffect filter="fade" transition="in">
                                      <p:cBhvr>
                                        <p:cTn dur="500"/>
                                        <p:tgtEl>
                                          <p:spTgt spid="34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Shape 348"/>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Back to the Protocol Editor</a:t>
            </a:r>
          </a:p>
        </p:txBody>
      </p:sp>
      <p:sp>
        <p:nvSpPr>
          <p:cNvPr id="349" name="Shape 349"/>
          <p:cNvSpPr txBox="1"/>
          <p:nvPr>
            <p:ph idx="1" type="body"/>
          </p:nvPr>
        </p:nvSpPr>
        <p:spPr>
          <a:xfrm>
            <a:off x="4724400" y="825500"/>
            <a:ext cx="4419600" cy="174625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lt1"/>
              </a:buClr>
              <a:buSzPct val="25000"/>
              <a:buFont typeface="Arial"/>
              <a:buNone/>
            </a:pPr>
            <a:r>
              <a:rPr b="0" i="0" lang="en-US" sz="2200" u="none" cap="none" strike="noStrike">
                <a:solidFill>
                  <a:schemeClr val="lt1"/>
                </a:solidFill>
                <a:latin typeface="Roboto Condensed"/>
                <a:ea typeface="Roboto Condensed"/>
                <a:cs typeface="Roboto Condensed"/>
                <a:sym typeface="Roboto Condensed"/>
              </a:rPr>
              <a:t>If you have multiple projects using this protocol, you can even do it in bulk.</a:t>
            </a:r>
          </a:p>
          <a:p>
            <a:pPr indent="0" lvl="0" marL="0" marR="0" rtl="0" algn="l">
              <a:spcBef>
                <a:spcPts val="180"/>
              </a:spcBef>
              <a:spcAft>
                <a:spcPts val="0"/>
              </a:spcAft>
              <a:buClr>
                <a:schemeClr val="lt1"/>
              </a:buClr>
              <a:buSzPct val="25000"/>
              <a:buFont typeface="Arial"/>
              <a:buNone/>
            </a:pPr>
            <a:r>
              <a:t/>
            </a:r>
            <a:endParaRPr b="0" i="0" sz="900" u="none" cap="none" strike="noStrike">
              <a:solidFill>
                <a:schemeClr val="lt1"/>
              </a:solidFill>
              <a:latin typeface="Roboto Condensed"/>
              <a:ea typeface="Roboto Condensed"/>
              <a:cs typeface="Roboto Condensed"/>
              <a:sym typeface="Roboto Condensed"/>
            </a:endParaRPr>
          </a:p>
          <a:p>
            <a:pPr indent="0" lvl="0" marL="0" marR="0" rtl="0" algn="l">
              <a:spcBef>
                <a:spcPts val="440"/>
              </a:spcBef>
              <a:buClr>
                <a:schemeClr val="lt1"/>
              </a:buClr>
              <a:buSzPct val="25000"/>
              <a:buFont typeface="Arial"/>
              <a:buNone/>
            </a:pPr>
            <a:r>
              <a:rPr b="0" i="0" lang="en-US" sz="2200" u="none" cap="none" strike="noStrike">
                <a:solidFill>
                  <a:schemeClr val="lt1"/>
                </a:solidFill>
                <a:latin typeface="Roboto Condensed"/>
                <a:ea typeface="Roboto Condensed"/>
                <a:cs typeface="Roboto Condensed"/>
                <a:sym typeface="Roboto Condensed"/>
              </a:rPr>
              <a:t>Check their boxes and click “Update Protocol Version”</a:t>
            </a:r>
          </a:p>
        </p:txBody>
      </p:sp>
      <p:pic>
        <p:nvPicPr>
          <p:cNvPr descr="C:\Users\jcleve01.MIR\Dropbox\Screenshots\Screenshot 2016-06-07 11.19.26.png" id="350" name="Shape 350"/>
          <p:cNvPicPr preferRelativeResize="0"/>
          <p:nvPr/>
        </p:nvPicPr>
        <p:blipFill rotWithShape="1">
          <a:blip r:embed="rId3">
            <a:alphaModFix/>
          </a:blip>
          <a:srcRect b="13779" l="792" r="26983" t="9766"/>
          <a:stretch/>
        </p:blipFill>
        <p:spPr>
          <a:xfrm>
            <a:off x="152400" y="819151"/>
            <a:ext cx="4480560" cy="3661996"/>
          </a:xfrm>
          <a:prstGeom prst="rect">
            <a:avLst/>
          </a:prstGeom>
          <a:noFill/>
          <a:ln>
            <a:noFill/>
          </a:ln>
        </p:spPr>
      </p:pic>
      <p:pic>
        <p:nvPicPr>
          <p:cNvPr descr="C:\Users\jcleve01.MIR\Dropbox\Screenshots\Screenshot 2016-06-07 11.19.35.png" id="351" name="Shape 351"/>
          <p:cNvPicPr preferRelativeResize="0"/>
          <p:nvPr/>
        </p:nvPicPr>
        <p:blipFill rotWithShape="1">
          <a:blip r:embed="rId4">
            <a:alphaModFix/>
          </a:blip>
          <a:srcRect b="13939" l="792" r="26983" t="9862"/>
          <a:stretch/>
        </p:blipFill>
        <p:spPr>
          <a:xfrm>
            <a:off x="152400" y="819151"/>
            <a:ext cx="4480560" cy="3649687"/>
          </a:xfrm>
          <a:prstGeom prst="rect">
            <a:avLst/>
          </a:prstGeom>
          <a:noFill/>
          <a:ln>
            <a:noFill/>
          </a:ln>
        </p:spPr>
      </p:pic>
      <p:pic>
        <p:nvPicPr>
          <p:cNvPr descr="C:\Users\jcleve01.MIR\Dropbox\Screenshots\Screenshot 2016-06-07 11.20.14.png" id="352" name="Shape 352"/>
          <p:cNvPicPr preferRelativeResize="0"/>
          <p:nvPr/>
        </p:nvPicPr>
        <p:blipFill rotWithShape="1">
          <a:blip r:embed="rId5">
            <a:alphaModFix/>
          </a:blip>
          <a:srcRect b="51929" l="15992" r="18056" t="20538"/>
          <a:stretch/>
        </p:blipFill>
        <p:spPr>
          <a:xfrm>
            <a:off x="3962400" y="3389177"/>
            <a:ext cx="5029200" cy="1620973"/>
          </a:xfrm>
          <a:prstGeom prst="rect">
            <a:avLst/>
          </a:prstGeom>
          <a:noFill/>
          <a:ln>
            <a:noFill/>
          </a:ln>
          <a:effectLst>
            <a:outerShdw blurRad="520700" sx="104000" rotWithShape="0" algn="br" dir="19200000" dist="76200" sy="104000">
              <a:srgbClr val="5F497A">
                <a:alpha val="89803"/>
              </a:srgbClr>
            </a:outerShdw>
          </a:effectLst>
        </p:spPr>
      </p:pic>
      <p:sp>
        <p:nvSpPr>
          <p:cNvPr id="353" name="Shape 353"/>
          <p:cNvSpPr txBox="1"/>
          <p:nvPr/>
        </p:nvSpPr>
        <p:spPr>
          <a:xfrm>
            <a:off x="4038600" y="4552950"/>
            <a:ext cx="3810000" cy="457200"/>
          </a:xfrm>
          <a:prstGeom prst="rect">
            <a:avLst/>
          </a:prstGeom>
          <a:noFill/>
          <a:ln>
            <a:noFill/>
          </a:ln>
        </p:spPr>
        <p:txBody>
          <a:bodyPr anchorCtr="0" anchor="t" bIns="45700" lIns="91425" rIns="91425" wrap="square" tIns="45700">
            <a:noAutofit/>
          </a:bodyPr>
          <a:lstStyle/>
          <a:p>
            <a:pPr indent="0" lvl="0" marL="0" marR="0" rtl="0" algn="l">
              <a:spcBef>
                <a:spcPts val="0"/>
              </a:spcBef>
              <a:buClr>
                <a:srgbClr val="974806"/>
              </a:buClr>
              <a:buSzPct val="25000"/>
              <a:buFont typeface="Arial"/>
              <a:buNone/>
            </a:pPr>
            <a:r>
              <a:rPr b="0" i="0" lang="en-US" sz="1600" u="none" cap="none" strike="noStrike">
                <a:solidFill>
                  <a:srgbClr val="974806"/>
                </a:solidFill>
                <a:latin typeface="Roboto Condensed"/>
                <a:ea typeface="Roboto Condensed"/>
                <a:cs typeface="Roboto Condensed"/>
                <a:sym typeface="Roboto Condensed"/>
              </a:rPr>
              <a:t>Note the version change on the project page.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49">
                                            <p:txEl>
                                              <p:pRg end="0" st="0"/>
                                            </p:txEl>
                                          </p:spTgt>
                                        </p:tgtEl>
                                        <p:attrNameLst>
                                          <p:attrName>style.visibility</p:attrName>
                                        </p:attrNameLst>
                                      </p:cBhvr>
                                      <p:to>
                                        <p:strVal val="visible"/>
                                      </p:to>
                                    </p:set>
                                    <p:animEffect filter="fade" transition="in">
                                      <p:cBhvr>
                                        <p:cTn dur="500"/>
                                        <p:tgtEl>
                                          <p:spTgt spid="349">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49">
                                            <p:txEl>
                                              <p:pRg end="1" st="1"/>
                                            </p:txEl>
                                          </p:spTgt>
                                        </p:tgtEl>
                                        <p:attrNameLst>
                                          <p:attrName>style.visibility</p:attrName>
                                        </p:attrNameLst>
                                      </p:cBhvr>
                                      <p:to>
                                        <p:strVal val="visible"/>
                                      </p:to>
                                    </p:set>
                                    <p:animEffect filter="fade" transition="in">
                                      <p:cBhvr>
                                        <p:cTn dur="500"/>
                                        <p:tgtEl>
                                          <p:spTgt spid="349">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49">
                                            <p:txEl>
                                              <p:pRg end="2" st="2"/>
                                            </p:txEl>
                                          </p:spTgt>
                                        </p:tgtEl>
                                        <p:attrNameLst>
                                          <p:attrName>style.visibility</p:attrName>
                                        </p:attrNameLst>
                                      </p:cBhvr>
                                      <p:to>
                                        <p:strVal val="visible"/>
                                      </p:to>
                                    </p:set>
                                    <p:animEffect filter="fade" transition="in">
                                      <p:cBhvr>
                                        <p:cTn dur="500"/>
                                        <p:tgtEl>
                                          <p:spTgt spid="34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3">
                                            <p:txEl>
                                              <p:pRg end="0" st="0"/>
                                            </p:txEl>
                                          </p:spTgt>
                                        </p:tgtEl>
                                        <p:attrNameLst>
                                          <p:attrName>style.visibility</p:attrName>
                                        </p:attrNameLst>
                                      </p:cBhvr>
                                      <p:to>
                                        <p:strVal val="visible"/>
                                      </p:to>
                                    </p:set>
                                    <p:animEffect filter="fade" transition="in">
                                      <p:cBhvr>
                                        <p:cTn dur="500"/>
                                        <p:tgtEl>
                                          <p:spTgt spid="35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Shape 358"/>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Returning to Subject Visits</a:t>
            </a:r>
          </a:p>
        </p:txBody>
      </p:sp>
      <p:sp>
        <p:nvSpPr>
          <p:cNvPr id="359" name="Shape 359"/>
          <p:cNvSpPr txBox="1"/>
          <p:nvPr>
            <p:ph idx="1" type="body"/>
          </p:nvPr>
        </p:nvSpPr>
        <p:spPr>
          <a:xfrm>
            <a:off x="152400" y="1123950"/>
            <a:ext cx="3048000" cy="324485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lt1"/>
              </a:buClr>
              <a:buSzPct val="25000"/>
              <a:buFont typeface="Arial"/>
              <a:buNone/>
            </a:pPr>
            <a:r>
              <a:rPr b="0" i="0" lang="en-US" sz="2200" u="none" cap="none" strike="noStrike">
                <a:solidFill>
                  <a:schemeClr val="lt1"/>
                </a:solidFill>
                <a:latin typeface="Roboto Condensed"/>
                <a:ea typeface="Roboto Condensed"/>
                <a:cs typeface="Roboto Condensed"/>
                <a:sym typeface="Roboto Condensed"/>
              </a:rPr>
              <a:t>That looks better!</a:t>
            </a:r>
          </a:p>
          <a:p>
            <a:pPr indent="0" lvl="0" marL="0" marR="0" rtl="0" algn="l">
              <a:spcBef>
                <a:spcPts val="440"/>
              </a:spcBef>
              <a:spcAft>
                <a:spcPts val="0"/>
              </a:spcAft>
              <a:buClr>
                <a:schemeClr val="lt1"/>
              </a:buClr>
              <a:buSzPct val="25000"/>
              <a:buFont typeface="Arial"/>
              <a:buNone/>
            </a:pPr>
            <a:r>
              <a:t/>
            </a:r>
            <a:endParaRPr b="0" i="0" sz="2200" u="none" cap="none" strike="noStrike">
              <a:solidFill>
                <a:schemeClr val="lt1"/>
              </a:solidFill>
              <a:latin typeface="Roboto Condensed"/>
              <a:ea typeface="Roboto Condensed"/>
              <a:cs typeface="Roboto Condensed"/>
              <a:sym typeface="Roboto Condensed"/>
            </a:endParaRPr>
          </a:p>
          <a:p>
            <a:pPr indent="0" lvl="0" marL="0" marR="0" rtl="0" algn="l">
              <a:spcBef>
                <a:spcPts val="440"/>
              </a:spcBef>
              <a:spcAft>
                <a:spcPts val="0"/>
              </a:spcAft>
              <a:buClr>
                <a:schemeClr val="lt1"/>
              </a:buClr>
              <a:buSzPct val="25000"/>
              <a:buFont typeface="Arial"/>
              <a:buNone/>
            </a:pPr>
            <a:r>
              <a:rPr b="0" i="0" lang="en-US" sz="2200" u="none" cap="none" strike="noStrike">
                <a:solidFill>
                  <a:schemeClr val="lt1"/>
                </a:solidFill>
                <a:latin typeface="Roboto Condensed"/>
                <a:ea typeface="Roboto Condensed"/>
                <a:cs typeface="Roboto Condensed"/>
                <a:sym typeface="Roboto Condensed"/>
              </a:rPr>
              <a:t>Let’s open the final visit</a:t>
            </a:r>
          </a:p>
          <a:p>
            <a:pPr indent="0" lvl="0" marL="0" marR="0" rtl="0" algn="l">
              <a:spcBef>
                <a:spcPts val="440"/>
              </a:spcBef>
              <a:spcAft>
                <a:spcPts val="0"/>
              </a:spcAft>
              <a:buClr>
                <a:schemeClr val="lt1"/>
              </a:buClr>
              <a:buSzPct val="25000"/>
              <a:buFont typeface="Arial"/>
              <a:buNone/>
            </a:pPr>
            <a:r>
              <a:t/>
            </a:r>
            <a:endParaRPr b="0" i="0" sz="2200" u="none" cap="none" strike="noStrike">
              <a:solidFill>
                <a:schemeClr val="lt1"/>
              </a:solidFill>
              <a:latin typeface="Roboto Condensed"/>
              <a:ea typeface="Roboto Condensed"/>
              <a:cs typeface="Roboto Condensed"/>
              <a:sym typeface="Roboto Condensed"/>
            </a:endParaRPr>
          </a:p>
          <a:p>
            <a:pPr indent="0" lvl="0" marL="0" marR="0" rtl="0" algn="l">
              <a:spcBef>
                <a:spcPts val="440"/>
              </a:spcBef>
              <a:spcAft>
                <a:spcPts val="0"/>
              </a:spcAft>
              <a:buClr>
                <a:schemeClr val="lt1"/>
              </a:buClr>
              <a:buSzPct val="25000"/>
              <a:buFont typeface="Arial"/>
              <a:buNone/>
            </a:pPr>
            <a:r>
              <a:t/>
            </a:r>
            <a:endParaRPr b="0" i="0" sz="2200" u="none" cap="none" strike="noStrike">
              <a:solidFill>
                <a:schemeClr val="lt1"/>
              </a:solidFill>
              <a:latin typeface="Roboto Condensed"/>
              <a:ea typeface="Roboto Condensed"/>
              <a:cs typeface="Roboto Condensed"/>
              <a:sym typeface="Roboto Condensed"/>
            </a:endParaRPr>
          </a:p>
          <a:p>
            <a:pPr indent="0" lvl="0" marL="0" marR="0" rtl="0" algn="l">
              <a:spcBef>
                <a:spcPts val="440"/>
              </a:spcBef>
              <a:spcAft>
                <a:spcPts val="0"/>
              </a:spcAft>
              <a:buClr>
                <a:schemeClr val="lt1"/>
              </a:buClr>
              <a:buSzPct val="25000"/>
              <a:buFont typeface="Arial"/>
              <a:buNone/>
            </a:pPr>
            <a:r>
              <a:t/>
            </a:r>
            <a:endParaRPr b="0" i="0" sz="2200" u="none" cap="none" strike="noStrike">
              <a:solidFill>
                <a:schemeClr val="lt1"/>
              </a:solidFill>
              <a:latin typeface="Roboto Condensed"/>
              <a:ea typeface="Roboto Condensed"/>
              <a:cs typeface="Roboto Condensed"/>
              <a:sym typeface="Roboto Condensed"/>
            </a:endParaRPr>
          </a:p>
          <a:p>
            <a:pPr indent="0" lvl="0" marL="0" marR="0" rtl="0" algn="l">
              <a:spcBef>
                <a:spcPts val="440"/>
              </a:spcBef>
              <a:spcAft>
                <a:spcPts val="0"/>
              </a:spcAft>
              <a:buClr>
                <a:schemeClr val="lt1"/>
              </a:buClr>
              <a:buSzPct val="25000"/>
              <a:buFont typeface="Arial"/>
              <a:buNone/>
            </a:pPr>
            <a:r>
              <a:t/>
            </a:r>
            <a:endParaRPr b="0" i="0" sz="2200" u="none" cap="none" strike="noStrike">
              <a:solidFill>
                <a:schemeClr val="lt1"/>
              </a:solidFill>
              <a:latin typeface="Roboto Condensed"/>
              <a:ea typeface="Roboto Condensed"/>
              <a:cs typeface="Roboto Condensed"/>
              <a:sym typeface="Roboto Condensed"/>
            </a:endParaRPr>
          </a:p>
          <a:p>
            <a:pPr indent="0" lvl="0" marL="0" marR="0" rtl="0" algn="l">
              <a:spcBef>
                <a:spcPts val="440"/>
              </a:spcBef>
              <a:buClr>
                <a:schemeClr val="lt1"/>
              </a:buClr>
              <a:buSzPct val="25000"/>
              <a:buFont typeface="Arial"/>
              <a:buNone/>
            </a:pPr>
            <a:r>
              <a:t/>
            </a:r>
            <a:endParaRPr b="0" i="0" sz="2200" u="none" cap="none" strike="noStrike">
              <a:solidFill>
                <a:schemeClr val="lt1"/>
              </a:solidFill>
              <a:latin typeface="Roboto Condensed"/>
              <a:ea typeface="Roboto Condensed"/>
              <a:cs typeface="Roboto Condensed"/>
              <a:sym typeface="Roboto Condensed"/>
            </a:endParaRPr>
          </a:p>
        </p:txBody>
      </p:sp>
      <p:pic>
        <p:nvPicPr>
          <p:cNvPr descr="C:\Users\jcleve01.MIR\Dropbox\Screenshots\Screenshot 2016-06-07 11.22.01.png" id="360" name="Shape 360"/>
          <p:cNvPicPr preferRelativeResize="0"/>
          <p:nvPr/>
        </p:nvPicPr>
        <p:blipFill rotWithShape="1">
          <a:blip r:embed="rId3">
            <a:alphaModFix/>
          </a:blip>
          <a:srcRect b="4633" l="15758" r="28151" t="49586"/>
          <a:stretch/>
        </p:blipFill>
        <p:spPr>
          <a:xfrm>
            <a:off x="3260093" y="1123950"/>
            <a:ext cx="5693407" cy="3587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9">
                                            <p:txEl>
                                              <p:pRg end="0" st="0"/>
                                            </p:txEl>
                                          </p:spTgt>
                                        </p:tgtEl>
                                        <p:attrNameLst>
                                          <p:attrName>style.visibility</p:attrName>
                                        </p:attrNameLst>
                                      </p:cBhvr>
                                      <p:to>
                                        <p:strVal val="visible"/>
                                      </p:to>
                                    </p:set>
                                    <p:animEffect filter="fade" transition="in">
                                      <p:cBhvr>
                                        <p:cTn dur="500"/>
                                        <p:tgtEl>
                                          <p:spTgt spid="359">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59">
                                            <p:txEl>
                                              <p:pRg end="1" st="1"/>
                                            </p:txEl>
                                          </p:spTgt>
                                        </p:tgtEl>
                                        <p:attrNameLst>
                                          <p:attrName>style.visibility</p:attrName>
                                        </p:attrNameLst>
                                      </p:cBhvr>
                                      <p:to>
                                        <p:strVal val="visible"/>
                                      </p:to>
                                    </p:set>
                                    <p:animEffect filter="fade" transition="in">
                                      <p:cBhvr>
                                        <p:cTn dur="500"/>
                                        <p:tgtEl>
                                          <p:spTgt spid="359">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59">
                                            <p:txEl>
                                              <p:pRg end="2" st="2"/>
                                            </p:txEl>
                                          </p:spTgt>
                                        </p:tgtEl>
                                        <p:attrNameLst>
                                          <p:attrName>style.visibility</p:attrName>
                                        </p:attrNameLst>
                                      </p:cBhvr>
                                      <p:to>
                                        <p:strVal val="visible"/>
                                      </p:to>
                                    </p:set>
                                    <p:animEffect filter="fade" transition="in">
                                      <p:cBhvr>
                                        <p:cTn dur="500"/>
                                        <p:tgtEl>
                                          <p:spTgt spid="359">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59">
                                            <p:txEl>
                                              <p:pRg end="3" st="3"/>
                                            </p:txEl>
                                          </p:spTgt>
                                        </p:tgtEl>
                                        <p:attrNameLst>
                                          <p:attrName>style.visibility</p:attrName>
                                        </p:attrNameLst>
                                      </p:cBhvr>
                                      <p:to>
                                        <p:strVal val="visible"/>
                                      </p:to>
                                    </p:set>
                                    <p:animEffect filter="fade" transition="in">
                                      <p:cBhvr>
                                        <p:cTn dur="500"/>
                                        <p:tgtEl>
                                          <p:spTgt spid="359">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59">
                                            <p:txEl>
                                              <p:pRg end="4" st="4"/>
                                            </p:txEl>
                                          </p:spTgt>
                                        </p:tgtEl>
                                        <p:attrNameLst>
                                          <p:attrName>style.visibility</p:attrName>
                                        </p:attrNameLst>
                                      </p:cBhvr>
                                      <p:to>
                                        <p:strVal val="visible"/>
                                      </p:to>
                                    </p:set>
                                    <p:animEffect filter="fade" transition="in">
                                      <p:cBhvr>
                                        <p:cTn dur="500"/>
                                        <p:tgtEl>
                                          <p:spTgt spid="359">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59">
                                            <p:txEl>
                                              <p:pRg end="5" st="5"/>
                                            </p:txEl>
                                          </p:spTgt>
                                        </p:tgtEl>
                                        <p:attrNameLst>
                                          <p:attrName>style.visibility</p:attrName>
                                        </p:attrNameLst>
                                      </p:cBhvr>
                                      <p:to>
                                        <p:strVal val="visible"/>
                                      </p:to>
                                    </p:set>
                                    <p:animEffect filter="fade" transition="in">
                                      <p:cBhvr>
                                        <p:cTn dur="500"/>
                                        <p:tgtEl>
                                          <p:spTgt spid="359">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59">
                                            <p:txEl>
                                              <p:pRg end="6" st="6"/>
                                            </p:txEl>
                                          </p:spTgt>
                                        </p:tgtEl>
                                        <p:attrNameLst>
                                          <p:attrName>style.visibility</p:attrName>
                                        </p:attrNameLst>
                                      </p:cBhvr>
                                      <p:to>
                                        <p:strVal val="visible"/>
                                      </p:to>
                                    </p:set>
                                    <p:animEffect filter="fade" transition="in">
                                      <p:cBhvr>
                                        <p:cTn dur="500"/>
                                        <p:tgtEl>
                                          <p:spTgt spid="359">
                                            <p:txEl>
                                              <p:pRg end="6" st="6"/>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59">
                                            <p:txEl>
                                              <p:pRg end="7" st="7"/>
                                            </p:txEl>
                                          </p:spTgt>
                                        </p:tgtEl>
                                        <p:attrNameLst>
                                          <p:attrName>style.visibility</p:attrName>
                                        </p:attrNameLst>
                                      </p:cBhvr>
                                      <p:to>
                                        <p:strVal val="visible"/>
                                      </p:to>
                                    </p:set>
                                    <p:animEffect filter="fade" transition="in">
                                      <p:cBhvr>
                                        <p:cTn dur="500"/>
                                        <p:tgtEl>
                                          <p:spTgt spid="359">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Shape 365"/>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Back to the Protocol Editor</a:t>
            </a:r>
          </a:p>
        </p:txBody>
      </p:sp>
      <p:sp>
        <p:nvSpPr>
          <p:cNvPr id="366" name="Shape 366"/>
          <p:cNvSpPr txBox="1"/>
          <p:nvPr>
            <p:ph idx="1" type="body"/>
          </p:nvPr>
        </p:nvSpPr>
        <p:spPr>
          <a:xfrm>
            <a:off x="4114800" y="825500"/>
            <a:ext cx="4800600" cy="90805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lt1"/>
              </a:buClr>
              <a:buSzPct val="25000"/>
              <a:buFont typeface="Arial"/>
              <a:buNone/>
            </a:pPr>
            <a:r>
              <a:rPr b="0" i="0" lang="en-US" sz="2200" u="none" cap="none" strike="noStrike">
                <a:solidFill>
                  <a:schemeClr val="lt1"/>
                </a:solidFill>
                <a:latin typeface="Roboto Condensed"/>
                <a:ea typeface="Roboto Condensed"/>
                <a:cs typeface="Roboto Condensed"/>
                <a:sym typeface="Roboto Condensed"/>
              </a:rPr>
              <a:t>Note that this will be designated a “Terminal Visit”</a:t>
            </a:r>
          </a:p>
          <a:p>
            <a:pPr indent="0" lvl="0" marL="0" marR="0" rtl="0" algn="l">
              <a:spcBef>
                <a:spcPts val="220"/>
              </a:spcBef>
              <a:buClr>
                <a:schemeClr val="lt1"/>
              </a:buClr>
              <a:buSzPct val="25000"/>
              <a:buFont typeface="Arial"/>
              <a:buNone/>
            </a:pPr>
            <a:r>
              <a:t/>
            </a:r>
            <a:endParaRPr b="0" i="0" sz="1100" u="none" cap="none" strike="noStrike">
              <a:solidFill>
                <a:schemeClr val="lt1"/>
              </a:solidFill>
              <a:latin typeface="Roboto Condensed"/>
              <a:ea typeface="Roboto Condensed"/>
              <a:cs typeface="Roboto Condensed"/>
              <a:sym typeface="Roboto Condensed"/>
            </a:endParaRPr>
          </a:p>
        </p:txBody>
      </p:sp>
      <p:pic>
        <p:nvPicPr>
          <p:cNvPr descr="C:\Users\jcleve01.MIR\Dropbox\Screenshots\Screenshot 2016-06-07 11.22.09.png" id="367" name="Shape 367"/>
          <p:cNvPicPr preferRelativeResize="0"/>
          <p:nvPr/>
        </p:nvPicPr>
        <p:blipFill rotWithShape="1">
          <a:blip r:embed="rId3">
            <a:alphaModFix/>
          </a:blip>
          <a:srcRect b="4499" l="15539" r="27864" t="19946"/>
          <a:stretch/>
        </p:blipFill>
        <p:spPr>
          <a:xfrm>
            <a:off x="76200" y="742950"/>
            <a:ext cx="3749040" cy="3864041"/>
          </a:xfrm>
          <a:prstGeom prst="rect">
            <a:avLst/>
          </a:prstGeom>
          <a:noFill/>
          <a:ln>
            <a:noFill/>
          </a:ln>
        </p:spPr>
      </p:pic>
      <p:pic>
        <p:nvPicPr>
          <p:cNvPr descr="C:\Users\jcleve01.MIR\Dropbox\Screenshots\Screenshot 2016-06-07 11.22.22.png" id="368" name="Shape 368"/>
          <p:cNvPicPr preferRelativeResize="0"/>
          <p:nvPr/>
        </p:nvPicPr>
        <p:blipFill rotWithShape="1">
          <a:blip r:embed="rId4">
            <a:alphaModFix/>
          </a:blip>
          <a:srcRect b="14352" l="15885" r="28038" t="13801"/>
          <a:stretch/>
        </p:blipFill>
        <p:spPr>
          <a:xfrm>
            <a:off x="76200" y="742950"/>
            <a:ext cx="3931920" cy="388931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66">
                                            <p:txEl>
                                              <p:pRg end="0" st="0"/>
                                            </p:txEl>
                                          </p:spTgt>
                                        </p:tgtEl>
                                        <p:attrNameLst>
                                          <p:attrName>style.visibility</p:attrName>
                                        </p:attrNameLst>
                                      </p:cBhvr>
                                      <p:to>
                                        <p:strVal val="visible"/>
                                      </p:to>
                                    </p:set>
                                    <p:animEffect filter="fade" transition="in">
                                      <p:cBhvr>
                                        <p:cTn dur="500"/>
                                        <p:tgtEl>
                                          <p:spTgt spid="366">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66">
                                            <p:txEl>
                                              <p:pRg end="1" st="1"/>
                                            </p:txEl>
                                          </p:spTgt>
                                        </p:tgtEl>
                                        <p:attrNameLst>
                                          <p:attrName>style.visibility</p:attrName>
                                        </p:attrNameLst>
                                      </p:cBhvr>
                                      <p:to>
                                        <p:strVal val="visible"/>
                                      </p:to>
                                    </p:set>
                                    <p:animEffect filter="fade" transition="in">
                                      <p:cBhvr>
                                        <p:cTn dur="500"/>
                                        <p:tgtEl>
                                          <p:spTgt spid="3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Shape 373"/>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Returning to Subject Visits</a:t>
            </a:r>
          </a:p>
        </p:txBody>
      </p:sp>
      <p:pic>
        <p:nvPicPr>
          <p:cNvPr descr="C:\Users\jcleve01.MIR\Dropbox\Screenshots\Screenshot 2016-06-07 16.30.23.png" id="374" name="Shape 374"/>
          <p:cNvPicPr preferRelativeResize="0"/>
          <p:nvPr/>
        </p:nvPicPr>
        <p:blipFill rotWithShape="1">
          <a:blip r:embed="rId3">
            <a:alphaModFix/>
          </a:blip>
          <a:srcRect b="8057" l="15798" r="26649" t="11215"/>
          <a:stretch/>
        </p:blipFill>
        <p:spPr>
          <a:xfrm>
            <a:off x="4343400" y="831850"/>
            <a:ext cx="4663440" cy="5050303"/>
          </a:xfrm>
          <a:prstGeom prst="rect">
            <a:avLst/>
          </a:prstGeom>
          <a:noFill/>
          <a:ln>
            <a:noFill/>
          </a:ln>
        </p:spPr>
      </p:pic>
      <p:sp>
        <p:nvSpPr>
          <p:cNvPr id="375" name="Shape 375"/>
          <p:cNvSpPr txBox="1"/>
          <p:nvPr/>
        </p:nvSpPr>
        <p:spPr>
          <a:xfrm>
            <a:off x="76200" y="850900"/>
            <a:ext cx="4191000" cy="21627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lt1"/>
              </a:buClr>
              <a:buSzPct val="25000"/>
              <a:buFont typeface="Arial"/>
              <a:buNone/>
            </a:pPr>
            <a:r>
              <a:rPr lang="en-US" sz="2100">
                <a:solidFill>
                  <a:schemeClr val="lt1"/>
                </a:solidFill>
                <a:latin typeface="Roboto Condensed"/>
                <a:ea typeface="Roboto Condensed"/>
                <a:cs typeface="Roboto Condensed"/>
                <a:sym typeface="Roboto Condensed"/>
              </a:rPr>
              <a:t>Lastly, a</a:t>
            </a:r>
            <a:r>
              <a:rPr b="0" i="0" lang="en-US" sz="2100" u="none" cap="none" strike="noStrike">
                <a:solidFill>
                  <a:schemeClr val="lt1"/>
                </a:solidFill>
                <a:latin typeface="Roboto Condensed"/>
                <a:ea typeface="Roboto Condensed"/>
                <a:cs typeface="Roboto Condensed"/>
                <a:sym typeface="Roboto Condensed"/>
              </a:rPr>
              <a:t>nother case in which you might enter a “Terminal Visit” is if a subject drops out of the study or dies.</a:t>
            </a:r>
          </a:p>
          <a:p>
            <a:pPr indent="0" lvl="0" marL="0" marR="0" rtl="0" algn="l">
              <a:spcBef>
                <a:spcPts val="0"/>
              </a:spcBef>
              <a:spcAft>
                <a:spcPts val="0"/>
              </a:spcAft>
              <a:buClr>
                <a:schemeClr val="lt1"/>
              </a:buClr>
              <a:buFont typeface="Arial"/>
              <a:buNone/>
            </a:pPr>
            <a:r>
              <a:t/>
            </a:r>
            <a:endParaRPr sz="2100">
              <a:solidFill>
                <a:schemeClr val="lt1"/>
              </a:solidFill>
              <a:latin typeface="Roboto Condensed"/>
              <a:ea typeface="Roboto Condensed"/>
              <a:cs typeface="Roboto Condensed"/>
              <a:sym typeface="Roboto Condensed"/>
            </a:endParaRPr>
          </a:p>
          <a:p>
            <a:pPr indent="0" lvl="0" marL="0" marR="0" rtl="0" algn="l">
              <a:spcBef>
                <a:spcPts val="420"/>
              </a:spcBef>
              <a:buClr>
                <a:schemeClr val="lt1"/>
              </a:buClr>
              <a:buSzPct val="25000"/>
              <a:buFont typeface="Arial"/>
              <a:buNone/>
            </a:pPr>
            <a:r>
              <a:rPr lang="en-US" sz="2100">
                <a:solidFill>
                  <a:schemeClr val="lt1"/>
                </a:solidFill>
                <a:latin typeface="Roboto Condensed"/>
                <a:ea typeface="Roboto Condensed"/>
                <a:cs typeface="Roboto Condensed"/>
                <a:sym typeface="Roboto Condensed"/>
              </a:rPr>
              <a:t>Which is essentially equivalent to an Ad Hoc Visit.</a:t>
            </a:r>
          </a:p>
        </p:txBody>
      </p:sp>
      <p:pic>
        <p:nvPicPr>
          <p:cNvPr descr="C:\Users\jcleve01.MIR\Dropbox\Screenshots\Screenshot 2016-06-07 16.35.21.png" id="376" name="Shape 376"/>
          <p:cNvPicPr preferRelativeResize="0"/>
          <p:nvPr/>
        </p:nvPicPr>
        <p:blipFill rotWithShape="1">
          <a:blip r:embed="rId4">
            <a:alphaModFix/>
          </a:blip>
          <a:srcRect b="4780" l="15664" r="27669" t="25759"/>
          <a:stretch/>
        </p:blipFill>
        <p:spPr>
          <a:xfrm>
            <a:off x="4343400" y="749300"/>
            <a:ext cx="4663440" cy="4413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
                                        <p:tgtEl>
                                          <p:spTgt spid="3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Shape 381"/>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lang="en-US"/>
              <a:t>Potential </a:t>
            </a:r>
            <a:r>
              <a:rPr b="0" i="0" lang="en-US" sz="2400" u="none" cap="none" strike="noStrike">
                <a:solidFill>
                  <a:schemeClr val="lt1"/>
                </a:solidFill>
                <a:latin typeface="Roboto Condensed"/>
                <a:ea typeface="Roboto Condensed"/>
                <a:cs typeface="Roboto Condensed"/>
                <a:sym typeface="Roboto Condensed"/>
              </a:rPr>
              <a:t>Future Visits &amp; Protocols Plugin Features</a:t>
            </a:r>
          </a:p>
        </p:txBody>
      </p:sp>
      <p:sp>
        <p:nvSpPr>
          <p:cNvPr id="382" name="Shape 382"/>
          <p:cNvSpPr txBox="1"/>
          <p:nvPr>
            <p:ph idx="1" type="body"/>
          </p:nvPr>
        </p:nvSpPr>
        <p:spPr>
          <a:xfrm>
            <a:off x="381000" y="916325"/>
            <a:ext cx="8534400" cy="36051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lt1"/>
              </a:buClr>
              <a:buSzPct val="100000"/>
              <a:buFont typeface="Arial"/>
              <a:buChar char="•"/>
            </a:pPr>
            <a:r>
              <a:rPr b="0" i="0" lang="en-US" sz="2400" u="none" cap="none" strike="noStrike">
                <a:solidFill>
                  <a:schemeClr val="lt1"/>
                </a:solidFill>
                <a:latin typeface="Roboto Condensed"/>
                <a:ea typeface="Roboto Condensed"/>
                <a:cs typeface="Roboto Condensed"/>
                <a:sym typeface="Roboto Condensed"/>
              </a:rPr>
              <a:t>Multi-ARM protocol support</a:t>
            </a:r>
          </a:p>
          <a:p>
            <a:pPr indent="-342900" lvl="0" marL="342900" marR="0" rtl="0" algn="l">
              <a:spcBef>
                <a:spcPts val="480"/>
              </a:spcBef>
              <a:spcAft>
                <a:spcPts val="0"/>
              </a:spcAft>
              <a:buClr>
                <a:schemeClr val="lt1"/>
              </a:buClr>
              <a:buSzPct val="100000"/>
              <a:buFont typeface="Arial"/>
              <a:buChar char="•"/>
            </a:pPr>
            <a:r>
              <a:rPr b="0" i="0" lang="en-US" sz="2400" u="none" cap="none" strike="noStrike">
                <a:solidFill>
                  <a:schemeClr val="lt1"/>
                </a:solidFill>
                <a:latin typeface="Roboto Condensed"/>
                <a:ea typeface="Roboto Condensed"/>
                <a:cs typeface="Roboto Condensed"/>
                <a:sym typeface="Roboto Condensed"/>
              </a:rPr>
              <a:t>Greater event notification options</a:t>
            </a:r>
          </a:p>
          <a:p>
            <a:pPr indent="-342900" lvl="0" marL="342900" marR="0" rtl="0" algn="l">
              <a:spcBef>
                <a:spcPts val="480"/>
              </a:spcBef>
              <a:spcAft>
                <a:spcPts val="0"/>
              </a:spcAft>
              <a:buClr>
                <a:schemeClr val="lt1"/>
              </a:buClr>
              <a:buSzPct val="100000"/>
              <a:buFont typeface="Arial"/>
              <a:buChar char="•"/>
            </a:pPr>
            <a:r>
              <a:rPr b="0" i="0" lang="en-US" sz="2400" u="none" cap="none" strike="noStrike">
                <a:solidFill>
                  <a:schemeClr val="lt1"/>
                </a:solidFill>
                <a:latin typeface="Roboto Condensed"/>
                <a:ea typeface="Roboto Condensed"/>
                <a:cs typeface="Roboto Condensed"/>
                <a:sym typeface="Roboto Condensed"/>
              </a:rPr>
              <a:t>REDCap schedule integration</a:t>
            </a:r>
          </a:p>
          <a:p>
            <a:pPr indent="-342900" lvl="0" marL="342900" marR="0" rtl="0" algn="l">
              <a:spcBef>
                <a:spcPts val="480"/>
              </a:spcBef>
              <a:spcAft>
                <a:spcPts val="0"/>
              </a:spcAft>
              <a:buClr>
                <a:schemeClr val="lt1"/>
              </a:buClr>
              <a:buSzPct val="100000"/>
              <a:buFont typeface="Arial"/>
              <a:buChar char="•"/>
            </a:pPr>
            <a:r>
              <a:rPr b="0" i="0" lang="en-US" sz="2400" u="none" cap="none" strike="noStrike">
                <a:solidFill>
                  <a:schemeClr val="lt1"/>
                </a:solidFill>
                <a:latin typeface="Roboto Condensed"/>
                <a:ea typeface="Roboto Condensed"/>
                <a:cs typeface="Roboto Condensed"/>
                <a:sym typeface="Roboto Condensed"/>
              </a:rPr>
              <a:t>More protocol report dashboards</a:t>
            </a:r>
          </a:p>
          <a:p>
            <a:pPr indent="-342900" lvl="0" marL="342900" marR="0" rtl="0" algn="l">
              <a:spcBef>
                <a:spcPts val="480"/>
              </a:spcBef>
              <a:spcAft>
                <a:spcPts val="0"/>
              </a:spcAft>
              <a:buClr>
                <a:schemeClr val="lt1"/>
              </a:buClr>
              <a:buSzPct val="100000"/>
              <a:buFont typeface="Arial"/>
              <a:buChar char="•"/>
            </a:pPr>
            <a:r>
              <a:rPr b="0" i="0" lang="en-US" sz="2400" u="none" cap="none" strike="noStrike">
                <a:solidFill>
                  <a:schemeClr val="lt1"/>
                </a:solidFill>
                <a:latin typeface="Roboto Condensed"/>
                <a:ea typeface="Roboto Condensed"/>
                <a:cs typeface="Roboto Condensed"/>
                <a:sym typeface="Roboto Condensed"/>
              </a:rPr>
              <a:t>Integrated core XNAT theme support</a:t>
            </a:r>
          </a:p>
          <a:p>
            <a:pPr indent="-342900" lvl="0" marL="342900" marR="0" rtl="0" algn="l">
              <a:spcBef>
                <a:spcPts val="480"/>
              </a:spcBef>
              <a:buClr>
                <a:schemeClr val="lt1"/>
              </a:buClr>
              <a:buSzPct val="100000"/>
              <a:buFont typeface="Arial"/>
              <a:buChar char="•"/>
            </a:pPr>
            <a:r>
              <a:rPr b="0" i="0" lang="en-US" sz="2400" u="none" cap="none" strike="noStrike">
                <a:solidFill>
                  <a:schemeClr val="lt1"/>
                </a:solidFill>
                <a:latin typeface="Roboto Condensed"/>
                <a:ea typeface="Roboto Condensed"/>
                <a:cs typeface="Roboto Condensed"/>
                <a:sym typeface="Roboto Condensed"/>
              </a:rPr>
              <a:t>Spring controller based REST services with Swagger docs</a:t>
            </a:r>
          </a:p>
          <a:p>
            <a:pPr indent="-342900" lvl="0" marL="342900" marR="0" rtl="0" algn="l">
              <a:spcBef>
                <a:spcPts val="480"/>
              </a:spcBef>
              <a:buClr>
                <a:schemeClr val="lt1"/>
              </a:buClr>
              <a:buSzPct val="100000"/>
              <a:buFont typeface="Arial"/>
              <a:buChar char="•"/>
            </a:pPr>
            <a:r>
              <a:rPr lang="en-US"/>
              <a:t>Refactoring of Visits functionality in AngularJS</a:t>
            </a:r>
          </a:p>
          <a:p>
            <a:pPr indent="-342900" lvl="0" marL="342900" marR="0" rtl="0" algn="l">
              <a:spcBef>
                <a:spcPts val="480"/>
              </a:spcBef>
              <a:buClr>
                <a:schemeClr val="lt1"/>
              </a:buClr>
              <a:buSzPct val="100000"/>
              <a:buFont typeface="Arial"/>
              <a:buChar char="•"/>
            </a:pPr>
            <a:r>
              <a:rPr lang="en-US"/>
              <a:t>Full internationalization and localization support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82">
                                            <p:txEl>
                                              <p:pRg end="0" st="0"/>
                                            </p:txEl>
                                          </p:spTgt>
                                        </p:tgtEl>
                                        <p:attrNameLst>
                                          <p:attrName>style.visibility</p:attrName>
                                        </p:attrNameLst>
                                      </p:cBhvr>
                                      <p:to>
                                        <p:strVal val="visible"/>
                                      </p:to>
                                    </p:set>
                                    <p:animEffect filter="fade" transition="in">
                                      <p:cBhvr>
                                        <p:cTn dur="2100"/>
                                        <p:tgtEl>
                                          <p:spTgt spid="382">
                                            <p:txEl>
                                              <p:pRg end="0" st="0"/>
                                            </p:txEl>
                                          </p:spTgt>
                                        </p:tgtEl>
                                      </p:cBhvr>
                                    </p:animEffect>
                                  </p:childTnLst>
                                </p:cTn>
                              </p:par>
                            </p:childTnLst>
                          </p:cTn>
                        </p:par>
                        <p:par>
                          <p:cTn fill="hold">
                            <p:stCondLst>
                              <p:cond delay="2100"/>
                            </p:stCondLst>
                            <p:childTnLst>
                              <p:par>
                                <p:cTn fill="hold" nodeType="afterEffect" presetClass="entr" presetID="10" presetSubtype="0">
                                  <p:stCondLst>
                                    <p:cond delay="0"/>
                                  </p:stCondLst>
                                  <p:childTnLst>
                                    <p:set>
                                      <p:cBhvr>
                                        <p:cTn dur="1" fill="hold">
                                          <p:stCondLst>
                                            <p:cond delay="0"/>
                                          </p:stCondLst>
                                        </p:cTn>
                                        <p:tgtEl>
                                          <p:spTgt spid="382">
                                            <p:txEl>
                                              <p:pRg end="1" st="1"/>
                                            </p:txEl>
                                          </p:spTgt>
                                        </p:tgtEl>
                                        <p:attrNameLst>
                                          <p:attrName>style.visibility</p:attrName>
                                        </p:attrNameLst>
                                      </p:cBhvr>
                                      <p:to>
                                        <p:strVal val="visible"/>
                                      </p:to>
                                    </p:set>
                                    <p:animEffect filter="fade" transition="in">
                                      <p:cBhvr>
                                        <p:cTn dur="2100"/>
                                        <p:tgtEl>
                                          <p:spTgt spid="382">
                                            <p:txEl>
                                              <p:pRg end="1" st="1"/>
                                            </p:txEl>
                                          </p:spTgt>
                                        </p:tgtEl>
                                      </p:cBhvr>
                                    </p:animEffect>
                                  </p:childTnLst>
                                </p:cTn>
                              </p:par>
                            </p:childTnLst>
                          </p:cTn>
                        </p:par>
                        <p:par>
                          <p:cTn fill="hold">
                            <p:stCondLst>
                              <p:cond delay="4200"/>
                            </p:stCondLst>
                            <p:childTnLst>
                              <p:par>
                                <p:cTn fill="hold" nodeType="afterEffect" presetClass="entr" presetID="10" presetSubtype="0">
                                  <p:stCondLst>
                                    <p:cond delay="0"/>
                                  </p:stCondLst>
                                  <p:childTnLst>
                                    <p:set>
                                      <p:cBhvr>
                                        <p:cTn dur="1" fill="hold">
                                          <p:stCondLst>
                                            <p:cond delay="0"/>
                                          </p:stCondLst>
                                        </p:cTn>
                                        <p:tgtEl>
                                          <p:spTgt spid="382">
                                            <p:txEl>
                                              <p:pRg end="2" st="2"/>
                                            </p:txEl>
                                          </p:spTgt>
                                        </p:tgtEl>
                                        <p:attrNameLst>
                                          <p:attrName>style.visibility</p:attrName>
                                        </p:attrNameLst>
                                      </p:cBhvr>
                                      <p:to>
                                        <p:strVal val="visible"/>
                                      </p:to>
                                    </p:set>
                                    <p:animEffect filter="fade" transition="in">
                                      <p:cBhvr>
                                        <p:cTn dur="2100"/>
                                        <p:tgtEl>
                                          <p:spTgt spid="382">
                                            <p:txEl>
                                              <p:pRg end="2" st="2"/>
                                            </p:txEl>
                                          </p:spTgt>
                                        </p:tgtEl>
                                      </p:cBhvr>
                                    </p:animEffect>
                                  </p:childTnLst>
                                </p:cTn>
                              </p:par>
                            </p:childTnLst>
                          </p:cTn>
                        </p:par>
                        <p:par>
                          <p:cTn fill="hold">
                            <p:stCondLst>
                              <p:cond delay="6300"/>
                            </p:stCondLst>
                            <p:childTnLst>
                              <p:par>
                                <p:cTn fill="hold" nodeType="afterEffect" presetClass="entr" presetID="10" presetSubtype="0">
                                  <p:stCondLst>
                                    <p:cond delay="0"/>
                                  </p:stCondLst>
                                  <p:childTnLst>
                                    <p:set>
                                      <p:cBhvr>
                                        <p:cTn dur="1" fill="hold">
                                          <p:stCondLst>
                                            <p:cond delay="0"/>
                                          </p:stCondLst>
                                        </p:cTn>
                                        <p:tgtEl>
                                          <p:spTgt spid="382">
                                            <p:txEl>
                                              <p:pRg end="3" st="3"/>
                                            </p:txEl>
                                          </p:spTgt>
                                        </p:tgtEl>
                                        <p:attrNameLst>
                                          <p:attrName>style.visibility</p:attrName>
                                        </p:attrNameLst>
                                      </p:cBhvr>
                                      <p:to>
                                        <p:strVal val="visible"/>
                                      </p:to>
                                    </p:set>
                                    <p:animEffect filter="fade" transition="in">
                                      <p:cBhvr>
                                        <p:cTn dur="2100"/>
                                        <p:tgtEl>
                                          <p:spTgt spid="382">
                                            <p:txEl>
                                              <p:pRg end="3" st="3"/>
                                            </p:txEl>
                                          </p:spTgt>
                                        </p:tgtEl>
                                      </p:cBhvr>
                                    </p:animEffect>
                                  </p:childTnLst>
                                </p:cTn>
                              </p:par>
                            </p:childTnLst>
                          </p:cTn>
                        </p:par>
                        <p:par>
                          <p:cTn fill="hold">
                            <p:stCondLst>
                              <p:cond delay="8400"/>
                            </p:stCondLst>
                            <p:childTnLst>
                              <p:par>
                                <p:cTn fill="hold" nodeType="afterEffect" presetClass="entr" presetID="10" presetSubtype="0">
                                  <p:stCondLst>
                                    <p:cond delay="0"/>
                                  </p:stCondLst>
                                  <p:childTnLst>
                                    <p:set>
                                      <p:cBhvr>
                                        <p:cTn dur="1" fill="hold">
                                          <p:stCondLst>
                                            <p:cond delay="0"/>
                                          </p:stCondLst>
                                        </p:cTn>
                                        <p:tgtEl>
                                          <p:spTgt spid="382">
                                            <p:txEl>
                                              <p:pRg end="4" st="4"/>
                                            </p:txEl>
                                          </p:spTgt>
                                        </p:tgtEl>
                                        <p:attrNameLst>
                                          <p:attrName>style.visibility</p:attrName>
                                        </p:attrNameLst>
                                      </p:cBhvr>
                                      <p:to>
                                        <p:strVal val="visible"/>
                                      </p:to>
                                    </p:set>
                                    <p:animEffect filter="fade" transition="in">
                                      <p:cBhvr>
                                        <p:cTn dur="2100"/>
                                        <p:tgtEl>
                                          <p:spTgt spid="382">
                                            <p:txEl>
                                              <p:pRg end="4" st="4"/>
                                            </p:txEl>
                                          </p:spTgt>
                                        </p:tgtEl>
                                      </p:cBhvr>
                                    </p:animEffect>
                                  </p:childTnLst>
                                </p:cTn>
                              </p:par>
                            </p:childTnLst>
                          </p:cTn>
                        </p:par>
                        <p:par>
                          <p:cTn fill="hold">
                            <p:stCondLst>
                              <p:cond delay="10500"/>
                            </p:stCondLst>
                            <p:childTnLst>
                              <p:par>
                                <p:cTn fill="hold" nodeType="afterEffect" presetClass="entr" presetID="10" presetSubtype="0">
                                  <p:stCondLst>
                                    <p:cond delay="0"/>
                                  </p:stCondLst>
                                  <p:childTnLst>
                                    <p:set>
                                      <p:cBhvr>
                                        <p:cTn dur="1" fill="hold">
                                          <p:stCondLst>
                                            <p:cond delay="0"/>
                                          </p:stCondLst>
                                        </p:cTn>
                                        <p:tgtEl>
                                          <p:spTgt spid="382">
                                            <p:txEl>
                                              <p:pRg end="5" st="5"/>
                                            </p:txEl>
                                          </p:spTgt>
                                        </p:tgtEl>
                                        <p:attrNameLst>
                                          <p:attrName>style.visibility</p:attrName>
                                        </p:attrNameLst>
                                      </p:cBhvr>
                                      <p:to>
                                        <p:strVal val="visible"/>
                                      </p:to>
                                    </p:set>
                                    <p:animEffect filter="fade" transition="in">
                                      <p:cBhvr>
                                        <p:cTn dur="2100"/>
                                        <p:tgtEl>
                                          <p:spTgt spid="382">
                                            <p:txEl>
                                              <p:pRg end="5" st="5"/>
                                            </p:txEl>
                                          </p:spTgt>
                                        </p:tgtEl>
                                      </p:cBhvr>
                                    </p:animEffect>
                                  </p:childTnLst>
                                </p:cTn>
                              </p:par>
                            </p:childTnLst>
                          </p:cTn>
                        </p:par>
                        <p:par>
                          <p:cTn fill="hold">
                            <p:stCondLst>
                              <p:cond delay="12600"/>
                            </p:stCondLst>
                            <p:childTnLst>
                              <p:par>
                                <p:cTn fill="hold" nodeType="afterEffect" presetClass="entr" presetID="10" presetSubtype="0">
                                  <p:stCondLst>
                                    <p:cond delay="0"/>
                                  </p:stCondLst>
                                  <p:childTnLst>
                                    <p:set>
                                      <p:cBhvr>
                                        <p:cTn dur="1" fill="hold">
                                          <p:stCondLst>
                                            <p:cond delay="0"/>
                                          </p:stCondLst>
                                        </p:cTn>
                                        <p:tgtEl>
                                          <p:spTgt spid="382">
                                            <p:txEl>
                                              <p:pRg end="6" st="6"/>
                                            </p:txEl>
                                          </p:spTgt>
                                        </p:tgtEl>
                                        <p:attrNameLst>
                                          <p:attrName>style.visibility</p:attrName>
                                        </p:attrNameLst>
                                      </p:cBhvr>
                                      <p:to>
                                        <p:strVal val="visible"/>
                                      </p:to>
                                    </p:set>
                                    <p:animEffect filter="fade" transition="in">
                                      <p:cBhvr>
                                        <p:cTn dur="2100"/>
                                        <p:tgtEl>
                                          <p:spTgt spid="382">
                                            <p:txEl>
                                              <p:pRg end="6" st="6"/>
                                            </p:txEl>
                                          </p:spTgt>
                                        </p:tgtEl>
                                      </p:cBhvr>
                                    </p:animEffect>
                                  </p:childTnLst>
                                </p:cTn>
                              </p:par>
                            </p:childTnLst>
                          </p:cTn>
                        </p:par>
                        <p:par>
                          <p:cTn fill="hold">
                            <p:stCondLst>
                              <p:cond delay="14700"/>
                            </p:stCondLst>
                            <p:childTnLst>
                              <p:par>
                                <p:cTn fill="hold" nodeType="afterEffect" presetClass="entr" presetID="10" presetSubtype="0">
                                  <p:stCondLst>
                                    <p:cond delay="0"/>
                                  </p:stCondLst>
                                  <p:childTnLst>
                                    <p:set>
                                      <p:cBhvr>
                                        <p:cTn dur="1" fill="hold">
                                          <p:stCondLst>
                                            <p:cond delay="0"/>
                                          </p:stCondLst>
                                        </p:cTn>
                                        <p:tgtEl>
                                          <p:spTgt spid="382">
                                            <p:txEl>
                                              <p:pRg end="7" st="7"/>
                                            </p:txEl>
                                          </p:spTgt>
                                        </p:tgtEl>
                                        <p:attrNameLst>
                                          <p:attrName>style.visibility</p:attrName>
                                        </p:attrNameLst>
                                      </p:cBhvr>
                                      <p:to>
                                        <p:strVal val="visible"/>
                                      </p:to>
                                    </p:set>
                                    <p:animEffect filter="fade" transition="in">
                                      <p:cBhvr>
                                        <p:cTn dur="2100"/>
                                        <p:tgtEl>
                                          <p:spTgt spid="382">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Downloading the Module/Plugin…</a:t>
            </a:r>
          </a:p>
        </p:txBody>
      </p:sp>
      <p:sp>
        <p:nvSpPr>
          <p:cNvPr id="106" name="Shape 106"/>
          <p:cNvSpPr txBox="1"/>
          <p:nvPr>
            <p:ph idx="1" type="body"/>
          </p:nvPr>
        </p:nvSpPr>
        <p:spPr>
          <a:xfrm>
            <a:off x="0" y="819150"/>
            <a:ext cx="9144000" cy="1443900"/>
          </a:xfrm>
          <a:prstGeom prst="rect">
            <a:avLst/>
          </a:prstGeom>
          <a:noFill/>
          <a:ln>
            <a:noFill/>
          </a:ln>
        </p:spPr>
        <p:txBody>
          <a:bodyPr anchorCtr="0" anchor="t" bIns="45700" lIns="91425" rIns="91425" wrap="square" tIns="45700">
            <a:noAutofit/>
          </a:bodyPr>
          <a:lstStyle/>
          <a:p>
            <a:pPr indent="0" lvl="0" marL="0" marR="0" rtl="0" algn="ctr">
              <a:spcBef>
                <a:spcPts val="460"/>
              </a:spcBef>
              <a:spcAft>
                <a:spcPts val="0"/>
              </a:spcAft>
              <a:buClr>
                <a:schemeClr val="lt1"/>
              </a:buClr>
              <a:buSzPct val="25000"/>
              <a:buFont typeface="Arial"/>
              <a:buNone/>
            </a:pPr>
            <a:r>
              <a:rPr b="0" i="0" lang="en-US" sz="2300" u="sng" cap="none" strike="noStrike">
                <a:solidFill>
                  <a:schemeClr val="hlink"/>
                </a:solidFill>
                <a:latin typeface="Roboto Condensed"/>
                <a:ea typeface="Roboto Condensed"/>
                <a:cs typeface="Roboto Condensed"/>
                <a:sym typeface="Roboto Condensed"/>
                <a:hlinkClick r:id="rId3"/>
              </a:rPr>
              <a:t>http://marketplace.xnat.org/plugin/visits-protocols-plugin-alpha-xnat-1-7/</a:t>
            </a:r>
          </a:p>
          <a:p>
            <a:pPr indent="0" lvl="0" marL="0" marR="0" rtl="0" algn="l">
              <a:spcBef>
                <a:spcPts val="100"/>
              </a:spcBef>
              <a:spcAft>
                <a:spcPts val="0"/>
              </a:spcAft>
              <a:buClr>
                <a:schemeClr val="lt1"/>
              </a:buClr>
              <a:buSzPct val="25000"/>
              <a:buFont typeface="Arial"/>
              <a:buNone/>
            </a:pPr>
            <a:r>
              <a:t/>
            </a:r>
            <a:endParaRPr b="0" i="0" sz="500" u="none" cap="none" strike="noStrike">
              <a:solidFill>
                <a:schemeClr val="lt1"/>
              </a:solidFill>
              <a:latin typeface="Roboto Condensed"/>
              <a:ea typeface="Roboto Condensed"/>
              <a:cs typeface="Roboto Condensed"/>
              <a:sym typeface="Roboto Condensed"/>
            </a:endParaRPr>
          </a:p>
          <a:p>
            <a:pPr indent="0" lvl="0" marL="0" marR="0" rtl="0" algn="ctr">
              <a:spcBef>
                <a:spcPts val="460"/>
              </a:spcBef>
              <a:spcAft>
                <a:spcPts val="0"/>
              </a:spcAft>
              <a:buClr>
                <a:schemeClr val="lt1"/>
              </a:buClr>
              <a:buSzPct val="25000"/>
              <a:buFont typeface="Arial"/>
              <a:buNone/>
            </a:pPr>
            <a:r>
              <a:rPr b="0" i="0" lang="en-US" sz="2300" u="none" cap="none" strike="noStrike">
                <a:solidFill>
                  <a:schemeClr val="lt1"/>
                </a:solidFill>
                <a:latin typeface="Roboto Condensed"/>
                <a:ea typeface="Roboto Condensed"/>
                <a:cs typeface="Roboto Condensed"/>
                <a:sym typeface="Roboto Condensed"/>
              </a:rPr>
              <a:t>…or, for a little more stable module version for XNAT 1.6.5…</a:t>
            </a:r>
          </a:p>
          <a:p>
            <a:pPr indent="0" lvl="0" marL="0" marR="0" rtl="0" algn="ctr">
              <a:spcBef>
                <a:spcPts val="460"/>
              </a:spcBef>
              <a:spcAft>
                <a:spcPts val="0"/>
              </a:spcAft>
              <a:buClr>
                <a:schemeClr val="lt1"/>
              </a:buClr>
              <a:buSzPct val="25000"/>
              <a:buFont typeface="Arial"/>
              <a:buNone/>
            </a:pPr>
            <a:r>
              <a:rPr b="0" i="0" lang="en-US" sz="2300" u="sng" cap="none" strike="noStrike">
                <a:solidFill>
                  <a:schemeClr val="hlink"/>
                </a:solidFill>
                <a:latin typeface="Roboto Condensed"/>
                <a:ea typeface="Roboto Condensed"/>
                <a:cs typeface="Roboto Condensed"/>
                <a:sym typeface="Roboto Condensed"/>
                <a:hlinkClick r:id="rId4"/>
              </a:rPr>
              <a:t>http://marketplace.xnat.org/plugin/visits-protocols-module-beta-xnat-1-6-5/</a:t>
            </a:r>
          </a:p>
          <a:p>
            <a:pPr indent="0" lvl="0" marL="0" marR="0" rtl="0" algn="l">
              <a:spcBef>
                <a:spcPts val="460"/>
              </a:spcBef>
              <a:spcAft>
                <a:spcPts val="0"/>
              </a:spcAft>
              <a:buClr>
                <a:schemeClr val="lt1"/>
              </a:buClr>
              <a:buSzPct val="25000"/>
              <a:buFont typeface="Arial"/>
              <a:buNone/>
            </a:pPr>
            <a:r>
              <a:t/>
            </a:r>
            <a:endParaRPr b="0" i="0" sz="2300" u="none" cap="none" strike="noStrike">
              <a:solidFill>
                <a:schemeClr val="lt1"/>
              </a:solidFill>
              <a:latin typeface="Roboto Condensed"/>
              <a:ea typeface="Roboto Condensed"/>
              <a:cs typeface="Roboto Condensed"/>
              <a:sym typeface="Roboto Condensed"/>
            </a:endParaRPr>
          </a:p>
          <a:p>
            <a:pPr indent="0" lvl="0" marL="0" marR="0" rtl="0" algn="l">
              <a:spcBef>
                <a:spcPts val="460"/>
              </a:spcBef>
              <a:buClr>
                <a:schemeClr val="lt1"/>
              </a:buClr>
              <a:buSzPct val="25000"/>
              <a:buFont typeface="Arial"/>
              <a:buNone/>
            </a:pPr>
            <a:r>
              <a:t/>
            </a:r>
            <a:endParaRPr b="0" i="0" sz="2300" u="none" cap="none" strike="noStrike">
              <a:solidFill>
                <a:schemeClr val="lt1"/>
              </a:solidFill>
              <a:latin typeface="Roboto Condensed"/>
              <a:ea typeface="Roboto Condensed"/>
              <a:cs typeface="Roboto Condensed"/>
              <a:sym typeface="Roboto Condensed"/>
            </a:endParaRPr>
          </a:p>
        </p:txBody>
      </p:sp>
      <p:pic>
        <p:nvPicPr>
          <p:cNvPr descr="C:\Users\jcleve01.MIR\Downloads\static_qr_code_without_logo.jpg" id="107" name="Shape 107"/>
          <p:cNvPicPr preferRelativeResize="0"/>
          <p:nvPr/>
        </p:nvPicPr>
        <p:blipFill rotWithShape="1">
          <a:blip r:embed="rId5">
            <a:alphaModFix/>
          </a:blip>
          <a:srcRect b="0" l="0" r="0" t="0"/>
          <a:stretch/>
        </p:blipFill>
        <p:spPr>
          <a:xfrm>
            <a:off x="1962650" y="2366000"/>
            <a:ext cx="2634900" cy="2634900"/>
          </a:xfrm>
          <a:prstGeom prst="rect">
            <a:avLst/>
          </a:prstGeom>
          <a:noFill/>
          <a:ln>
            <a:noFill/>
          </a:ln>
        </p:spPr>
      </p:pic>
      <p:pic>
        <p:nvPicPr>
          <p:cNvPr id="108" name="Shape 108"/>
          <p:cNvPicPr preferRelativeResize="0"/>
          <p:nvPr/>
        </p:nvPicPr>
        <p:blipFill>
          <a:blip r:embed="rId6">
            <a:alphaModFix/>
          </a:blip>
          <a:stretch>
            <a:fillRect/>
          </a:stretch>
        </p:blipFill>
        <p:spPr>
          <a:xfrm>
            <a:off x="6353975" y="2366000"/>
            <a:ext cx="2634900" cy="2634900"/>
          </a:xfrm>
          <a:prstGeom prst="rect">
            <a:avLst/>
          </a:prstGeom>
          <a:noFill/>
          <a:ln>
            <a:noFill/>
          </a:ln>
        </p:spPr>
      </p:pic>
      <p:sp>
        <p:nvSpPr>
          <p:cNvPr id="109" name="Shape 109"/>
          <p:cNvSpPr txBox="1"/>
          <p:nvPr>
            <p:ph idx="1" type="body"/>
          </p:nvPr>
        </p:nvSpPr>
        <p:spPr>
          <a:xfrm>
            <a:off x="0" y="2366000"/>
            <a:ext cx="2135400" cy="1519200"/>
          </a:xfrm>
          <a:prstGeom prst="rect">
            <a:avLst/>
          </a:prstGeom>
          <a:noFill/>
          <a:ln>
            <a:noFill/>
          </a:ln>
        </p:spPr>
        <p:txBody>
          <a:bodyPr anchorCtr="0" anchor="t" bIns="45700" lIns="91425" rIns="91425" wrap="square" tIns="45700">
            <a:noAutofit/>
          </a:bodyPr>
          <a:lstStyle/>
          <a:p>
            <a:pPr indent="0" lvl="0" marL="0" rtl="0" algn="ctr">
              <a:spcBef>
                <a:spcPts val="460"/>
              </a:spcBef>
              <a:buClr>
                <a:schemeClr val="lt1"/>
              </a:buClr>
              <a:buSzPct val="25000"/>
              <a:buFont typeface="Arial"/>
              <a:buNone/>
            </a:pPr>
            <a:r>
              <a:rPr lang="en-US" sz="2300"/>
              <a:t>1.6.5 Module:</a:t>
            </a:r>
          </a:p>
        </p:txBody>
      </p:sp>
      <p:sp>
        <p:nvSpPr>
          <p:cNvPr id="110" name="Shape 110"/>
          <p:cNvSpPr txBox="1"/>
          <p:nvPr>
            <p:ph idx="1" type="body"/>
          </p:nvPr>
        </p:nvSpPr>
        <p:spPr>
          <a:xfrm>
            <a:off x="4923575" y="2414550"/>
            <a:ext cx="1430400" cy="2367000"/>
          </a:xfrm>
          <a:prstGeom prst="rect">
            <a:avLst/>
          </a:prstGeom>
          <a:noFill/>
          <a:ln>
            <a:noFill/>
          </a:ln>
        </p:spPr>
        <p:txBody>
          <a:bodyPr anchorCtr="0" anchor="t" bIns="45700" lIns="91425" rIns="91425" wrap="square" tIns="45700">
            <a:noAutofit/>
          </a:bodyPr>
          <a:lstStyle/>
          <a:p>
            <a:pPr indent="0" lvl="0" marL="0" rtl="0" algn="ctr">
              <a:spcBef>
                <a:spcPts val="460"/>
              </a:spcBef>
              <a:buClr>
                <a:schemeClr val="lt1"/>
              </a:buClr>
              <a:buSzPct val="25000"/>
              <a:buFont typeface="Arial"/>
              <a:buNone/>
            </a:pPr>
            <a:r>
              <a:rPr lang="en-US" sz="2300"/>
              <a:t>1.7 Plugin:</a:t>
            </a:r>
          </a:p>
          <a:p>
            <a:pPr indent="0" lvl="0" marL="0" rtl="0" algn="ctr">
              <a:spcBef>
                <a:spcPts val="460"/>
              </a:spcBef>
              <a:buClr>
                <a:schemeClr val="lt1"/>
              </a:buClr>
              <a:buSzPct val="25000"/>
              <a:buFont typeface="Arial"/>
              <a:buNone/>
            </a:pPr>
            <a:r>
              <a:rPr lang="en-US" sz="1400">
                <a:solidFill>
                  <a:srgbClr val="EA9999"/>
                </a:solidFill>
              </a:rPr>
              <a:t>...don’t expect much from this one yet. Protocol Manager works, but it’s visits functionality is a work in progress.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0">
                                            <p:txEl>
                                              <p:pRg end="0" st="0"/>
                                            </p:txEl>
                                          </p:spTgt>
                                        </p:tgtEl>
                                        <p:attrNameLst>
                                          <p:attrName>style.visibility</p:attrName>
                                        </p:attrNameLst>
                                      </p:cBhvr>
                                      <p:to>
                                        <p:strVal val="visible"/>
                                      </p:to>
                                    </p:set>
                                    <p:animEffect filter="fade" transition="in">
                                      <p:cBhvr>
                                        <p:cTn dur="1000"/>
                                        <p:tgtEl>
                                          <p:spTgt spid="110">
                                            <p:txEl>
                                              <p:pRg end="0" st="0"/>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10">
                                            <p:txEl>
                                              <p:pRg end="1" st="1"/>
                                            </p:txEl>
                                          </p:spTgt>
                                        </p:tgtEl>
                                        <p:attrNameLst>
                                          <p:attrName>style.visibility</p:attrName>
                                        </p:attrNameLst>
                                      </p:cBhvr>
                                      <p:to>
                                        <p:strVal val="visible"/>
                                      </p:to>
                                    </p:set>
                                    <p:animEffect filter="fade" transition="in">
                                      <p:cBhvr>
                                        <p:cTn dur="1000"/>
                                        <p:tgtEl>
                                          <p:spTgt spid="11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Shape 387"/>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Wrapping Up</a:t>
            </a:r>
          </a:p>
        </p:txBody>
      </p:sp>
      <p:sp>
        <p:nvSpPr>
          <p:cNvPr id="388" name="Shape 388"/>
          <p:cNvSpPr txBox="1"/>
          <p:nvPr>
            <p:ph idx="1" type="body"/>
          </p:nvPr>
        </p:nvSpPr>
        <p:spPr>
          <a:xfrm>
            <a:off x="228600" y="895350"/>
            <a:ext cx="8534400" cy="35052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lt1"/>
              </a:buClr>
              <a:buSzPct val="100000"/>
              <a:buFont typeface="Arial"/>
              <a:buChar char="•"/>
            </a:pPr>
            <a:r>
              <a:rPr b="0" i="0" lang="en-US" sz="2400" u="none" cap="none" strike="noStrike">
                <a:solidFill>
                  <a:schemeClr val="lt1"/>
                </a:solidFill>
                <a:latin typeface="Roboto Condensed"/>
                <a:ea typeface="Roboto Condensed"/>
                <a:cs typeface="Roboto Condensed"/>
                <a:sym typeface="Roboto Condensed"/>
              </a:rPr>
              <a:t>Some links:</a:t>
            </a:r>
          </a:p>
          <a:p>
            <a:pPr indent="-285750" lvl="1" marL="742950" marR="0" rtl="0" algn="l">
              <a:spcBef>
                <a:spcPts val="320"/>
              </a:spcBef>
              <a:spcAft>
                <a:spcPts val="0"/>
              </a:spcAft>
              <a:buClr>
                <a:schemeClr val="lt1"/>
              </a:buClr>
              <a:buSzPct val="100000"/>
              <a:buFont typeface="Arial"/>
              <a:buChar char="–"/>
            </a:pPr>
            <a:r>
              <a:rPr b="0" i="0" lang="en-US" sz="1600" u="sng" cap="none" strike="noStrike">
                <a:solidFill>
                  <a:schemeClr val="hlink"/>
                </a:solidFill>
                <a:latin typeface="Roboto Condensed"/>
                <a:ea typeface="Roboto Condensed"/>
                <a:cs typeface="Roboto Condensed"/>
                <a:sym typeface="Roboto Condensed"/>
                <a:hlinkClick r:id="rId3"/>
              </a:rPr>
              <a:t>http://marketplace.xnat.org/plugin/visits-protocols-module-beta-xnat-1-6-5/</a:t>
            </a:r>
          </a:p>
          <a:p>
            <a:pPr indent="-285750" lvl="1" marL="742950" marR="0" rtl="0" algn="l">
              <a:spcBef>
                <a:spcPts val="320"/>
              </a:spcBef>
              <a:spcAft>
                <a:spcPts val="0"/>
              </a:spcAft>
              <a:buClr>
                <a:schemeClr val="lt1"/>
              </a:buClr>
              <a:buSzPct val="100000"/>
              <a:buFont typeface="Arial"/>
              <a:buChar char="–"/>
            </a:pPr>
            <a:r>
              <a:rPr b="0" i="0" lang="en-US" sz="1600" u="sng" cap="none" strike="noStrike">
                <a:solidFill>
                  <a:schemeClr val="hlink"/>
                </a:solidFill>
                <a:latin typeface="Roboto Condensed"/>
                <a:ea typeface="Roboto Condensed"/>
                <a:cs typeface="Roboto Condensed"/>
                <a:sym typeface="Roboto Condensed"/>
                <a:hlinkClick r:id="rId4"/>
              </a:rPr>
              <a:t>http://marketplace.xnat.org/plugin/visits-protocols-plugin-alpha-xnat-1-7/</a:t>
            </a:r>
          </a:p>
          <a:p>
            <a:pPr indent="-285750" lvl="1" marL="742950" marR="0" rtl="0" algn="l">
              <a:spcBef>
                <a:spcPts val="320"/>
              </a:spcBef>
              <a:spcAft>
                <a:spcPts val="0"/>
              </a:spcAft>
              <a:buClr>
                <a:schemeClr val="lt1"/>
              </a:buClr>
              <a:buSzPct val="100000"/>
              <a:buFont typeface="Arial"/>
              <a:buChar char="–"/>
            </a:pPr>
            <a:r>
              <a:rPr b="0" i="0" lang="en-US" sz="1600" u="none" cap="none" strike="noStrike">
                <a:solidFill>
                  <a:schemeClr val="lt1"/>
                </a:solidFill>
                <a:latin typeface="Roboto Condensed"/>
                <a:ea typeface="Roboto Condensed"/>
                <a:cs typeface="Roboto Condensed"/>
                <a:sym typeface="Roboto Condensed"/>
              </a:rPr>
              <a:t>Source Repository:</a:t>
            </a:r>
          </a:p>
          <a:p>
            <a:pPr indent="-285750" lvl="1" marL="742950" marR="0" rtl="0" algn="l">
              <a:spcBef>
                <a:spcPts val="320"/>
              </a:spcBef>
              <a:spcAft>
                <a:spcPts val="0"/>
              </a:spcAft>
              <a:buClr>
                <a:schemeClr val="lt1"/>
              </a:buClr>
              <a:buSzPct val="100000"/>
              <a:buFont typeface="Arial"/>
              <a:buChar char="–"/>
            </a:pPr>
            <a:r>
              <a:rPr b="0" i="0" lang="en-US" sz="1600" u="none" cap="none" strike="noStrike">
                <a:solidFill>
                  <a:schemeClr val="lt1"/>
                </a:solidFill>
                <a:latin typeface="Roboto Condensed"/>
                <a:ea typeface="Roboto Condensed"/>
                <a:cs typeface="Roboto Condensed"/>
                <a:sym typeface="Roboto Condensed"/>
              </a:rPr>
              <a:t>1.6.5 Module</a:t>
            </a:r>
          </a:p>
          <a:p>
            <a:pPr indent="-228600" lvl="2" marL="1143000" marR="0" rtl="0" algn="l">
              <a:spcBef>
                <a:spcPts val="280"/>
              </a:spcBef>
              <a:spcAft>
                <a:spcPts val="0"/>
              </a:spcAft>
              <a:buClr>
                <a:schemeClr val="lt1"/>
              </a:buClr>
              <a:buSzPct val="100000"/>
              <a:buFont typeface="Arial"/>
              <a:buChar char="•"/>
            </a:pPr>
            <a:r>
              <a:rPr b="0" i="0" lang="en-US" sz="1400" u="sng" cap="none" strike="noStrike">
                <a:solidFill>
                  <a:schemeClr val="hlink"/>
                </a:solidFill>
                <a:latin typeface="Roboto Condensed"/>
                <a:ea typeface="Roboto Condensed"/>
                <a:cs typeface="Roboto Condensed"/>
                <a:sym typeface="Roboto Condensed"/>
                <a:hlinkClick r:id="rId5"/>
              </a:rPr>
              <a:t>https://bitbucket.org/xnatx/protocols</a:t>
            </a:r>
          </a:p>
          <a:p>
            <a:pPr indent="-285750" lvl="1" marL="742950" marR="0" rtl="0" algn="l">
              <a:spcBef>
                <a:spcPts val="320"/>
              </a:spcBef>
              <a:spcAft>
                <a:spcPts val="0"/>
              </a:spcAft>
              <a:buClr>
                <a:schemeClr val="lt1"/>
              </a:buClr>
              <a:buSzPct val="100000"/>
              <a:buFont typeface="Arial"/>
              <a:buChar char="–"/>
            </a:pPr>
            <a:r>
              <a:rPr b="0" i="0" lang="en-US" sz="1600" u="none" cap="none" strike="noStrike">
                <a:solidFill>
                  <a:schemeClr val="lt1"/>
                </a:solidFill>
                <a:latin typeface="Roboto Condensed"/>
                <a:ea typeface="Roboto Condensed"/>
                <a:cs typeface="Roboto Condensed"/>
                <a:sym typeface="Roboto Condensed"/>
              </a:rPr>
              <a:t>1.7 Plugin</a:t>
            </a:r>
          </a:p>
          <a:p>
            <a:pPr indent="-228600" lvl="2" marL="1143000" marR="0" rtl="0" algn="l">
              <a:spcBef>
                <a:spcPts val="280"/>
              </a:spcBef>
              <a:spcAft>
                <a:spcPts val="0"/>
              </a:spcAft>
              <a:buClr>
                <a:schemeClr val="lt1"/>
              </a:buClr>
              <a:buSzPct val="100000"/>
              <a:buFont typeface="Arial"/>
              <a:buChar char="•"/>
            </a:pPr>
            <a:r>
              <a:rPr b="0" i="0" lang="en-US" sz="1400" u="sng" cap="none" strike="noStrike">
                <a:solidFill>
                  <a:schemeClr val="hlink"/>
                </a:solidFill>
                <a:latin typeface="Roboto Condensed"/>
                <a:ea typeface="Roboto Condensed"/>
                <a:cs typeface="Roboto Condensed"/>
                <a:sym typeface="Roboto Condensed"/>
                <a:hlinkClick r:id="rId6"/>
              </a:rPr>
              <a:t>https://bitbucket.org/jcleve01/protocols-plugin</a:t>
            </a:r>
          </a:p>
          <a:p>
            <a:pPr indent="-228600" lvl="2" marL="1143000" marR="0" rtl="0" algn="l">
              <a:spcBef>
                <a:spcPts val="320"/>
              </a:spcBef>
              <a:spcAft>
                <a:spcPts val="0"/>
              </a:spcAft>
              <a:buClr>
                <a:schemeClr val="lt1"/>
              </a:buClr>
              <a:buSzPct val="114285"/>
              <a:buFont typeface="Arial"/>
              <a:buChar char="•"/>
            </a:pPr>
            <a:r>
              <a:rPr b="0" i="0" lang="en-US" sz="1400" u="none" cap="none" strike="noStrike">
                <a:solidFill>
                  <a:schemeClr val="lt1"/>
                </a:solidFill>
                <a:latin typeface="Roboto Condensed"/>
                <a:ea typeface="Roboto Condensed"/>
                <a:cs typeface="Roboto Condensed"/>
                <a:sym typeface="Roboto Condensed"/>
              </a:rPr>
              <a:t>U</a:t>
            </a:r>
            <a:r>
              <a:rPr b="0" i="0" lang="en-US" sz="1600" u="none" cap="none" strike="noStrike">
                <a:solidFill>
                  <a:schemeClr val="lt1"/>
                </a:solidFill>
                <a:latin typeface="Roboto Condensed"/>
                <a:ea typeface="Roboto Condensed"/>
                <a:cs typeface="Roboto Condensed"/>
                <a:sym typeface="Roboto Condensed"/>
              </a:rPr>
              <a:t>pdated documentation for this coming soon!</a:t>
            </a:r>
          </a:p>
          <a:p>
            <a:pPr indent="-342900" lvl="0" marL="342900" marR="0" rtl="0" algn="l">
              <a:spcBef>
                <a:spcPts val="480"/>
              </a:spcBef>
              <a:spcAft>
                <a:spcPts val="0"/>
              </a:spcAft>
              <a:buClr>
                <a:schemeClr val="lt1"/>
              </a:buClr>
              <a:buSzPct val="100000"/>
              <a:buFont typeface="Arial"/>
              <a:buChar char="•"/>
            </a:pPr>
            <a:r>
              <a:rPr b="0" i="0" lang="en-US" sz="2400" u="none" cap="none" strike="noStrike">
                <a:solidFill>
                  <a:schemeClr val="lt1"/>
                </a:solidFill>
                <a:latin typeface="Roboto Condensed"/>
                <a:ea typeface="Roboto Condensed"/>
                <a:cs typeface="Roboto Condensed"/>
                <a:sym typeface="Roboto Condensed"/>
              </a:rPr>
              <a:t>Questions?</a:t>
            </a:r>
          </a:p>
          <a:p>
            <a:pPr indent="-285750" lvl="1" marL="742950" marR="0" rtl="0" algn="l">
              <a:spcBef>
                <a:spcPts val="400"/>
              </a:spcBef>
              <a:buClr>
                <a:schemeClr val="lt1"/>
              </a:buClr>
              <a:buSzPct val="100000"/>
              <a:buFont typeface="Arial"/>
              <a:buChar char="–"/>
            </a:pPr>
            <a:r>
              <a:rPr b="0" i="0" lang="en-US" sz="2000" u="none" cap="none" strike="noStrike">
                <a:solidFill>
                  <a:schemeClr val="lt1"/>
                </a:solidFill>
                <a:latin typeface="Roboto Condensed"/>
                <a:ea typeface="Roboto Condensed"/>
                <a:cs typeface="Roboto Condensed"/>
                <a:sym typeface="Roboto Condensed"/>
              </a:rPr>
              <a:t>My email: </a:t>
            </a:r>
            <a:r>
              <a:rPr b="0" i="0" lang="en-US" sz="2000" u="sng" cap="none" strike="noStrike">
                <a:solidFill>
                  <a:schemeClr val="hlink"/>
                </a:solidFill>
                <a:latin typeface="Roboto Condensed"/>
                <a:ea typeface="Roboto Condensed"/>
                <a:cs typeface="Roboto Condensed"/>
                <a:sym typeface="Roboto Condensed"/>
                <a:hlinkClick r:id="rId7"/>
              </a:rPr>
              <a:t>clevelandj@wustl.edu</a:t>
            </a:r>
          </a:p>
        </p:txBody>
      </p:sp>
      <p:pic>
        <p:nvPicPr>
          <p:cNvPr id="389" name="Shape 389"/>
          <p:cNvPicPr preferRelativeResize="0"/>
          <p:nvPr/>
        </p:nvPicPr>
        <p:blipFill>
          <a:blip r:embed="rId8">
            <a:alphaModFix/>
          </a:blip>
          <a:stretch>
            <a:fillRect/>
          </a:stretch>
        </p:blipFill>
        <p:spPr>
          <a:xfrm>
            <a:off x="6023225" y="2036125"/>
            <a:ext cx="2918525" cy="2918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88">
                                            <p:txEl>
                                              <p:pRg end="0" st="0"/>
                                            </p:txEl>
                                          </p:spTgt>
                                        </p:tgtEl>
                                        <p:attrNameLst>
                                          <p:attrName>style.visibility</p:attrName>
                                        </p:attrNameLst>
                                      </p:cBhvr>
                                      <p:to>
                                        <p:strVal val="visible"/>
                                      </p:to>
                                    </p:set>
                                    <p:animEffect filter="fade" transition="in">
                                      <p:cBhvr>
                                        <p:cTn dur="1400"/>
                                        <p:tgtEl>
                                          <p:spTgt spid="388">
                                            <p:txEl>
                                              <p:pRg end="0" st="0"/>
                                            </p:txEl>
                                          </p:spTgt>
                                        </p:tgtEl>
                                      </p:cBhvr>
                                    </p:animEffect>
                                  </p:childTnLst>
                                </p:cTn>
                              </p:par>
                            </p:childTnLst>
                          </p:cTn>
                        </p:par>
                        <p:par>
                          <p:cTn fill="hold">
                            <p:stCondLst>
                              <p:cond delay="1400"/>
                            </p:stCondLst>
                            <p:childTnLst>
                              <p:par>
                                <p:cTn fill="hold" nodeType="afterEffect" presetClass="entr" presetID="10" presetSubtype="0">
                                  <p:stCondLst>
                                    <p:cond delay="0"/>
                                  </p:stCondLst>
                                  <p:childTnLst>
                                    <p:set>
                                      <p:cBhvr>
                                        <p:cTn dur="1" fill="hold">
                                          <p:stCondLst>
                                            <p:cond delay="0"/>
                                          </p:stCondLst>
                                        </p:cTn>
                                        <p:tgtEl>
                                          <p:spTgt spid="388">
                                            <p:txEl>
                                              <p:pRg end="1" st="1"/>
                                            </p:txEl>
                                          </p:spTgt>
                                        </p:tgtEl>
                                        <p:attrNameLst>
                                          <p:attrName>style.visibility</p:attrName>
                                        </p:attrNameLst>
                                      </p:cBhvr>
                                      <p:to>
                                        <p:strVal val="visible"/>
                                      </p:to>
                                    </p:set>
                                    <p:animEffect filter="fade" transition="in">
                                      <p:cBhvr>
                                        <p:cTn dur="1400"/>
                                        <p:tgtEl>
                                          <p:spTgt spid="388">
                                            <p:txEl>
                                              <p:pRg end="1" st="1"/>
                                            </p:txEl>
                                          </p:spTgt>
                                        </p:tgtEl>
                                      </p:cBhvr>
                                    </p:animEffect>
                                  </p:childTnLst>
                                </p:cTn>
                              </p:par>
                            </p:childTnLst>
                          </p:cTn>
                        </p:par>
                        <p:par>
                          <p:cTn fill="hold">
                            <p:stCondLst>
                              <p:cond delay="2800"/>
                            </p:stCondLst>
                            <p:childTnLst>
                              <p:par>
                                <p:cTn fill="hold" nodeType="afterEffect" presetClass="entr" presetID="10" presetSubtype="0">
                                  <p:stCondLst>
                                    <p:cond delay="0"/>
                                  </p:stCondLst>
                                  <p:childTnLst>
                                    <p:set>
                                      <p:cBhvr>
                                        <p:cTn dur="1" fill="hold">
                                          <p:stCondLst>
                                            <p:cond delay="0"/>
                                          </p:stCondLst>
                                        </p:cTn>
                                        <p:tgtEl>
                                          <p:spTgt spid="388">
                                            <p:txEl>
                                              <p:pRg end="2" st="2"/>
                                            </p:txEl>
                                          </p:spTgt>
                                        </p:tgtEl>
                                        <p:attrNameLst>
                                          <p:attrName>style.visibility</p:attrName>
                                        </p:attrNameLst>
                                      </p:cBhvr>
                                      <p:to>
                                        <p:strVal val="visible"/>
                                      </p:to>
                                    </p:set>
                                    <p:animEffect filter="fade" transition="in">
                                      <p:cBhvr>
                                        <p:cTn dur="1400"/>
                                        <p:tgtEl>
                                          <p:spTgt spid="388">
                                            <p:txEl>
                                              <p:pRg end="2" st="2"/>
                                            </p:txEl>
                                          </p:spTgt>
                                        </p:tgtEl>
                                      </p:cBhvr>
                                    </p:animEffect>
                                  </p:childTnLst>
                                </p:cTn>
                              </p:par>
                            </p:childTnLst>
                          </p:cTn>
                        </p:par>
                        <p:par>
                          <p:cTn fill="hold">
                            <p:stCondLst>
                              <p:cond delay="4200"/>
                            </p:stCondLst>
                            <p:childTnLst>
                              <p:par>
                                <p:cTn fill="hold" nodeType="afterEffect" presetClass="entr" presetID="10" presetSubtype="0">
                                  <p:stCondLst>
                                    <p:cond delay="0"/>
                                  </p:stCondLst>
                                  <p:childTnLst>
                                    <p:set>
                                      <p:cBhvr>
                                        <p:cTn dur="1" fill="hold">
                                          <p:stCondLst>
                                            <p:cond delay="0"/>
                                          </p:stCondLst>
                                        </p:cTn>
                                        <p:tgtEl>
                                          <p:spTgt spid="388">
                                            <p:txEl>
                                              <p:pRg end="3" st="3"/>
                                            </p:txEl>
                                          </p:spTgt>
                                        </p:tgtEl>
                                        <p:attrNameLst>
                                          <p:attrName>style.visibility</p:attrName>
                                        </p:attrNameLst>
                                      </p:cBhvr>
                                      <p:to>
                                        <p:strVal val="visible"/>
                                      </p:to>
                                    </p:set>
                                    <p:animEffect filter="fade" transition="in">
                                      <p:cBhvr>
                                        <p:cTn dur="1400"/>
                                        <p:tgtEl>
                                          <p:spTgt spid="388">
                                            <p:txEl>
                                              <p:pRg end="3" st="3"/>
                                            </p:txEl>
                                          </p:spTgt>
                                        </p:tgtEl>
                                      </p:cBhvr>
                                    </p:animEffect>
                                  </p:childTnLst>
                                </p:cTn>
                              </p:par>
                            </p:childTnLst>
                          </p:cTn>
                        </p:par>
                        <p:par>
                          <p:cTn fill="hold">
                            <p:stCondLst>
                              <p:cond delay="5600"/>
                            </p:stCondLst>
                            <p:childTnLst>
                              <p:par>
                                <p:cTn fill="hold" nodeType="afterEffect" presetClass="entr" presetID="10" presetSubtype="0">
                                  <p:stCondLst>
                                    <p:cond delay="0"/>
                                  </p:stCondLst>
                                  <p:childTnLst>
                                    <p:set>
                                      <p:cBhvr>
                                        <p:cTn dur="1" fill="hold">
                                          <p:stCondLst>
                                            <p:cond delay="0"/>
                                          </p:stCondLst>
                                        </p:cTn>
                                        <p:tgtEl>
                                          <p:spTgt spid="388">
                                            <p:txEl>
                                              <p:pRg end="4" st="4"/>
                                            </p:txEl>
                                          </p:spTgt>
                                        </p:tgtEl>
                                        <p:attrNameLst>
                                          <p:attrName>style.visibility</p:attrName>
                                        </p:attrNameLst>
                                      </p:cBhvr>
                                      <p:to>
                                        <p:strVal val="visible"/>
                                      </p:to>
                                    </p:set>
                                    <p:animEffect filter="fade" transition="in">
                                      <p:cBhvr>
                                        <p:cTn dur="1400"/>
                                        <p:tgtEl>
                                          <p:spTgt spid="388">
                                            <p:txEl>
                                              <p:pRg end="4" st="4"/>
                                            </p:txEl>
                                          </p:spTgt>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388">
                                            <p:txEl>
                                              <p:pRg end="5" st="5"/>
                                            </p:txEl>
                                          </p:spTgt>
                                        </p:tgtEl>
                                        <p:attrNameLst>
                                          <p:attrName>style.visibility</p:attrName>
                                        </p:attrNameLst>
                                      </p:cBhvr>
                                      <p:to>
                                        <p:strVal val="visible"/>
                                      </p:to>
                                    </p:set>
                                    <p:animEffect filter="fade" transition="in">
                                      <p:cBhvr>
                                        <p:cTn dur="1400"/>
                                        <p:tgtEl>
                                          <p:spTgt spid="388">
                                            <p:txEl>
                                              <p:pRg end="5" st="5"/>
                                            </p:txEl>
                                          </p:spTgt>
                                        </p:tgtEl>
                                      </p:cBhvr>
                                    </p:animEffect>
                                  </p:childTnLst>
                                </p:cTn>
                              </p:par>
                            </p:childTnLst>
                          </p:cTn>
                        </p:par>
                        <p:par>
                          <p:cTn fill="hold">
                            <p:stCondLst>
                              <p:cond delay="8400"/>
                            </p:stCondLst>
                            <p:childTnLst>
                              <p:par>
                                <p:cTn fill="hold" nodeType="afterEffect" presetClass="entr" presetID="10" presetSubtype="0">
                                  <p:stCondLst>
                                    <p:cond delay="0"/>
                                  </p:stCondLst>
                                  <p:childTnLst>
                                    <p:set>
                                      <p:cBhvr>
                                        <p:cTn dur="1" fill="hold">
                                          <p:stCondLst>
                                            <p:cond delay="0"/>
                                          </p:stCondLst>
                                        </p:cTn>
                                        <p:tgtEl>
                                          <p:spTgt spid="388">
                                            <p:txEl>
                                              <p:pRg end="6" st="6"/>
                                            </p:txEl>
                                          </p:spTgt>
                                        </p:tgtEl>
                                        <p:attrNameLst>
                                          <p:attrName>style.visibility</p:attrName>
                                        </p:attrNameLst>
                                      </p:cBhvr>
                                      <p:to>
                                        <p:strVal val="visible"/>
                                      </p:to>
                                    </p:set>
                                    <p:animEffect filter="fade" transition="in">
                                      <p:cBhvr>
                                        <p:cTn dur="1400"/>
                                        <p:tgtEl>
                                          <p:spTgt spid="388">
                                            <p:txEl>
                                              <p:pRg end="6" st="6"/>
                                            </p:txEl>
                                          </p:spTgt>
                                        </p:tgtEl>
                                      </p:cBhvr>
                                    </p:animEffect>
                                  </p:childTnLst>
                                </p:cTn>
                              </p:par>
                            </p:childTnLst>
                          </p:cTn>
                        </p:par>
                        <p:par>
                          <p:cTn fill="hold">
                            <p:stCondLst>
                              <p:cond delay="9800"/>
                            </p:stCondLst>
                            <p:childTnLst>
                              <p:par>
                                <p:cTn fill="hold" nodeType="afterEffect" presetClass="entr" presetID="10" presetSubtype="0">
                                  <p:stCondLst>
                                    <p:cond delay="0"/>
                                  </p:stCondLst>
                                  <p:childTnLst>
                                    <p:set>
                                      <p:cBhvr>
                                        <p:cTn dur="1" fill="hold">
                                          <p:stCondLst>
                                            <p:cond delay="0"/>
                                          </p:stCondLst>
                                        </p:cTn>
                                        <p:tgtEl>
                                          <p:spTgt spid="388">
                                            <p:txEl>
                                              <p:pRg end="7" st="7"/>
                                            </p:txEl>
                                          </p:spTgt>
                                        </p:tgtEl>
                                        <p:attrNameLst>
                                          <p:attrName>style.visibility</p:attrName>
                                        </p:attrNameLst>
                                      </p:cBhvr>
                                      <p:to>
                                        <p:strVal val="visible"/>
                                      </p:to>
                                    </p:set>
                                    <p:animEffect filter="fade" transition="in">
                                      <p:cBhvr>
                                        <p:cTn dur="1400"/>
                                        <p:tgtEl>
                                          <p:spTgt spid="388">
                                            <p:txEl>
                                              <p:pRg end="7" st="7"/>
                                            </p:txEl>
                                          </p:spTgt>
                                        </p:tgtEl>
                                      </p:cBhvr>
                                    </p:animEffect>
                                  </p:childTnLst>
                                </p:cTn>
                              </p:par>
                            </p:childTnLst>
                          </p:cTn>
                        </p:par>
                        <p:par>
                          <p:cTn fill="hold">
                            <p:stCondLst>
                              <p:cond delay="11200"/>
                            </p:stCondLst>
                            <p:childTnLst>
                              <p:par>
                                <p:cTn fill="hold" nodeType="afterEffect" presetClass="entr" presetID="10" presetSubtype="0">
                                  <p:stCondLst>
                                    <p:cond delay="0"/>
                                  </p:stCondLst>
                                  <p:childTnLst>
                                    <p:set>
                                      <p:cBhvr>
                                        <p:cTn dur="1" fill="hold">
                                          <p:stCondLst>
                                            <p:cond delay="0"/>
                                          </p:stCondLst>
                                        </p:cTn>
                                        <p:tgtEl>
                                          <p:spTgt spid="388">
                                            <p:txEl>
                                              <p:pRg end="8" st="8"/>
                                            </p:txEl>
                                          </p:spTgt>
                                        </p:tgtEl>
                                        <p:attrNameLst>
                                          <p:attrName>style.visibility</p:attrName>
                                        </p:attrNameLst>
                                      </p:cBhvr>
                                      <p:to>
                                        <p:strVal val="visible"/>
                                      </p:to>
                                    </p:set>
                                    <p:animEffect filter="fade" transition="in">
                                      <p:cBhvr>
                                        <p:cTn dur="1400"/>
                                        <p:tgtEl>
                                          <p:spTgt spid="388">
                                            <p:txEl>
                                              <p:pRg end="8" st="8"/>
                                            </p:txEl>
                                          </p:spTgt>
                                        </p:tgtEl>
                                      </p:cBhvr>
                                    </p:animEffect>
                                  </p:childTnLst>
                                </p:cTn>
                              </p:par>
                            </p:childTnLst>
                          </p:cTn>
                        </p:par>
                        <p:par>
                          <p:cTn fill="hold">
                            <p:stCondLst>
                              <p:cond delay="12600"/>
                            </p:stCondLst>
                            <p:childTnLst>
                              <p:par>
                                <p:cTn fill="hold" nodeType="afterEffect" presetClass="entr" presetID="10" presetSubtype="0">
                                  <p:stCondLst>
                                    <p:cond delay="0"/>
                                  </p:stCondLst>
                                  <p:childTnLst>
                                    <p:set>
                                      <p:cBhvr>
                                        <p:cTn dur="1" fill="hold">
                                          <p:stCondLst>
                                            <p:cond delay="0"/>
                                          </p:stCondLst>
                                        </p:cTn>
                                        <p:tgtEl>
                                          <p:spTgt spid="388">
                                            <p:txEl>
                                              <p:pRg end="9" st="9"/>
                                            </p:txEl>
                                          </p:spTgt>
                                        </p:tgtEl>
                                        <p:attrNameLst>
                                          <p:attrName>style.visibility</p:attrName>
                                        </p:attrNameLst>
                                      </p:cBhvr>
                                      <p:to>
                                        <p:strVal val="visible"/>
                                      </p:to>
                                    </p:set>
                                    <p:animEffect filter="fade" transition="in">
                                      <p:cBhvr>
                                        <p:cTn dur="1400"/>
                                        <p:tgtEl>
                                          <p:spTgt spid="388">
                                            <p:txEl>
                                              <p:pRg end="9" st="9"/>
                                            </p:txEl>
                                          </p:spTgt>
                                        </p:tgtEl>
                                      </p:cBhvr>
                                    </p:animEffect>
                                  </p:childTnLst>
                                </p:cTn>
                              </p:par>
                            </p:childTnLst>
                          </p:cTn>
                        </p:par>
                        <p:par>
                          <p:cTn fill="hold">
                            <p:stCondLst>
                              <p:cond delay="14000"/>
                            </p:stCondLst>
                            <p:childTnLst>
                              <p:par>
                                <p:cTn fill="hold" nodeType="afterEffect" presetClass="entr" presetID="10" presetSubtype="0">
                                  <p:stCondLst>
                                    <p:cond delay="0"/>
                                  </p:stCondLst>
                                  <p:childTnLst>
                                    <p:set>
                                      <p:cBhvr>
                                        <p:cTn dur="1" fill="hold">
                                          <p:stCondLst>
                                            <p:cond delay="0"/>
                                          </p:stCondLst>
                                        </p:cTn>
                                        <p:tgtEl>
                                          <p:spTgt spid="388">
                                            <p:txEl>
                                              <p:pRg end="10" st="10"/>
                                            </p:txEl>
                                          </p:spTgt>
                                        </p:tgtEl>
                                        <p:attrNameLst>
                                          <p:attrName>style.visibility</p:attrName>
                                        </p:attrNameLst>
                                      </p:cBhvr>
                                      <p:to>
                                        <p:strVal val="visible"/>
                                      </p:to>
                                    </p:set>
                                    <p:animEffect filter="fade" transition="in">
                                      <p:cBhvr>
                                        <p:cTn dur="1400"/>
                                        <p:tgtEl>
                                          <p:spTgt spid="388">
                                            <p:txEl>
                                              <p:pRg end="10" st="10"/>
                                            </p:txEl>
                                          </p:spTgt>
                                        </p:tgtEl>
                                      </p:cBhvr>
                                    </p:animEffect>
                                  </p:childTnLst>
                                </p:cTn>
                              </p:par>
                            </p:childTnLst>
                          </p:cTn>
                        </p:par>
                        <p:par>
                          <p:cTn fill="hold">
                            <p:stCondLst>
                              <p:cond delay="15400"/>
                            </p:stCondLst>
                            <p:childTnLst>
                              <p:par>
                                <p:cTn fill="hold" nodeType="after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600"/>
                                        <p:tgtEl>
                                          <p:spTgt spid="3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Downloading the Module/Plugin…</a:t>
            </a:r>
          </a:p>
        </p:txBody>
      </p:sp>
      <p:pic>
        <p:nvPicPr>
          <p:cNvPr id="116" name="Shape 116"/>
          <p:cNvPicPr preferRelativeResize="0"/>
          <p:nvPr>
            <p:ph idx="1" type="body"/>
          </p:nvPr>
        </p:nvPicPr>
        <p:blipFill rotWithShape="1">
          <a:blip r:embed="rId3">
            <a:alphaModFix/>
          </a:blip>
          <a:srcRect b="0" l="0" r="0" t="0"/>
          <a:stretch/>
        </p:blipFill>
        <p:spPr>
          <a:xfrm>
            <a:off x="2295354" y="766791"/>
            <a:ext cx="4553293" cy="424335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How to install it</a:t>
            </a:r>
          </a:p>
        </p:txBody>
      </p:sp>
      <p:sp>
        <p:nvSpPr>
          <p:cNvPr id="122" name="Shape 122"/>
          <p:cNvSpPr txBox="1"/>
          <p:nvPr>
            <p:ph idx="1" type="body"/>
          </p:nvPr>
        </p:nvSpPr>
        <p:spPr>
          <a:xfrm>
            <a:off x="609600" y="1047750"/>
            <a:ext cx="7848600" cy="32004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lt1"/>
              </a:buClr>
              <a:buSzPct val="100000"/>
              <a:buFont typeface="Arial"/>
              <a:buChar char="•"/>
            </a:pPr>
            <a:r>
              <a:rPr b="0" i="0" lang="en-US" sz="2400" u="none" cap="none" strike="noStrike">
                <a:solidFill>
                  <a:schemeClr val="lt1"/>
                </a:solidFill>
                <a:latin typeface="Roboto Condensed"/>
                <a:ea typeface="Roboto Condensed"/>
                <a:cs typeface="Roboto Condensed"/>
                <a:sym typeface="Roboto Condensed"/>
              </a:rPr>
              <a:t>XNAT 1.7</a:t>
            </a:r>
          </a:p>
          <a:p>
            <a:pPr indent="-285750" lvl="1" marL="742950" marR="0" rtl="0" algn="l">
              <a:spcBef>
                <a:spcPts val="360"/>
              </a:spcBef>
              <a:spcAft>
                <a:spcPts val="0"/>
              </a:spcAft>
              <a:buClr>
                <a:schemeClr val="lt1"/>
              </a:buClr>
              <a:buSzPct val="100000"/>
              <a:buFont typeface="Arial"/>
              <a:buChar char="–"/>
            </a:pPr>
            <a:r>
              <a:rPr b="0" i="0" lang="en-US" sz="1800" u="none" cap="none" strike="noStrike">
                <a:solidFill>
                  <a:schemeClr val="lt1"/>
                </a:solidFill>
                <a:latin typeface="Roboto Condensed"/>
                <a:ea typeface="Roboto Condensed"/>
                <a:cs typeface="Roboto Condensed"/>
                <a:sym typeface="Roboto Condensed"/>
              </a:rPr>
              <a:t>Drop the plugin’s “.jar” file in your &lt;home&gt;/plugins folder</a:t>
            </a:r>
          </a:p>
          <a:p>
            <a:pPr indent="-285750" lvl="1" marL="742950" marR="0" rtl="0" algn="l">
              <a:spcBef>
                <a:spcPts val="360"/>
              </a:spcBef>
              <a:spcAft>
                <a:spcPts val="0"/>
              </a:spcAft>
              <a:buClr>
                <a:schemeClr val="lt1"/>
              </a:buClr>
              <a:buSzPct val="100000"/>
              <a:buFont typeface="Arial"/>
              <a:buChar char="–"/>
            </a:pPr>
            <a:r>
              <a:rPr b="0" i="0" lang="en-US" sz="1800" u="none" cap="none" strike="noStrike">
                <a:solidFill>
                  <a:schemeClr val="lt1"/>
                </a:solidFill>
                <a:latin typeface="Roboto Condensed"/>
                <a:ea typeface="Roboto Condensed"/>
                <a:cs typeface="Roboto Condensed"/>
                <a:sym typeface="Roboto Condensed"/>
              </a:rPr>
              <a:t>Restart Tomcat</a:t>
            </a:r>
          </a:p>
          <a:p>
            <a:pPr indent="-342900" lvl="0" marL="342900" marR="0" rtl="0" algn="l">
              <a:spcBef>
                <a:spcPts val="480"/>
              </a:spcBef>
              <a:spcAft>
                <a:spcPts val="0"/>
              </a:spcAft>
              <a:buClr>
                <a:schemeClr val="lt1"/>
              </a:buClr>
              <a:buSzPct val="100000"/>
              <a:buFont typeface="Arial"/>
              <a:buChar char="•"/>
            </a:pPr>
            <a:r>
              <a:rPr b="0" i="0" lang="en-US" sz="2400" u="none" cap="none" strike="noStrike">
                <a:solidFill>
                  <a:schemeClr val="lt1"/>
                </a:solidFill>
                <a:latin typeface="Roboto Condensed"/>
                <a:ea typeface="Roboto Condensed"/>
                <a:cs typeface="Roboto Condensed"/>
                <a:sym typeface="Roboto Condensed"/>
              </a:rPr>
              <a:t>XNAT 1.6.5</a:t>
            </a:r>
          </a:p>
          <a:p>
            <a:pPr indent="-285750" lvl="1" marL="742950" marR="0" rtl="0" algn="l">
              <a:spcBef>
                <a:spcPts val="360"/>
              </a:spcBef>
              <a:spcAft>
                <a:spcPts val="0"/>
              </a:spcAft>
              <a:buClr>
                <a:schemeClr val="lt1"/>
              </a:buClr>
              <a:buSzPct val="100000"/>
              <a:buFont typeface="Arial"/>
              <a:buChar char="–"/>
            </a:pPr>
            <a:r>
              <a:rPr b="0" i="0" lang="en-US" sz="1800" u="none" cap="none" strike="noStrike">
                <a:solidFill>
                  <a:schemeClr val="lt1"/>
                </a:solidFill>
                <a:latin typeface="Roboto Condensed"/>
                <a:ea typeface="Roboto Condensed"/>
                <a:cs typeface="Roboto Condensed"/>
                <a:sym typeface="Roboto Condensed"/>
              </a:rPr>
              <a:t>Drop the module’s “.jar” file in the xdat.modules.location defined in your build.properties file</a:t>
            </a:r>
          </a:p>
          <a:p>
            <a:pPr indent="-285750" lvl="1" marL="742950" marR="0" rtl="0" algn="l">
              <a:spcBef>
                <a:spcPts val="360"/>
              </a:spcBef>
              <a:spcAft>
                <a:spcPts val="0"/>
              </a:spcAft>
              <a:buClr>
                <a:schemeClr val="lt1"/>
              </a:buClr>
              <a:buSzPct val="100000"/>
              <a:buFont typeface="Arial"/>
              <a:buChar char="–"/>
            </a:pPr>
            <a:r>
              <a:rPr b="0" i="0" lang="en-US" sz="1800" u="none" cap="none" strike="noStrike">
                <a:solidFill>
                  <a:schemeClr val="lt1"/>
                </a:solidFill>
                <a:latin typeface="Roboto Condensed"/>
                <a:ea typeface="Roboto Condensed"/>
                <a:cs typeface="Roboto Condensed"/>
                <a:sym typeface="Roboto Condensed"/>
              </a:rPr>
              <a:t>Rebuild XNAT (bin/update.sh -Ddeploy=true)</a:t>
            </a:r>
          </a:p>
          <a:p>
            <a:pPr indent="-285750" lvl="1" marL="742950" marR="0" rtl="0" algn="l">
              <a:spcBef>
                <a:spcPts val="360"/>
              </a:spcBef>
              <a:buClr>
                <a:schemeClr val="lt1"/>
              </a:buClr>
              <a:buSzPct val="100000"/>
              <a:buFont typeface="Arial"/>
              <a:buChar char="–"/>
            </a:pPr>
            <a:r>
              <a:rPr b="0" i="0" lang="en-US" sz="1800" u="none" cap="none" strike="noStrike">
                <a:solidFill>
                  <a:schemeClr val="lt1"/>
                </a:solidFill>
                <a:latin typeface="Roboto Condensed"/>
                <a:ea typeface="Roboto Condensed"/>
                <a:cs typeface="Roboto Condensed"/>
                <a:sym typeface="Roboto Condensed"/>
              </a:rPr>
              <a:t>Restart Tomcat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22">
                                            <p:txEl>
                                              <p:pRg end="0" st="0"/>
                                            </p:txEl>
                                          </p:spTgt>
                                        </p:tgtEl>
                                        <p:attrNameLst>
                                          <p:attrName>style.visibility</p:attrName>
                                        </p:attrNameLst>
                                      </p:cBhvr>
                                      <p:to>
                                        <p:strVal val="visible"/>
                                      </p:to>
                                    </p:set>
                                    <p:animEffect filter="fade" transition="in">
                                      <p:cBhvr>
                                        <p:cTn dur="1500"/>
                                        <p:tgtEl>
                                          <p:spTgt spid="122">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22">
                                            <p:txEl>
                                              <p:pRg end="1" st="1"/>
                                            </p:txEl>
                                          </p:spTgt>
                                        </p:tgtEl>
                                        <p:attrNameLst>
                                          <p:attrName>style.visibility</p:attrName>
                                        </p:attrNameLst>
                                      </p:cBhvr>
                                      <p:to>
                                        <p:strVal val="visible"/>
                                      </p:to>
                                    </p:set>
                                    <p:animEffect filter="fade" transition="in">
                                      <p:cBhvr>
                                        <p:cTn dur="1500"/>
                                        <p:tgtEl>
                                          <p:spTgt spid="122">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22">
                                            <p:txEl>
                                              <p:pRg end="2" st="2"/>
                                            </p:txEl>
                                          </p:spTgt>
                                        </p:tgtEl>
                                        <p:attrNameLst>
                                          <p:attrName>style.visibility</p:attrName>
                                        </p:attrNameLst>
                                      </p:cBhvr>
                                      <p:to>
                                        <p:strVal val="visible"/>
                                      </p:to>
                                    </p:set>
                                    <p:animEffect filter="fade" transition="in">
                                      <p:cBhvr>
                                        <p:cTn dur="1500"/>
                                        <p:tgtEl>
                                          <p:spTgt spid="122">
                                            <p:txEl>
                                              <p:pRg end="2" st="2"/>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22">
                                            <p:txEl>
                                              <p:pRg end="3" st="3"/>
                                            </p:txEl>
                                          </p:spTgt>
                                        </p:tgtEl>
                                        <p:attrNameLst>
                                          <p:attrName>style.visibility</p:attrName>
                                        </p:attrNameLst>
                                      </p:cBhvr>
                                      <p:to>
                                        <p:strVal val="visible"/>
                                      </p:to>
                                    </p:set>
                                    <p:animEffect filter="fade" transition="in">
                                      <p:cBhvr>
                                        <p:cTn dur="1500"/>
                                        <p:tgtEl>
                                          <p:spTgt spid="122">
                                            <p:txEl>
                                              <p:pRg end="3" st="3"/>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22">
                                            <p:txEl>
                                              <p:pRg end="4" st="4"/>
                                            </p:txEl>
                                          </p:spTgt>
                                        </p:tgtEl>
                                        <p:attrNameLst>
                                          <p:attrName>style.visibility</p:attrName>
                                        </p:attrNameLst>
                                      </p:cBhvr>
                                      <p:to>
                                        <p:strVal val="visible"/>
                                      </p:to>
                                    </p:set>
                                    <p:animEffect filter="fade" transition="in">
                                      <p:cBhvr>
                                        <p:cTn dur="1500"/>
                                        <p:tgtEl>
                                          <p:spTgt spid="122">
                                            <p:txEl>
                                              <p:pRg end="4" st="4"/>
                                            </p:txEl>
                                          </p:spTgt>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122">
                                            <p:txEl>
                                              <p:pRg end="5" st="5"/>
                                            </p:txEl>
                                          </p:spTgt>
                                        </p:tgtEl>
                                        <p:attrNameLst>
                                          <p:attrName>style.visibility</p:attrName>
                                        </p:attrNameLst>
                                      </p:cBhvr>
                                      <p:to>
                                        <p:strVal val="visible"/>
                                      </p:to>
                                    </p:set>
                                    <p:animEffect filter="fade" transition="in">
                                      <p:cBhvr>
                                        <p:cTn dur="1500"/>
                                        <p:tgtEl>
                                          <p:spTgt spid="122">
                                            <p:txEl>
                                              <p:pRg end="5" st="5"/>
                                            </p:txEl>
                                          </p:spTgt>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122">
                                            <p:txEl>
                                              <p:pRg end="6" st="6"/>
                                            </p:txEl>
                                          </p:spTgt>
                                        </p:tgtEl>
                                        <p:attrNameLst>
                                          <p:attrName>style.visibility</p:attrName>
                                        </p:attrNameLst>
                                      </p:cBhvr>
                                      <p:to>
                                        <p:strVal val="visible"/>
                                      </p:to>
                                    </p:set>
                                    <p:animEffect filter="fade" transition="in">
                                      <p:cBhvr>
                                        <p:cTn dur="1500"/>
                                        <p:tgtEl>
                                          <p:spTgt spid="12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Getting started with the Protocol Manager</a:t>
            </a:r>
          </a:p>
        </p:txBody>
      </p:sp>
      <p:sp>
        <p:nvSpPr>
          <p:cNvPr id="128" name="Shape 128"/>
          <p:cNvSpPr txBox="1"/>
          <p:nvPr>
            <p:ph idx="1" type="body"/>
          </p:nvPr>
        </p:nvSpPr>
        <p:spPr>
          <a:xfrm>
            <a:off x="76200" y="819150"/>
            <a:ext cx="3200400" cy="8382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lt1"/>
              </a:buClr>
              <a:buSzPct val="25000"/>
              <a:buFont typeface="Arial"/>
              <a:buNone/>
            </a:pPr>
            <a:r>
              <a:rPr b="0" i="0" lang="en-US" sz="2000" u="none" cap="none" strike="noStrike">
                <a:solidFill>
                  <a:schemeClr val="lt1"/>
                </a:solidFill>
                <a:latin typeface="Roboto Condensed"/>
                <a:ea typeface="Roboto Condensed"/>
                <a:cs typeface="Roboto Condensed"/>
                <a:sym typeface="Roboto Condensed"/>
              </a:rPr>
              <a:t>From the menu bar click Tools  &gt;  Manage Protocols</a:t>
            </a:r>
          </a:p>
        </p:txBody>
      </p:sp>
      <p:pic>
        <p:nvPicPr>
          <p:cNvPr id="129" name="Shape 129"/>
          <p:cNvPicPr preferRelativeResize="0"/>
          <p:nvPr/>
        </p:nvPicPr>
        <p:blipFill rotWithShape="1">
          <a:blip r:embed="rId3">
            <a:alphaModFix/>
          </a:blip>
          <a:srcRect b="0" l="0" r="0" t="0"/>
          <a:stretch/>
        </p:blipFill>
        <p:spPr>
          <a:xfrm>
            <a:off x="1447800" y="1647997"/>
            <a:ext cx="7315200" cy="28287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28">
                                            <p:txEl>
                                              <p:pRg end="0" st="0"/>
                                            </p:txEl>
                                          </p:spTgt>
                                        </p:tgtEl>
                                        <p:attrNameLst>
                                          <p:attrName>style.visibility</p:attrName>
                                        </p:attrNameLst>
                                      </p:cBhvr>
                                      <p:to>
                                        <p:strVal val="visible"/>
                                      </p:to>
                                    </p:set>
                                    <p:animEffect filter="fade" transition="in">
                                      <p:cBhvr>
                                        <p:cTn dur="500"/>
                                        <p:tgtEl>
                                          <p:spTgt spid="128">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Introduction to the Protocol Manager</a:t>
            </a:r>
          </a:p>
        </p:txBody>
      </p:sp>
      <p:sp>
        <p:nvSpPr>
          <p:cNvPr id="135" name="Shape 135"/>
          <p:cNvSpPr txBox="1"/>
          <p:nvPr>
            <p:ph idx="1" type="body"/>
          </p:nvPr>
        </p:nvSpPr>
        <p:spPr>
          <a:xfrm>
            <a:off x="228600" y="895350"/>
            <a:ext cx="6324600" cy="990599"/>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lt1"/>
              </a:buClr>
              <a:buSzPct val="25000"/>
              <a:buFont typeface="Arial"/>
              <a:buNone/>
            </a:pPr>
            <a:r>
              <a:rPr b="0" i="0" lang="en-US" sz="2000" u="none" cap="none" strike="noStrike">
                <a:solidFill>
                  <a:schemeClr val="lt1"/>
                </a:solidFill>
                <a:latin typeface="Roboto Condensed"/>
                <a:ea typeface="Roboto Condensed"/>
                <a:cs typeface="Roboto Condensed"/>
                <a:sym typeface="Roboto Condensed"/>
              </a:rPr>
              <a:t>Import an existing JSON protocol definition file</a:t>
            </a:r>
          </a:p>
          <a:p>
            <a:pPr indent="0" lvl="0" marL="0" marR="0" rtl="0" algn="l">
              <a:spcBef>
                <a:spcPts val="400"/>
              </a:spcBef>
              <a:buClr>
                <a:schemeClr val="lt1"/>
              </a:buClr>
              <a:buSzPct val="25000"/>
              <a:buFont typeface="Arial"/>
              <a:buNone/>
            </a:pPr>
            <a:r>
              <a:rPr b="0" i="0" lang="en-US" sz="2000" u="none" cap="none" strike="noStrike">
                <a:solidFill>
                  <a:schemeClr val="lt1"/>
                </a:solidFill>
                <a:latin typeface="Roboto Condensed"/>
                <a:ea typeface="Roboto Condensed"/>
                <a:cs typeface="Roboto Condensed"/>
                <a:sym typeface="Roboto Condensed"/>
              </a:rPr>
              <a:t>…or, create a new one</a:t>
            </a:r>
          </a:p>
        </p:txBody>
      </p:sp>
      <p:pic>
        <p:nvPicPr>
          <p:cNvPr id="136" name="Shape 136"/>
          <p:cNvPicPr preferRelativeResize="0"/>
          <p:nvPr/>
        </p:nvPicPr>
        <p:blipFill rotWithShape="1">
          <a:blip r:embed="rId3">
            <a:alphaModFix/>
          </a:blip>
          <a:srcRect b="0" l="0" r="0" t="0"/>
          <a:stretch/>
        </p:blipFill>
        <p:spPr>
          <a:xfrm>
            <a:off x="2971800" y="1515772"/>
            <a:ext cx="5760720" cy="318449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Effect filter="fade" transition="in">
                                      <p:cBhvr>
                                        <p:cTn dur="500"/>
                                        <p:tgtEl>
                                          <p:spTgt spid="135">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animEffect filter="fade" transition="in">
                                      <p:cBhvr>
                                        <p:cTn dur="500"/>
                                        <p:tgtEl>
                                          <p:spTgt spid="135">
                                            <p:txEl>
                                              <p:pRg end="1" st="1"/>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152400" y="102870"/>
            <a:ext cx="8229600" cy="480060"/>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lt1"/>
              </a:buClr>
              <a:buSzPct val="25000"/>
              <a:buFont typeface="Roboto Condensed"/>
              <a:buNone/>
            </a:pPr>
            <a:r>
              <a:rPr b="0" i="0" lang="en-US" sz="2400" u="none" cap="none" strike="noStrike">
                <a:solidFill>
                  <a:schemeClr val="lt1"/>
                </a:solidFill>
                <a:latin typeface="Roboto Condensed"/>
                <a:ea typeface="Roboto Condensed"/>
                <a:cs typeface="Roboto Condensed"/>
                <a:sym typeface="Roboto Condensed"/>
              </a:rPr>
              <a:t>Introduction to the Protocol Manager</a:t>
            </a:r>
          </a:p>
        </p:txBody>
      </p:sp>
      <p:sp>
        <p:nvSpPr>
          <p:cNvPr id="142" name="Shape 142"/>
          <p:cNvSpPr txBox="1"/>
          <p:nvPr>
            <p:ph idx="1" type="body"/>
          </p:nvPr>
        </p:nvSpPr>
        <p:spPr>
          <a:xfrm>
            <a:off x="152400" y="895350"/>
            <a:ext cx="2209800" cy="990599"/>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lt1"/>
              </a:buClr>
              <a:buSzPct val="25000"/>
              <a:buFont typeface="Arial"/>
              <a:buNone/>
            </a:pPr>
            <a:r>
              <a:rPr b="0" i="0" lang="en-US" sz="2400" u="none" cap="none" strike="noStrike">
                <a:solidFill>
                  <a:schemeClr val="lt1"/>
                </a:solidFill>
                <a:latin typeface="Roboto Condensed"/>
                <a:ea typeface="Roboto Condensed"/>
                <a:cs typeface="Roboto Condensed"/>
                <a:sym typeface="Roboto Condensed"/>
              </a:rPr>
              <a:t>Example of an exported JSON protocol file</a:t>
            </a:r>
          </a:p>
        </p:txBody>
      </p:sp>
      <p:pic>
        <p:nvPicPr>
          <p:cNvPr id="143" name="Shape 143"/>
          <p:cNvPicPr preferRelativeResize="0"/>
          <p:nvPr/>
        </p:nvPicPr>
        <p:blipFill rotWithShape="1">
          <a:blip r:embed="rId3">
            <a:alphaModFix/>
          </a:blip>
          <a:srcRect b="5062" l="3752" r="16707" t="7654"/>
          <a:stretch/>
        </p:blipFill>
        <p:spPr>
          <a:xfrm>
            <a:off x="2362200" y="742950"/>
            <a:ext cx="6675120" cy="429419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42">
                                            <p:txEl>
                                              <p:pRg end="0" st="0"/>
                                            </p:txEl>
                                          </p:spTgt>
                                        </p:tgtEl>
                                        <p:attrNameLst>
                                          <p:attrName>style.visibility</p:attrName>
                                        </p:attrNameLst>
                                      </p:cBhvr>
                                      <p:to>
                                        <p:strVal val="visible"/>
                                      </p:to>
                                    </p:set>
                                    <p:animEffect filter="fade" transition="in">
                                      <p:cBhvr>
                                        <p:cTn dur="500"/>
                                        <p:tgtEl>
                                          <p:spTgt spid="142">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Custom 4">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9E8F9"/>
      </a:hlink>
      <a:folHlink>
        <a:srgbClr val="B9E8F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