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258" r:id="rId4"/>
    <p:sldId id="270" r:id="rId5"/>
    <p:sldId id="271" r:id="rId6"/>
    <p:sldId id="272" r:id="rId7"/>
    <p:sldId id="259" r:id="rId8"/>
    <p:sldId id="260" r:id="rId9"/>
    <p:sldId id="267" r:id="rId10"/>
    <p:sldId id="273" r:id="rId11"/>
    <p:sldId id="268" r:id="rId12"/>
    <p:sldId id="269" r:id="rId13"/>
    <p:sldId id="26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B03"/>
    <a:srgbClr val="FFFF99"/>
    <a:srgbClr val="213F7D"/>
    <a:srgbClr val="4F81BD"/>
    <a:srgbClr val="FF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8" autoAdjust="0"/>
    <p:restoredTop sz="94660"/>
  </p:normalViewPr>
  <p:slideViewPr>
    <p:cSldViewPr>
      <p:cViewPr varScale="1">
        <p:scale>
          <a:sx n="77" d="100"/>
          <a:sy n="77" d="100"/>
        </p:scale>
        <p:origin x="90" y="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84707-6108-4B50-8E31-55B6FE4737F7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500C-2811-49A8-A00D-140CAC329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9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950369"/>
            <a:ext cx="3886200" cy="110251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095750"/>
            <a:ext cx="3886200" cy="6858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  <a:effectLst/>
                <a:latin typeface="Roboto Condensed" pitchFamily="2" charset="0"/>
                <a:ea typeface="Roboto Condense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14300"/>
            <a:ext cx="8229600" cy="47982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13F7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952750"/>
            <a:ext cx="3752850" cy="110251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098130"/>
            <a:ext cx="3755189" cy="75962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Roboto Condensed" pitchFamily="2" charset="0"/>
                <a:ea typeface="Roboto Condense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8" cy="514349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229600" cy="48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13F7D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fld id="{DF46816C-3D94-4DF2-8266-56D515106B58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767263"/>
            <a:ext cx="3276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213F7D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6726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13F7D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213F7D"/>
          </a:solidFill>
          <a:effectLst/>
          <a:latin typeface="Roboto Condensed" pitchFamily="2" charset="0"/>
          <a:ea typeface="Roboto Condensed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0"/>
            <a:ext cx="9143244" cy="514307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3F7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02870"/>
            <a:ext cx="8229600" cy="48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fld id="{DF46816C-3D94-4DF2-8266-56D515106B5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767263"/>
            <a:ext cx="3276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6726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effectLst/>
          <a:latin typeface="Roboto Condensed" pitchFamily="2" charset="0"/>
          <a:ea typeface="Roboto Condensed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labs.vmware.com/academic/licensing-overview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ode42.com/crashplan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XNAT </a:t>
            </a:r>
            <a:r>
              <a:rPr lang="en-US" sz="3600" dirty="0" smtClean="0"/>
              <a:t>IT Planning</a:t>
            </a:r>
            <a:br>
              <a:rPr lang="en-US" sz="3600" dirty="0" smtClean="0"/>
            </a:br>
            <a:r>
              <a:rPr lang="en-US" sz="2700" dirty="0" smtClean="0"/>
              <a:t>Chip </a:t>
            </a:r>
            <a:r>
              <a:rPr lang="en-US" sz="2700" dirty="0" smtClean="0"/>
              <a:t>Schweiss</a:t>
            </a:r>
            <a:endParaRPr lang="en-US" sz="27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June 7,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Hardware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dirty="0" smtClean="0">
                <a:effectLst/>
              </a:rPr>
              <a:t>Large Scale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(100+ TBs)</a:t>
            </a:r>
          </a:p>
          <a:p>
            <a:r>
              <a:rPr lang="en-US" dirty="0" smtClean="0">
                <a:effectLst/>
              </a:rPr>
              <a:t>Dedicated NAS Storage</a:t>
            </a:r>
          </a:p>
          <a:p>
            <a:pPr lvl="1"/>
            <a:r>
              <a:rPr lang="en-US" dirty="0" smtClean="0">
                <a:effectLst/>
              </a:rPr>
              <a:t>ZFS 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($$$, ~$150/TB)</a:t>
            </a:r>
          </a:p>
          <a:p>
            <a:pPr lvl="2"/>
            <a:r>
              <a:rPr lang="en-US" dirty="0" smtClean="0">
                <a:effectLst/>
              </a:rPr>
              <a:t>Build or buy</a:t>
            </a:r>
          </a:p>
          <a:p>
            <a:pPr lvl="2"/>
            <a:r>
              <a:rPr lang="en-US" dirty="0" smtClean="0">
                <a:effectLst/>
              </a:rPr>
              <a:t>High Availability</a:t>
            </a:r>
          </a:p>
          <a:p>
            <a:pPr lvl="2"/>
            <a:r>
              <a:rPr lang="en-US" dirty="0">
                <a:effectLst/>
              </a:rPr>
              <a:t>White paper: http://</a:t>
            </a:r>
            <a:r>
              <a:rPr lang="en-US" dirty="0" smtClean="0">
                <a:effectLst/>
              </a:rPr>
              <a:t>xnat.org/blog/wp-content/uploads/2016/05/ZFS-for-Research-Data-Storage-White-Paper-1.0.pdf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Traditional enterprise solutions 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($$$$$, ~$1K, TB)</a:t>
            </a:r>
          </a:p>
          <a:p>
            <a:r>
              <a:rPr lang="en-US" dirty="0" smtClean="0">
                <a:effectLst/>
              </a:rPr>
              <a:t>Live DR copy 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($$, ~$100/TB)</a:t>
            </a:r>
          </a:p>
          <a:p>
            <a:pPr lvl="0"/>
            <a:endParaRPr lang="en-US" dirty="0" smtClean="0">
              <a:effectLst/>
            </a:endParaRPr>
          </a:p>
          <a:p>
            <a:pPr lvl="1"/>
            <a:endParaRPr lang="en-US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effectLst/>
              </a:rPr>
              <a:t>vSphere cluster </a:t>
            </a:r>
            <a:r>
              <a:rPr lang="en-US" dirty="0">
                <a:solidFill>
                  <a:srgbClr val="00B050"/>
                </a:solidFill>
                <a:effectLst/>
              </a:rPr>
              <a:t>($$)</a:t>
            </a:r>
          </a:p>
          <a:p>
            <a:pPr lvl="1"/>
            <a:r>
              <a:rPr lang="en-US" dirty="0">
                <a:effectLst/>
              </a:rPr>
              <a:t>3+ </a:t>
            </a:r>
            <a:r>
              <a:rPr lang="en-US" dirty="0" err="1">
                <a:effectLst/>
              </a:rPr>
              <a:t>ESXi</a:t>
            </a:r>
            <a:r>
              <a:rPr lang="en-US" dirty="0">
                <a:effectLst/>
              </a:rPr>
              <a:t> Hosts</a:t>
            </a:r>
          </a:p>
          <a:p>
            <a:pPr lvl="1"/>
            <a:r>
              <a:rPr lang="en-US" dirty="0">
                <a:effectLst/>
              </a:rPr>
              <a:t>Typically $7K-$10K per host</a:t>
            </a:r>
          </a:p>
          <a:p>
            <a:pPr lvl="1"/>
            <a:r>
              <a:rPr lang="en-US" dirty="0">
                <a:effectLst/>
              </a:rPr>
              <a:t>20-50 Virtual Machines per host</a:t>
            </a:r>
          </a:p>
          <a:p>
            <a:r>
              <a:rPr lang="en-US" dirty="0">
                <a:effectLst/>
              </a:rPr>
              <a:t>10Gb+ Network </a:t>
            </a:r>
            <a:r>
              <a:rPr lang="en-US" dirty="0">
                <a:solidFill>
                  <a:srgbClr val="00B050"/>
                </a:solidFill>
                <a:effectLst/>
              </a:rPr>
              <a:t>($$)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High Performance </a:t>
            </a:r>
            <a:r>
              <a:rPr lang="en-US" dirty="0" smtClean="0">
                <a:effectLst/>
              </a:rPr>
              <a:t>Computing 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($$$)</a:t>
            </a:r>
            <a:endParaRPr lang="en-US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3333750"/>
            <a:ext cx="1524000" cy="15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</a:t>
            </a:r>
            <a:r>
              <a:rPr lang="en-US" strike="sngStrike" dirty="0" smtClean="0"/>
              <a:t>Hardware</a:t>
            </a:r>
            <a:r>
              <a:rPr lang="en-US" dirty="0" smtClean="0"/>
              <a:t>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 smtClean="0">
                <a:effectLst/>
              </a:rPr>
              <a:t>Any Scale</a:t>
            </a:r>
          </a:p>
          <a:p>
            <a:pPr lvl="0"/>
            <a:r>
              <a:rPr lang="en-US" dirty="0" smtClean="0">
                <a:effectLst/>
              </a:rPr>
              <a:t>AWS</a:t>
            </a:r>
          </a:p>
          <a:p>
            <a:pPr lvl="0"/>
            <a:r>
              <a:rPr lang="en-US" dirty="0" smtClean="0">
                <a:effectLst/>
              </a:rPr>
              <a:t>Azure</a:t>
            </a:r>
          </a:p>
          <a:p>
            <a:pPr lvl="0"/>
            <a:r>
              <a:rPr lang="en-US" dirty="0" smtClean="0">
                <a:effectLst/>
              </a:rPr>
              <a:t>Many others</a:t>
            </a:r>
          </a:p>
          <a:p>
            <a:pPr marL="0" lvl="0" indent="0">
              <a:buNone/>
            </a:pPr>
            <a:r>
              <a:rPr lang="en-US" sz="3600" b="1" dirty="0" smtClean="0">
                <a:effectLst/>
              </a:rPr>
              <a:t>HIPAA </a:t>
            </a:r>
            <a:r>
              <a:rPr lang="en-US" sz="3600" b="1" dirty="0" smtClean="0">
                <a:effectLst/>
              </a:rPr>
              <a:t>concerns</a:t>
            </a:r>
            <a:endParaRPr lang="en-US" sz="3600" b="1" dirty="0" smtClean="0">
              <a:effectLst/>
            </a:endParaRPr>
          </a:p>
          <a:p>
            <a:pPr lvl="1"/>
            <a:endParaRPr lang="en-US" dirty="0">
              <a:effectLst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885950"/>
            <a:ext cx="4038600" cy="2504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525" y="666750"/>
            <a:ext cx="3181350" cy="2066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160395"/>
            <a:ext cx="307220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Automation / DevOps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Puppet</a:t>
            </a:r>
          </a:p>
          <a:p>
            <a:pPr lvl="1"/>
            <a:r>
              <a:rPr lang="en-US" dirty="0">
                <a:effectLst/>
              </a:rPr>
              <a:t>https://</a:t>
            </a:r>
            <a:r>
              <a:rPr lang="en-US" dirty="0" smtClean="0">
                <a:effectLst/>
              </a:rPr>
              <a:t>bitbucket.org/NRGpuppet/puppet_module_xnat</a:t>
            </a:r>
          </a:p>
          <a:p>
            <a:pPr lvl="1"/>
            <a:r>
              <a:rPr lang="en-US" dirty="0">
                <a:effectLst/>
              </a:rPr>
              <a:t>https://</a:t>
            </a:r>
            <a:r>
              <a:rPr lang="en-US" dirty="0" smtClean="0">
                <a:effectLst/>
              </a:rPr>
              <a:t>bitbucket.org/NRGpuppet/puppet_control_public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Chef</a:t>
            </a:r>
          </a:p>
          <a:p>
            <a:r>
              <a:rPr lang="en-US" dirty="0" smtClean="0">
                <a:effectLst/>
              </a:rPr>
              <a:t>Vagrant</a:t>
            </a:r>
          </a:p>
          <a:p>
            <a:r>
              <a:rPr lang="en-US" dirty="0" smtClean="0">
                <a:effectLst/>
              </a:rPr>
              <a:t>Docker</a:t>
            </a:r>
          </a:p>
          <a:p>
            <a:r>
              <a:rPr lang="en-US" dirty="0" err="1" smtClean="0">
                <a:effectLst/>
              </a:rPr>
              <a:t>Scalr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AWS Cloud Formation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61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>
                <a:effectLst/>
              </a:rPr>
              <a:t>HTTPS proxy + Tomcat</a:t>
            </a:r>
            <a:endParaRPr lang="en-US" sz="32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038350"/>
            <a:ext cx="3940250" cy="2861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562100"/>
            <a:ext cx="4638675" cy="13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>
                <a:effectLst/>
              </a:rPr>
              <a:t>HTTPS proxy + Tomcat</a:t>
            </a:r>
          </a:p>
          <a:p>
            <a:pPr lvl="0"/>
            <a:r>
              <a:rPr lang="en-US" sz="3200" dirty="0" smtClean="0">
                <a:effectLst/>
              </a:rPr>
              <a:t>PostgreSQL</a:t>
            </a:r>
            <a:endParaRPr lang="en-US" sz="32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811792"/>
            <a:ext cx="2095500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942" y="750476"/>
            <a:ext cx="2798907" cy="2032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392" y="1245380"/>
            <a:ext cx="2690772" cy="7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>
                <a:effectLst/>
              </a:rPr>
              <a:t>HTTPS proxy + Tomcat</a:t>
            </a:r>
          </a:p>
          <a:p>
            <a:pPr lvl="0"/>
            <a:r>
              <a:rPr lang="en-US" sz="3200" dirty="0" smtClean="0">
                <a:effectLst/>
              </a:rPr>
              <a:t>PostgreSQL</a:t>
            </a:r>
            <a:endParaRPr lang="en-US" sz="3200" dirty="0">
              <a:effectLst/>
            </a:endParaRPr>
          </a:p>
          <a:p>
            <a:pPr lvl="0"/>
            <a:r>
              <a:rPr lang="en-US" sz="3200" dirty="0" smtClean="0">
                <a:effectLst/>
              </a:rPr>
              <a:t>Durable </a:t>
            </a:r>
            <a:r>
              <a:rPr lang="en-US" sz="3200" dirty="0">
                <a:effectLst/>
              </a:rPr>
              <a:t>file </a:t>
            </a:r>
            <a:r>
              <a:rPr lang="en-US" sz="3200" dirty="0" smtClean="0">
                <a:effectLst/>
              </a:rPr>
              <a:t>storage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394" y="695306"/>
            <a:ext cx="4038601" cy="383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300" y="3868827"/>
            <a:ext cx="946751" cy="97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051" y="2943164"/>
            <a:ext cx="1264552" cy="918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279" y="3216581"/>
            <a:ext cx="1215694" cy="343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794" y="847706"/>
            <a:ext cx="4038601" cy="3838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194" y="1000106"/>
            <a:ext cx="4038601" cy="3838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594" y="1152506"/>
            <a:ext cx="4038601" cy="38385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994" y="1304906"/>
            <a:ext cx="4038601" cy="383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>
                <a:effectLst/>
              </a:rPr>
              <a:t>HTTPS proxy + Tomcat</a:t>
            </a:r>
          </a:p>
          <a:p>
            <a:pPr lvl="0"/>
            <a:r>
              <a:rPr lang="en-US" sz="3200" dirty="0" smtClean="0">
                <a:effectLst/>
              </a:rPr>
              <a:t>PostgreSQL</a:t>
            </a:r>
            <a:endParaRPr lang="en-US" sz="3200" dirty="0">
              <a:effectLst/>
            </a:endParaRPr>
          </a:p>
          <a:p>
            <a:pPr lvl="0"/>
            <a:r>
              <a:rPr lang="en-US" sz="3200" dirty="0" smtClean="0">
                <a:effectLst/>
              </a:rPr>
              <a:t>Durable </a:t>
            </a:r>
            <a:r>
              <a:rPr lang="en-US" sz="3200" dirty="0">
                <a:effectLst/>
              </a:rPr>
              <a:t>file </a:t>
            </a:r>
            <a:r>
              <a:rPr lang="en-US" sz="3200" dirty="0" smtClean="0">
                <a:effectLst/>
              </a:rPr>
              <a:t>storage</a:t>
            </a:r>
          </a:p>
          <a:p>
            <a:pPr lvl="0"/>
            <a:r>
              <a:rPr lang="en-US" sz="3200" dirty="0" smtClean="0">
                <a:effectLst/>
              </a:rPr>
              <a:t>Backup</a:t>
            </a:r>
            <a:endParaRPr lang="en-US" sz="3200" dirty="0"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038350"/>
            <a:ext cx="6619875" cy="3440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655" y="1561135"/>
            <a:ext cx="994545" cy="1026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079" y="793202"/>
            <a:ext cx="1328390" cy="964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4935" y="1040171"/>
            <a:ext cx="1277065" cy="3609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079" y="1648124"/>
            <a:ext cx="990601" cy="9415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854" y="1562274"/>
            <a:ext cx="994545" cy="1026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278" y="794341"/>
            <a:ext cx="1328390" cy="9645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134" y="1041310"/>
            <a:ext cx="1277065" cy="3609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278" y="1649263"/>
            <a:ext cx="990601" cy="9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XNAT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b="1" dirty="0" smtClean="0">
                <a:effectLst/>
              </a:rPr>
              <a:t>Deciding factors</a:t>
            </a:r>
          </a:p>
          <a:p>
            <a:pPr lvl="0"/>
            <a:r>
              <a:rPr lang="en-US" dirty="0">
                <a:effectLst/>
              </a:rPr>
              <a:t>Amount of data</a:t>
            </a:r>
          </a:p>
          <a:p>
            <a:pPr lvl="0"/>
            <a:r>
              <a:rPr lang="en-US" dirty="0">
                <a:effectLst/>
              </a:rPr>
              <a:t>Data pipeline requirements</a:t>
            </a:r>
          </a:p>
          <a:p>
            <a:pPr lvl="0"/>
            <a:r>
              <a:rPr lang="en-US" dirty="0">
                <a:effectLst/>
              </a:rPr>
              <a:t>Number of </a:t>
            </a:r>
            <a:r>
              <a:rPr lang="en-US" dirty="0" smtClean="0">
                <a:effectLst/>
              </a:rPr>
              <a:t>simultaneous users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25692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Virtualization vs. Bare Metal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Development life cycle advantages</a:t>
            </a:r>
          </a:p>
          <a:p>
            <a:pPr lvl="0"/>
            <a:r>
              <a:rPr lang="en-US" dirty="0">
                <a:effectLst/>
              </a:rPr>
              <a:t>Ease of scaling performance</a:t>
            </a:r>
          </a:p>
          <a:p>
            <a:pPr lvl="0"/>
            <a:r>
              <a:rPr lang="en-US" dirty="0">
                <a:effectLst/>
              </a:rPr>
              <a:t>NRG’s vSphere cluster</a:t>
            </a:r>
          </a:p>
          <a:p>
            <a:pPr lvl="1"/>
            <a:r>
              <a:rPr lang="en-US" dirty="0">
                <a:effectLst/>
              </a:rPr>
              <a:t>VMware Academic Alliance</a:t>
            </a:r>
            <a:br>
              <a:rPr lang="en-US" dirty="0">
                <a:effectLst/>
              </a:rPr>
            </a:br>
            <a:r>
              <a:rPr lang="en-US" dirty="0">
                <a:solidFill>
                  <a:srgbClr val="FF0000"/>
                </a:solidFill>
                <a:effectLst/>
                <a:hlinkClick r:id="rId2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effectLst/>
                <a:hlinkClick r:id="rId2"/>
              </a:rPr>
              <a:t>labs.vmware.com/academic/licensing-overview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smtClean="0">
                <a:effectLst/>
              </a:rPr>
              <a:t> </a:t>
            </a:r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325887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Hardware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>
                <a:effectLst/>
              </a:rPr>
              <a:t>Micro </a:t>
            </a:r>
            <a:r>
              <a:rPr lang="en-US" dirty="0" smtClean="0">
                <a:effectLst/>
              </a:rPr>
              <a:t>Scale (&lt; </a:t>
            </a:r>
            <a:r>
              <a:rPr lang="en-US" dirty="0" smtClean="0">
                <a:effectLst/>
              </a:rPr>
              <a:t>2 TB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dirty="0" smtClean="0">
                <a:effectLst/>
              </a:rPr>
              <a:t>Intel NUC (Next Unit of Computing)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Intel Core i5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32 GB RAM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250 GB SSD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2 TB Disk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Ubuntu 15.10 or newer</a:t>
            </a:r>
          </a:p>
          <a:p>
            <a:pPr lvl="1"/>
            <a:r>
              <a:rPr lang="en-US" dirty="0" smtClean="0">
                <a:effectLst/>
              </a:rPr>
              <a:t>ZFS file system</a:t>
            </a:r>
          </a:p>
          <a:p>
            <a:r>
              <a:rPr lang="en-US" dirty="0" err="1" smtClean="0">
                <a:effectLst/>
              </a:rPr>
              <a:t>CrashPlan</a:t>
            </a:r>
            <a:r>
              <a:rPr lang="en-US" dirty="0" smtClean="0">
                <a:effectLst/>
              </a:rPr>
              <a:t> backup (</a:t>
            </a:r>
            <a:r>
              <a:rPr lang="en-US" dirty="0" smtClean="0">
                <a:solidFill>
                  <a:srgbClr val="FF0000"/>
                </a:solidFill>
                <a:effectLst/>
                <a:hlinkClick r:id="rId2"/>
              </a:rPr>
              <a:t>http://code42.com/crashplan</a:t>
            </a:r>
            <a:r>
              <a:rPr lang="en-US" dirty="0" smtClean="0">
                <a:effectLst/>
              </a:rPr>
              <a:t>) </a:t>
            </a:r>
            <a:endParaRPr lang="en-US" dirty="0" smtClean="0">
              <a:effectLst/>
            </a:endParaRPr>
          </a:p>
          <a:p>
            <a:pPr lvl="0"/>
            <a:endParaRPr lang="en-US" dirty="0" smtClean="0">
              <a:effectLst/>
            </a:endParaRPr>
          </a:p>
          <a:p>
            <a:pPr lvl="1"/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819150"/>
            <a:ext cx="48768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Hardware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>
                <a:effectLst/>
              </a:rPr>
              <a:t>Small Scale to Medium Scale (&lt; 20TB)</a:t>
            </a:r>
          </a:p>
          <a:p>
            <a:r>
              <a:rPr lang="en-US" dirty="0" smtClean="0">
                <a:effectLst/>
              </a:rPr>
              <a:t>Single server</a:t>
            </a:r>
          </a:p>
          <a:p>
            <a:pPr lvl="1"/>
            <a:r>
              <a:rPr lang="en-US" dirty="0" smtClean="0">
                <a:effectLst/>
              </a:rPr>
              <a:t>Single/Dual CPU</a:t>
            </a:r>
          </a:p>
          <a:p>
            <a:pPr lvl="1"/>
            <a:r>
              <a:rPr lang="en-US" dirty="0" smtClean="0">
                <a:effectLst/>
              </a:rPr>
              <a:t>64GB – 512GB RAM</a:t>
            </a:r>
          </a:p>
          <a:p>
            <a:pPr lvl="1"/>
            <a:r>
              <a:rPr lang="en-US" dirty="0" smtClean="0">
                <a:effectLst/>
              </a:rPr>
              <a:t>8-20 NL-SAS Disks</a:t>
            </a:r>
          </a:p>
          <a:p>
            <a:pPr lvl="1"/>
            <a:r>
              <a:rPr lang="en-US" dirty="0" smtClean="0">
                <a:effectLst/>
              </a:rPr>
              <a:t>1-3 SSDs</a:t>
            </a:r>
          </a:p>
          <a:p>
            <a:r>
              <a:rPr lang="en-US" dirty="0" smtClean="0">
                <a:effectLst/>
              </a:rPr>
              <a:t>Ubuntu 15.10 or newer</a:t>
            </a:r>
          </a:p>
          <a:p>
            <a:pPr lvl="1"/>
            <a:r>
              <a:rPr lang="en-US" dirty="0" smtClean="0">
                <a:effectLst/>
              </a:rPr>
              <a:t>ZFS file system</a:t>
            </a:r>
          </a:p>
          <a:p>
            <a:r>
              <a:rPr lang="en-US" dirty="0" smtClean="0">
                <a:effectLst/>
              </a:rPr>
              <a:t>Local backup or Replicated system</a:t>
            </a:r>
            <a:r>
              <a:rPr lang="en-US" dirty="0" smtClean="0">
                <a:effectLst/>
              </a:rPr>
              <a:t> </a:t>
            </a:r>
            <a:endParaRPr lang="en-US" dirty="0" smtClean="0">
              <a:effectLst/>
            </a:endParaRPr>
          </a:p>
          <a:p>
            <a:pPr lvl="0"/>
            <a:endParaRPr lang="en-US" dirty="0" smtClean="0">
              <a:effectLst/>
            </a:endParaRPr>
          </a:p>
          <a:p>
            <a:pPr lvl="1"/>
            <a:endParaRPr lang="en-US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742950"/>
            <a:ext cx="4191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XNAT template workshop 2016-16x9</Template>
  <TotalTime>943</TotalTime>
  <Words>254</Words>
  <Application>Microsoft Office PowerPoint</Application>
  <PresentationFormat>On-screen Show (16:9)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 Condensed</vt:lpstr>
      <vt:lpstr>1_Office Theme</vt:lpstr>
      <vt:lpstr>2_Office Theme</vt:lpstr>
      <vt:lpstr>XNAT IT Planning Chip Schweiss</vt:lpstr>
      <vt:lpstr>Basic Requirements</vt:lpstr>
      <vt:lpstr>Basic Requirements</vt:lpstr>
      <vt:lpstr>Basic Requirements</vt:lpstr>
      <vt:lpstr>Basic Requirements</vt:lpstr>
      <vt:lpstr>XNAT Hardware</vt:lpstr>
      <vt:lpstr>Virtualization vs. Bare Metal</vt:lpstr>
      <vt:lpstr>Example Hardware Configurations</vt:lpstr>
      <vt:lpstr>Example Hardware Configurations</vt:lpstr>
      <vt:lpstr>Example Hardware Configurations</vt:lpstr>
      <vt:lpstr>Example Hardware Configurations</vt:lpstr>
      <vt:lpstr>Automation / DevOps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Breakout:  Embedding an XNAT UI in a separate application</dc:title>
  <dc:creator>Chip Schweiss</dc:creator>
  <cp:lastModifiedBy>Chip</cp:lastModifiedBy>
  <cp:revision>27</cp:revision>
  <dcterms:created xsi:type="dcterms:W3CDTF">2016-05-25T11:52:28Z</dcterms:created>
  <dcterms:modified xsi:type="dcterms:W3CDTF">2016-06-07T16:38:30Z</dcterms:modified>
</cp:coreProperties>
</file>