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7" r:id="rId3"/>
    <p:sldId id="258" r:id="rId4"/>
    <p:sldId id="276" r:id="rId5"/>
    <p:sldId id="302" r:id="rId6"/>
    <p:sldId id="275" r:id="rId7"/>
    <p:sldId id="278" r:id="rId8"/>
    <p:sldId id="279" r:id="rId9"/>
    <p:sldId id="282" r:id="rId10"/>
    <p:sldId id="287" r:id="rId11"/>
    <p:sldId id="284" r:id="rId12"/>
    <p:sldId id="290" r:id="rId13"/>
    <p:sldId id="291" r:id="rId14"/>
    <p:sldId id="292" r:id="rId15"/>
    <p:sldId id="323" r:id="rId16"/>
    <p:sldId id="272" r:id="rId17"/>
    <p:sldId id="273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B03"/>
    <a:srgbClr val="FFFF99"/>
    <a:srgbClr val="213F7D"/>
    <a:srgbClr val="4F81BD"/>
    <a:srgbClr val="FF66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87" autoAdjust="0"/>
  </p:normalViewPr>
  <p:slideViewPr>
    <p:cSldViewPr>
      <p:cViewPr>
        <p:scale>
          <a:sx n="100" d="100"/>
          <a:sy n="100" d="100"/>
        </p:scale>
        <p:origin x="-1932" y="-8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84707-6108-4B50-8E31-55B6FE4737F7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8500C-2811-49A8-A00D-140CAC329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9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8500C-2811-49A8-A00D-140CAC3298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1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50369"/>
            <a:ext cx="3886200" cy="110251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095750"/>
            <a:ext cx="3886200" cy="6858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>
                    <a:lumMod val="50000"/>
                  </a:schemeClr>
                </a:solidFill>
                <a:effectLst/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114300"/>
            <a:ext cx="8229600" cy="47982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13F7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52750"/>
            <a:ext cx="3752850" cy="110251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4098130"/>
            <a:ext cx="3755189" cy="75962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Roboto Condensed" pitchFamily="2" charset="0"/>
                <a:ea typeface="Roboto Condense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8" cy="514349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48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4767263"/>
            <a:ext cx="3276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4767263"/>
            <a:ext cx="457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13F7D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213F7D"/>
          </a:solidFill>
          <a:effectLst/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" y="0"/>
            <a:ext cx="9143244" cy="51430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213F7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02870"/>
            <a:ext cx="8229600" cy="48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4767263"/>
            <a:ext cx="3276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4767263"/>
            <a:ext cx="457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effectLst/>
          <a:latin typeface="Roboto Condensed" pitchFamily="2" charset="0"/>
          <a:ea typeface="Roboto Condensed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XNAT Administration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Jenny Gurney, CNDA Operations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943350"/>
            <a:ext cx="3755189" cy="7596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JUNE </a:t>
            </a:r>
            <a:r>
              <a:rPr lang="en-US" sz="2400" dirty="0"/>
              <a:t>7</a:t>
            </a:r>
            <a:r>
              <a:rPr lang="en-US" sz="2400" dirty="0" smtClean="0"/>
              <a:t>, 2016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DICOM Management:  Anonymization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95350"/>
            <a:ext cx="8305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DICOM Edit </a:t>
            </a:r>
            <a:r>
              <a:rPr lang="en-US" dirty="0"/>
              <a:t>Basic Syntax (http://nrg.wustl.edu/software/dicomedit/dicomedit-reference/)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5255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Language elements</a:t>
            </a:r>
          </a:p>
          <a:p>
            <a:r>
              <a:rPr lang="en-US" dirty="0" smtClean="0"/>
              <a:t>Comments     //</a:t>
            </a:r>
          </a:p>
          <a:p>
            <a:r>
              <a:rPr lang="en-US" dirty="0"/>
              <a:t>S</a:t>
            </a:r>
            <a:r>
              <a:rPr lang="en-US" dirty="0" smtClean="0"/>
              <a:t>tring literals  “1.3.12.2.1107.5.2.3.32.35177.1”, ”</a:t>
            </a:r>
            <a:r>
              <a:rPr lang="en-US" dirty="0" err="1" smtClean="0"/>
              <a:t>DEMO_Proj</a:t>
            </a:r>
            <a:r>
              <a:rPr lang="en-US" dirty="0" smtClean="0"/>
              <a:t>”, “”</a:t>
            </a:r>
          </a:p>
          <a:p>
            <a:r>
              <a:rPr lang="en-US" dirty="0" smtClean="0"/>
              <a:t>Identifiers      format, uppercase, project, subject, session</a:t>
            </a:r>
          </a:p>
          <a:p>
            <a:r>
              <a:rPr lang="en-US" dirty="0"/>
              <a:t>Tags   </a:t>
            </a:r>
            <a:r>
              <a:rPr lang="en-US" dirty="0" smtClean="0"/>
              <a:t>         (</a:t>
            </a:r>
            <a:r>
              <a:rPr lang="en-US" dirty="0"/>
              <a:t>0010,0010) </a:t>
            </a:r>
            <a:endParaRPr lang="en-US" dirty="0" smtClean="0"/>
          </a:p>
          <a:p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Symbolic   assignment  := , equivalence == , attribute deletion - , conditional :</a:t>
            </a:r>
          </a:p>
          <a:p>
            <a:pPr lvl="1"/>
            <a:r>
              <a:rPr lang="en-US" dirty="0" smtClean="0"/>
              <a:t>Word       echo, describe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13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DICOM Management:  Anonymization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4552950"/>
            <a:ext cx="5943600" cy="457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http</a:t>
            </a:r>
            <a:r>
              <a:rPr lang="en-US" sz="2800" dirty="0"/>
              <a:t>://</a:t>
            </a:r>
            <a:r>
              <a:rPr lang="en-US" sz="2800" dirty="0" smtClean="0"/>
              <a:t>nrg.wustl.edu/software/dicomedit/dicomedit-reference</a:t>
            </a:r>
            <a:endParaRPr lang="en-US" sz="28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5255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971550"/>
            <a:ext cx="8839200" cy="33623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Assignment   </a:t>
            </a:r>
            <a:r>
              <a:rPr lang="en-US" sz="2800" dirty="0" smtClean="0"/>
              <a:t>     (</a:t>
            </a:r>
            <a:r>
              <a:rPr lang="en-US" sz="2800" dirty="0"/>
              <a:t>0008,0080) := "Washington University School of </a:t>
            </a:r>
            <a:r>
              <a:rPr lang="en-US" sz="2800" dirty="0" smtClean="0"/>
              <a:t>Medicine“</a:t>
            </a:r>
          </a:p>
          <a:p>
            <a:pPr marL="0" indent="0">
              <a:buNone/>
            </a:pPr>
            <a:r>
              <a:rPr lang="en-US" sz="2800" dirty="0"/>
              <a:t>Delete </a:t>
            </a:r>
            <a:r>
              <a:rPr lang="en-US" sz="2800" dirty="0" smtClean="0"/>
              <a:t>attribute   </a:t>
            </a:r>
            <a:r>
              <a:rPr lang="en-US" sz="2800" dirty="0"/>
              <a:t>-(0010,1030) </a:t>
            </a:r>
            <a:r>
              <a:rPr lang="en-US" sz="2800" dirty="0" smtClean="0"/>
              <a:t> // </a:t>
            </a:r>
            <a:r>
              <a:rPr lang="en-US" sz="2800" dirty="0"/>
              <a:t>delete Patient </a:t>
            </a:r>
            <a:r>
              <a:rPr lang="en-US" sz="2800" dirty="0" smtClean="0"/>
              <a:t>Weight</a:t>
            </a:r>
          </a:p>
          <a:p>
            <a:pPr marL="0" indent="0">
              <a:buNone/>
            </a:pPr>
            <a:r>
              <a:rPr lang="en-US" sz="2800" dirty="0"/>
              <a:t>Conditional        (0020,0011) = "1" : (0008,103E) := "Series </a:t>
            </a:r>
            <a:r>
              <a:rPr lang="en-US" sz="2800" dirty="0" smtClean="0"/>
              <a:t>One“</a:t>
            </a:r>
          </a:p>
          <a:p>
            <a:pPr marL="0" indent="0">
              <a:buNone/>
            </a:pPr>
            <a:r>
              <a:rPr lang="en-US" sz="2800" dirty="0" smtClean="0"/>
              <a:t>Regular expr       (</a:t>
            </a:r>
            <a:r>
              <a:rPr lang="en-US" sz="2800" dirty="0"/>
              <a:t>0020,0010) ~ "\d" : (0008,1030) := format["One digit study {0}", </a:t>
            </a:r>
            <a:r>
              <a:rPr lang="en-US" sz="2800" dirty="0" smtClean="0"/>
              <a:t>(</a:t>
            </a:r>
            <a:r>
              <a:rPr lang="en-US" sz="2800" dirty="0"/>
              <a:t>0020,0010</a:t>
            </a:r>
            <a:r>
              <a:rPr lang="en-US" sz="2800" dirty="0" smtClean="0"/>
              <a:t>)]</a:t>
            </a:r>
          </a:p>
          <a:p>
            <a:pPr marL="0" indent="0">
              <a:buNone/>
            </a:pPr>
            <a:r>
              <a:rPr lang="en-US" sz="2800" dirty="0" smtClean="0"/>
              <a:t>Set operation      (0020,0011</a:t>
            </a:r>
            <a:r>
              <a:rPr lang="en-US" sz="2800" dirty="0"/>
              <a:t>) ~ "[1-5]" : -(0080,103E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r>
              <a:rPr lang="en-US" sz="2800" dirty="0"/>
              <a:t>Delete tag block   -(60XX,4000)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Delete </a:t>
            </a:r>
            <a:r>
              <a:rPr lang="en-US" sz="2800" dirty="0"/>
              <a:t>private tags  -(XXX#,XXXX)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4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DICOM Management:  Anonymization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5255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971550"/>
            <a:ext cx="8839200" cy="3362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Condensed" pitchFamily="2" charset="0"/>
                <a:ea typeface="Roboto Condensed" pitchFamily="2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User-defined variables   </a:t>
            </a:r>
            <a:r>
              <a:rPr lang="en-US" sz="2600" dirty="0" err="1"/>
              <a:t>patientID</a:t>
            </a:r>
            <a:r>
              <a:rPr lang="en-US" sz="2600" dirty="0"/>
              <a:t> := (0010,0020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r>
              <a:rPr lang="en-US" sz="2600" dirty="0" smtClean="0"/>
              <a:t>Match </a:t>
            </a:r>
            <a:r>
              <a:rPr lang="en-US" sz="2600" dirty="0"/>
              <a:t>function   </a:t>
            </a:r>
            <a:r>
              <a:rPr lang="en-US" sz="2600" dirty="0" smtClean="0"/>
              <a:t>       visit </a:t>
            </a:r>
            <a:r>
              <a:rPr lang="en-US" sz="2600" dirty="0"/>
              <a:t>:= match[session,".*_(v[0-9]+)_.*",1] </a:t>
            </a:r>
          </a:p>
          <a:p>
            <a:pPr marL="0" indent="0">
              <a:buNone/>
            </a:pPr>
            <a:r>
              <a:rPr lang="en-US" sz="2600" dirty="0" smtClean="0"/>
              <a:t>Format function         </a:t>
            </a:r>
            <a:r>
              <a:rPr lang="en-US" sz="2600" dirty="0" err="1" smtClean="0"/>
              <a:t>studyDesc</a:t>
            </a:r>
            <a:r>
              <a:rPr lang="en-US" sz="2600" dirty="0" smtClean="0"/>
              <a:t> </a:t>
            </a:r>
            <a:r>
              <a:rPr lang="en-US" sz="2600" dirty="0"/>
              <a:t>:= format["{0}_{1}_{2}", (0010,0020), visit, (0008,0060)]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URL </a:t>
            </a:r>
            <a:r>
              <a:rPr lang="en-US" sz="2600" dirty="0"/>
              <a:t>encode function   </a:t>
            </a:r>
            <a:r>
              <a:rPr lang="en-US" sz="2600" dirty="0" err="1"/>
              <a:t>urlEncode</a:t>
            </a:r>
            <a:r>
              <a:rPr lang="en-US" sz="2600" dirty="0"/>
              <a:t>[(0010,0020</a:t>
            </a:r>
            <a:r>
              <a:rPr lang="en-US" sz="2600" dirty="0" smtClean="0"/>
              <a:t>)]</a:t>
            </a:r>
          </a:p>
          <a:p>
            <a:pPr marL="0" indent="0">
              <a:buNone/>
            </a:pPr>
            <a:r>
              <a:rPr lang="en-US" sz="2600" dirty="0" smtClean="0"/>
              <a:t>Get URL function       visit </a:t>
            </a:r>
            <a:r>
              <a:rPr lang="en-US" sz="2600" dirty="0"/>
              <a:t>:= </a:t>
            </a:r>
            <a:r>
              <a:rPr lang="en-US" sz="2600" dirty="0" err="1"/>
              <a:t>getURL</a:t>
            </a:r>
            <a:r>
              <a:rPr lang="en-US" sz="2600" dirty="0"/>
              <a:t>[</a:t>
            </a:r>
            <a:r>
              <a:rPr lang="en-US" sz="2600" dirty="0" err="1"/>
              <a:t>visurl</a:t>
            </a:r>
            <a:r>
              <a:rPr lang="en-US" sz="2600" dirty="0" smtClean="0"/>
              <a:t>]</a:t>
            </a:r>
          </a:p>
          <a:p>
            <a:pPr marL="0" indent="0">
              <a:buNone/>
            </a:pPr>
            <a:r>
              <a:rPr lang="en-US" sz="2600" dirty="0" smtClean="0"/>
              <a:t>Hash UID	    </a:t>
            </a:r>
            <a:r>
              <a:rPr lang="nl-NL" sz="2600" dirty="0"/>
              <a:t>(0028,1199) </a:t>
            </a:r>
            <a:r>
              <a:rPr lang="nl-NL" sz="2600" dirty="0" smtClean="0"/>
              <a:t>:= </a:t>
            </a:r>
            <a:r>
              <a:rPr lang="nl-NL" sz="2600" dirty="0"/>
              <a:t>hashUID[(0028,1199</a:t>
            </a:r>
            <a:r>
              <a:rPr lang="nl-NL" sz="2600" dirty="0" smtClean="0"/>
              <a:t>)]</a:t>
            </a:r>
          </a:p>
          <a:p>
            <a:pPr marL="0" indent="0">
              <a:buNone/>
            </a:pPr>
            <a:r>
              <a:rPr lang="nl-NL" sz="2600" dirty="0"/>
              <a:t>n</a:t>
            </a:r>
            <a:r>
              <a:rPr lang="nl-NL" sz="2600" dirty="0" smtClean="0"/>
              <a:t>ew UID                (0020,000D) := new UID</a:t>
            </a:r>
            <a:endParaRPr lang="en-US" sz="2600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56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DICOM Management: Series </a:t>
            </a:r>
            <a:r>
              <a:rPr lang="en-US" sz="2600" dirty="0"/>
              <a:t>Import </a:t>
            </a:r>
            <a:r>
              <a:rPr lang="en-US" sz="2600" dirty="0" smtClean="0"/>
              <a:t>Filter</a:t>
            </a:r>
            <a:endParaRPr lang="en-US" sz="2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Site wide </a:t>
            </a:r>
          </a:p>
          <a:p>
            <a:r>
              <a:rPr lang="en-US" sz="2800" dirty="0" smtClean="0"/>
              <a:t>Project level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All filters applied before archive</a:t>
            </a:r>
          </a:p>
        </p:txBody>
      </p:sp>
    </p:spTree>
    <p:extLst>
      <p:ext uri="{BB962C8B-B14F-4D97-AF65-F5344CB8AC3E}">
        <p14:creationId xmlns:p14="http://schemas.microsoft.com/office/powerpoint/2010/main" val="19191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Project Administration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Custom variables</a:t>
            </a:r>
          </a:p>
          <a:p>
            <a:r>
              <a:rPr lang="en-US" sz="2600" dirty="0" smtClean="0"/>
              <a:t>Manage Groups</a:t>
            </a:r>
          </a:p>
          <a:p>
            <a:r>
              <a:rPr lang="en-US" sz="2600" dirty="0" smtClean="0"/>
              <a:t>Create Project Resources</a:t>
            </a:r>
          </a:p>
          <a:p>
            <a:r>
              <a:rPr lang="en-US" sz="2600" dirty="0" smtClean="0"/>
              <a:t>PET Tracers</a:t>
            </a:r>
          </a:p>
          <a:p>
            <a:r>
              <a:rPr lang="en-US" sz="2600" dirty="0" smtClean="0"/>
              <a:t>DICOM Configuration</a:t>
            </a:r>
          </a:p>
          <a:p>
            <a:r>
              <a:rPr lang="en-US" sz="2600" dirty="0" smtClean="0"/>
              <a:t>Scan Type </a:t>
            </a:r>
            <a:r>
              <a:rPr lang="en-US" sz="2600" dirty="0" smtClean="0"/>
              <a:t>Mapping</a:t>
            </a:r>
          </a:p>
          <a:p>
            <a:r>
              <a:rPr lang="en-US" sz="2600" dirty="0" smtClean="0"/>
              <a:t>Protocol Validation</a:t>
            </a:r>
            <a:endParaRPr lang="en-US" sz="26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132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Study Management:  Multicenter studies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690570"/>
            <a:ext cx="4860592" cy="445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1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Study Management: Subject enrollment pools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95350"/>
            <a:ext cx="84010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6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Goal:  Discuss the administration of some core XNAT features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DICOM Management</a:t>
            </a:r>
          </a:p>
          <a:p>
            <a:r>
              <a:rPr lang="en-US" sz="2600" dirty="0"/>
              <a:t>Project </a:t>
            </a:r>
            <a:r>
              <a:rPr lang="en-US" sz="2600" dirty="0" smtClean="0"/>
              <a:t>Administration</a:t>
            </a:r>
          </a:p>
          <a:p>
            <a:r>
              <a:rPr lang="en-US" sz="2600" dirty="0" smtClean="0"/>
              <a:t>Large Study Management</a:t>
            </a:r>
          </a:p>
        </p:txBody>
      </p:sp>
    </p:spTree>
    <p:extLst>
      <p:ext uri="{BB962C8B-B14F-4D97-AF65-F5344CB8AC3E}">
        <p14:creationId xmlns:p14="http://schemas.microsoft.com/office/powerpoint/2010/main" val="416340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 Review: DICOM 101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1" y="742950"/>
            <a:ext cx="5004420" cy="4295775"/>
          </a:xfrm>
        </p:spPr>
      </p:pic>
    </p:spTree>
    <p:extLst>
      <p:ext uri="{BB962C8B-B14F-4D97-AF65-F5344CB8AC3E}">
        <p14:creationId xmlns:p14="http://schemas.microsoft.com/office/powerpoint/2010/main" val="154633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DICOM Management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DICOM Upload Methods in XNAT</a:t>
            </a:r>
          </a:p>
          <a:p>
            <a:r>
              <a:rPr lang="en-US" sz="2800" dirty="0"/>
              <a:t>DICOM SCP </a:t>
            </a:r>
            <a:r>
              <a:rPr lang="en-US" sz="2800" dirty="0" smtClean="0"/>
              <a:t>Receiver and Project Routing</a:t>
            </a:r>
          </a:p>
          <a:p>
            <a:r>
              <a:rPr lang="en-US" sz="2800" dirty="0" smtClean="0"/>
              <a:t>DICOM </a:t>
            </a:r>
            <a:r>
              <a:rPr lang="en-US" sz="2800" dirty="0" smtClean="0"/>
              <a:t>Anonymization</a:t>
            </a:r>
          </a:p>
          <a:p>
            <a:r>
              <a:rPr lang="en-US" sz="2800" dirty="0" smtClean="0"/>
              <a:t>DICOM Series Import Filter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7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DICOM Management: Project routing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06077"/>
            <a:ext cx="8305800" cy="37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First </a:t>
            </a:r>
            <a:r>
              <a:rPr lang="en-US" sz="2600" dirty="0"/>
              <a:t>Pass</a:t>
            </a:r>
          </a:p>
          <a:p>
            <a:pPr marL="0" indent="0">
              <a:buNone/>
            </a:pPr>
            <a:r>
              <a:rPr lang="en-US" sz="2600" dirty="0"/>
              <a:t>Patient Comments (0010,4000)</a:t>
            </a:r>
          </a:p>
          <a:p>
            <a:pPr marL="0" indent="0">
              <a:buNone/>
            </a:pPr>
            <a:r>
              <a:rPr lang="en-US" sz="2600" dirty="0"/>
              <a:t>  </a:t>
            </a:r>
            <a:r>
              <a:rPr lang="en-US" sz="2600" dirty="0" err="1"/>
              <a:t>Project:Project_ID</a:t>
            </a:r>
            <a:r>
              <a:rPr lang="en-US" sz="2600" dirty="0"/>
              <a:t> (or Project </a:t>
            </a:r>
            <a:r>
              <a:rPr lang="en-US" sz="2600" dirty="0" smtClean="0"/>
              <a:t>Alias), </a:t>
            </a:r>
            <a:r>
              <a:rPr lang="en-US" sz="2600" dirty="0" err="1" smtClean="0"/>
              <a:t>Subject:Subject_ID</a:t>
            </a:r>
            <a:r>
              <a:rPr lang="en-US" sz="2600" dirty="0" smtClean="0"/>
              <a:t>, </a:t>
            </a:r>
            <a:r>
              <a:rPr lang="en-US" sz="2600" dirty="0" err="1" smtClean="0"/>
              <a:t>Session:Session_ID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Second Pass </a:t>
            </a:r>
          </a:p>
          <a:p>
            <a:pPr marL="0" indent="0">
              <a:buNone/>
            </a:pPr>
            <a:r>
              <a:rPr lang="en-US" sz="2600" dirty="0" smtClean="0"/>
              <a:t>Study Comments (0032,4000) </a:t>
            </a:r>
          </a:p>
          <a:p>
            <a:pPr marL="0" indent="0">
              <a:buNone/>
            </a:pPr>
            <a:r>
              <a:rPr lang="en-US" sz="2600" dirty="0" smtClean="0"/>
              <a:t>   </a:t>
            </a:r>
            <a:r>
              <a:rPr lang="en-US" sz="2600" dirty="0" err="1" smtClean="0"/>
              <a:t>Project:Project_ID</a:t>
            </a:r>
            <a:r>
              <a:rPr lang="en-US" sz="2600" dirty="0" smtClean="0"/>
              <a:t> (or Project Alias), </a:t>
            </a:r>
            <a:r>
              <a:rPr lang="en-US" sz="2600" dirty="0" err="1" smtClean="0"/>
              <a:t>Subject:Subject_ID</a:t>
            </a:r>
            <a:r>
              <a:rPr lang="en-US" sz="2600" dirty="0" smtClean="0"/>
              <a:t>, </a:t>
            </a:r>
            <a:r>
              <a:rPr lang="en-US" sz="2600" dirty="0" err="1" smtClean="0"/>
              <a:t>Session:Session_ID</a:t>
            </a:r>
            <a:endParaRPr lang="en-US" sz="26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100" dirty="0" smtClean="0"/>
              <a:t>    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091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DICOM </a:t>
            </a:r>
            <a:r>
              <a:rPr lang="en-US" sz="2800" dirty="0" smtClean="0"/>
              <a:t>Management:  Project routing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6077"/>
            <a:ext cx="7315200" cy="37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Third </a:t>
            </a:r>
            <a:r>
              <a:rPr lang="en-US" sz="2600" dirty="0"/>
              <a:t>Pass</a:t>
            </a:r>
          </a:p>
          <a:p>
            <a:pPr marL="0" indent="0">
              <a:buNone/>
            </a:pPr>
            <a:r>
              <a:rPr lang="en-US" sz="2600" dirty="0"/>
              <a:t>Study Description (0008,1030)</a:t>
            </a:r>
          </a:p>
          <a:p>
            <a:pPr marL="0" indent="0">
              <a:buNone/>
            </a:pPr>
            <a:r>
              <a:rPr lang="en-US" sz="2600" dirty="0"/>
              <a:t>  Project ID</a:t>
            </a:r>
          </a:p>
          <a:p>
            <a:pPr marL="0" indent="0">
              <a:buNone/>
            </a:pPr>
            <a:r>
              <a:rPr lang="en-US" sz="2600" dirty="0"/>
              <a:t>Patient Name (0010,0010)</a:t>
            </a:r>
          </a:p>
          <a:p>
            <a:pPr marL="0" indent="0">
              <a:buNone/>
            </a:pPr>
            <a:r>
              <a:rPr lang="en-US" sz="2600" dirty="0"/>
              <a:t>  Subject Label</a:t>
            </a:r>
          </a:p>
          <a:p>
            <a:pPr marL="0" indent="0">
              <a:buNone/>
            </a:pPr>
            <a:r>
              <a:rPr lang="en-US" sz="2600" dirty="0"/>
              <a:t>Patient ID (0010,0020)</a:t>
            </a:r>
          </a:p>
          <a:p>
            <a:pPr marL="0" indent="0">
              <a:buNone/>
            </a:pPr>
            <a:r>
              <a:rPr lang="en-US" sz="2600" dirty="0"/>
              <a:t>  Session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100" dirty="0" smtClean="0"/>
              <a:t>    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2323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DICOM </a:t>
            </a:r>
            <a:r>
              <a:rPr lang="en-US" sz="2800" dirty="0" smtClean="0"/>
              <a:t>Management: Project routing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19150"/>
            <a:ext cx="7315200" cy="37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smtClean="0"/>
              <a:t>Fourth </a:t>
            </a:r>
            <a:r>
              <a:rPr lang="en-US" sz="2600" dirty="0"/>
              <a:t>Pass</a:t>
            </a:r>
          </a:p>
          <a:p>
            <a:pPr marL="0" indent="0">
              <a:buNone/>
            </a:pPr>
            <a:r>
              <a:rPr lang="en-US" sz="2600" dirty="0"/>
              <a:t>Accession Number (0008,0050) </a:t>
            </a:r>
          </a:p>
          <a:p>
            <a:pPr marL="0" indent="0">
              <a:buNone/>
            </a:pPr>
            <a:r>
              <a:rPr lang="en-US" sz="2600" dirty="0"/>
              <a:t>Project ID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100" dirty="0" smtClean="0"/>
              <a:t>    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9903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DICOM Management:  Anonymization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Site wide </a:t>
            </a:r>
          </a:p>
          <a:p>
            <a:r>
              <a:rPr lang="en-US" sz="2600" dirty="0" smtClean="0"/>
              <a:t>Project level</a:t>
            </a:r>
          </a:p>
        </p:txBody>
      </p:sp>
    </p:spTree>
    <p:extLst>
      <p:ext uri="{BB962C8B-B14F-4D97-AF65-F5344CB8AC3E}">
        <p14:creationId xmlns:p14="http://schemas.microsoft.com/office/powerpoint/2010/main" val="11258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DICOM Management: Anonymization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472"/>
          </a:xfrm>
        </p:spPr>
        <p:txBody>
          <a:bodyPr>
            <a:normAutofit/>
          </a:bodyPr>
          <a:lstStyle/>
          <a:p>
            <a:r>
              <a:rPr lang="en-US" sz="2600" dirty="0" smtClean="0">
                <a:effectLst/>
              </a:rPr>
              <a:t>Anonymization applied before upload</a:t>
            </a:r>
          </a:p>
          <a:p>
            <a:pPr lvl="1"/>
            <a:r>
              <a:rPr lang="en-US" sz="2600" dirty="0" smtClean="0">
                <a:effectLst/>
              </a:rPr>
              <a:t>Uploader applet</a:t>
            </a:r>
          </a:p>
          <a:p>
            <a:pPr lvl="1"/>
            <a:r>
              <a:rPr lang="en-US" sz="2600" dirty="0" smtClean="0">
                <a:effectLst/>
              </a:rPr>
              <a:t>Uploader application</a:t>
            </a:r>
          </a:p>
          <a:p>
            <a:r>
              <a:rPr lang="en-US" sz="2600" dirty="0">
                <a:effectLst/>
              </a:rPr>
              <a:t>Anonymization applied </a:t>
            </a:r>
            <a:r>
              <a:rPr lang="en-US" sz="2600" dirty="0" smtClean="0">
                <a:effectLst/>
              </a:rPr>
              <a:t>upon archive</a:t>
            </a:r>
            <a:endParaRPr lang="en-US" sz="2600" dirty="0">
              <a:effectLst/>
            </a:endParaRPr>
          </a:p>
          <a:p>
            <a:pPr lvl="1"/>
            <a:r>
              <a:rPr lang="en-US" sz="2600" dirty="0" smtClean="0">
                <a:effectLst/>
              </a:rPr>
              <a:t>DICOM SCP receiver</a:t>
            </a:r>
          </a:p>
          <a:p>
            <a:pPr lvl="1"/>
            <a:r>
              <a:rPr lang="en-US" sz="2600" dirty="0" smtClean="0">
                <a:effectLst/>
              </a:rPr>
              <a:t>Compressed uploader</a:t>
            </a:r>
          </a:p>
          <a:p>
            <a:r>
              <a:rPr lang="en-US" sz="2600" dirty="0" smtClean="0">
                <a:effectLst/>
              </a:rPr>
              <a:t>Anonymization applied when session moved to new project</a:t>
            </a:r>
          </a:p>
        </p:txBody>
      </p:sp>
    </p:spTree>
    <p:extLst>
      <p:ext uri="{BB962C8B-B14F-4D97-AF65-F5344CB8AC3E}">
        <p14:creationId xmlns:p14="http://schemas.microsoft.com/office/powerpoint/2010/main" val="97153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NAT template workshop 2016-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 template workshop 2016-16x9</Template>
  <TotalTime>2951</TotalTime>
  <Words>430</Words>
  <Application>Microsoft Office PowerPoint</Application>
  <PresentationFormat>On-screen Show (16:9)</PresentationFormat>
  <Paragraphs>115</Paragraphs>
  <Slides>16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XNAT template workshop 2016-16x9</vt:lpstr>
      <vt:lpstr>2_Office Theme</vt:lpstr>
      <vt:lpstr>XNAT Administration  Jenny Gurney, CNDA Operations</vt:lpstr>
      <vt:lpstr>Goal:  Discuss the administration of some core XNAT features</vt:lpstr>
      <vt:lpstr>In Review: DICOM 101</vt:lpstr>
      <vt:lpstr>DICOM Management</vt:lpstr>
      <vt:lpstr>DICOM Management: Project routing</vt:lpstr>
      <vt:lpstr>DICOM Management:  Project routing</vt:lpstr>
      <vt:lpstr>DICOM Management: Project routing</vt:lpstr>
      <vt:lpstr>DICOM Management:  Anonymization</vt:lpstr>
      <vt:lpstr>DICOM Management: Anonymization</vt:lpstr>
      <vt:lpstr>DICOM Management:  Anonymization</vt:lpstr>
      <vt:lpstr>DICOM Management:  Anonymization</vt:lpstr>
      <vt:lpstr>DICOM Management:  Anonymization</vt:lpstr>
      <vt:lpstr>DICOM Management: Series Import Filter</vt:lpstr>
      <vt:lpstr>Project Administration</vt:lpstr>
      <vt:lpstr>Large Study Management:  Multicenter studies </vt:lpstr>
      <vt:lpstr>Large Study Management: Subject enrollment pools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Breakout:  Embedding an XNAT UI in a separate application</dc:title>
  <dc:creator>Jenny Gurney</dc:creator>
  <cp:lastModifiedBy>Jenny Gurney</cp:lastModifiedBy>
  <cp:revision>236</cp:revision>
  <dcterms:created xsi:type="dcterms:W3CDTF">2016-05-23T03:16:27Z</dcterms:created>
  <dcterms:modified xsi:type="dcterms:W3CDTF">2016-06-06T05:38:12Z</dcterms:modified>
</cp:coreProperties>
</file>