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5143500" cx="9144000"/>
  <p:notesSz cx="6858000" cy="9144000"/>
  <p:embeddedFontLst>
    <p:embeddedFont>
      <p:font typeface="Roboto Condensed"/>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Condensed-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obotoCondensed-italic.fntdata"/><Relationship Id="rId10" Type="http://schemas.openxmlformats.org/officeDocument/2006/relationships/slide" Target="slides/slide6.xml"/><Relationship Id="rId32" Type="http://schemas.openxmlformats.org/officeDocument/2006/relationships/font" Target="fonts/RobotoCondensed-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RobotoCondensed-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 name="Shape 47"/>
        <p:cNvGrpSpPr/>
        <p:nvPr/>
      </p:nvGrpSpPr>
      <p:grpSpPr>
        <a:xfrm>
          <a:off x="0" y="0"/>
          <a:ext cx="0" cy="0"/>
          <a:chOff x="0" y="0"/>
          <a:chExt cx="0" cy="0"/>
        </a:xfrm>
      </p:grpSpPr>
      <p:sp>
        <p:nvSpPr>
          <p:cNvPr id="48" name="Shape 4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49" name="Shape 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Showing what an un-zipped zip upload looks like in XNAT’s file manager.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When updating data  (attributes) it’s best to use Object.attrs.mset() if possible over Object.attrs.set().  The reason is two fold:</a:t>
            </a:r>
          </a:p>
          <a:p>
            <a:pPr indent="-228600" lvl="0" marL="457200" rtl="0">
              <a:spcBef>
                <a:spcPts val="0"/>
              </a:spcBef>
              <a:buAutoNum type="arabicPeriod"/>
            </a:pPr>
            <a:r>
              <a:rPr lang="en"/>
              <a:t>Mset is much faster than setting multiple values using set.  And the speed increase is greater with an increase in the number of parameters.</a:t>
            </a:r>
          </a:p>
          <a:p>
            <a:pPr indent="-228600" lvl="0" marL="457200" rtl="0">
              <a:spcBef>
                <a:spcPts val="0"/>
              </a:spcBef>
              <a:buAutoNum type="arabicPeriod"/>
            </a:pPr>
            <a:r>
              <a:rPr lang="en"/>
              <a:t>XNAT’s history logging will add a row of history for each mset, or each set call.  So lots of sets result in a much larger history table to represent just one “event”</a:t>
            </a:r>
          </a:p>
          <a:p>
            <a:pPr lvl="0" rtl="0">
              <a:spcBef>
                <a:spcPts val="0"/>
              </a:spcBef>
              <a:buNone/>
            </a:pPr>
            <a:r>
              <a:t/>
            </a:r>
            <a:endParaRPr/>
          </a:p>
          <a:p>
            <a:pPr lvl="0" rtl="0">
              <a:spcBef>
                <a:spcPts val="0"/>
              </a:spcBef>
              <a:buNone/>
            </a:pPr>
            <a:r>
              <a:rPr lang="en"/>
              <a:t>However, there are some caveats to mset:</a:t>
            </a:r>
          </a:p>
          <a:p>
            <a:pPr indent="-228600" lvl="0" marL="457200" rtl="0">
              <a:spcBef>
                <a:spcPts val="0"/>
              </a:spcBef>
              <a:buAutoNum type="arabicPeriod"/>
            </a:pPr>
            <a:r>
              <a:rPr lang="en"/>
              <a:t>Limited length:  pyxnat turns the dictionary into a big URL string, and URL strings are limited so it is possible to blow past the limit and some attributes would not be set.</a:t>
            </a:r>
          </a:p>
          <a:p>
            <a:pPr indent="-228600" lvl="0" marL="457200" rtl="0">
              <a:spcBef>
                <a:spcPts val="0"/>
              </a:spcBef>
              <a:buAutoNum type="arabicPeriod"/>
            </a:pPr>
            <a:r>
              <a:rPr lang="en"/>
              <a:t>Silent failure: XNAT does not return a failure if one of many attributes does not exist or could not be set.  I believe this is a bug in XNAT. </a:t>
            </a:r>
          </a:p>
          <a:p>
            <a:pPr lvl="0" rtl="0">
              <a:spcBef>
                <a:spcPts val="0"/>
              </a:spcBef>
              <a:buNone/>
            </a:pPr>
            <a:r>
              <a:t/>
            </a:r>
            <a:endParaRPr/>
          </a:p>
          <a:p>
            <a:pPr lvl="0">
              <a:spcBef>
                <a:spcPts val="0"/>
              </a:spcBef>
              <a:buNone/>
            </a:pPr>
            <a:r>
              <a:rPr lang="en"/>
              <a:t>Problem one is on my list of things to fix in pyxnat because the fix is relatively simple and you can use it now: Use JSON as form data as we’ll see on the next slide.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Using JSON to load data into xnat avoids the URL length problem of mset, but does not avoid the silent failure problem. </a:t>
            </a:r>
          </a:p>
          <a:p>
            <a:pPr lvl="0">
              <a:spcBef>
                <a:spcPts val="0"/>
              </a:spcBef>
              <a:buNone/>
            </a:pPr>
            <a:r>
              <a:t/>
            </a:r>
            <a:endParaRPr/>
          </a:p>
          <a:p>
            <a:pPr lvl="0">
              <a:spcBef>
                <a:spcPts val="0"/>
              </a:spcBef>
              <a:buNone/>
            </a:pPr>
            <a:r>
              <a:rPr lang="en"/>
              <a:t>The trick to this method is to ALWAYS include the “xsiType”: “xnat:dataType” field.  Without it XNAT will either error out, or worse, use the default data type to partially create the object and then error (sometimes silently). xnat.put requires pyxnat 1.0.0.0</a:t>
            </a:r>
          </a:p>
          <a:p>
            <a:pPr lvl="0">
              <a:spcBef>
                <a:spcPts val="0"/>
              </a:spcBef>
              <a:buNone/>
            </a:pPr>
            <a:r>
              <a:t/>
            </a:r>
            <a:endParaRPr/>
          </a:p>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Using JSON to load data into xnat avoids the URL length problem of mset, but does not avoid the silent failure problem. </a:t>
            </a:r>
          </a:p>
          <a:p>
            <a:pPr lvl="0" rtl="0">
              <a:spcBef>
                <a:spcPts val="0"/>
              </a:spcBef>
              <a:buNone/>
            </a:pPr>
            <a:r>
              <a:t/>
            </a:r>
            <a:endParaRPr/>
          </a:p>
          <a:p>
            <a:pPr lvl="0" rtl="0">
              <a:spcBef>
                <a:spcPts val="0"/>
              </a:spcBef>
              <a:buNone/>
            </a:pPr>
            <a:r>
              <a:rPr lang="en"/>
              <a:t>The trick to this method is to ALWAYS include the “xsiType”: “xnat:dataType” field.  Without it XNAT will either error out, or worse, use the default data type to partially create the object and then error (sometimes silently). xnat.put requires pyxnat 1.0.0.0</a:t>
            </a:r>
          </a:p>
          <a:p>
            <a:pPr lvl="0" rtl="0">
              <a:spcBef>
                <a:spcPts val="0"/>
              </a:spcBef>
              <a:buNone/>
            </a:pPr>
            <a:r>
              <a:t/>
            </a:r>
            <a:endParaRPr/>
          </a:p>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rPr lang="en"/>
              <a:t>JSON object updates, allow you to update any of the unbounded children within a data element. </a:t>
            </a:r>
          </a:p>
          <a:p>
            <a:pPr lvl="0">
              <a:spcBef>
                <a:spcPts val="0"/>
              </a:spcBef>
              <a:buNone/>
            </a:pPr>
            <a:r>
              <a:rPr lang="en"/>
              <a:t>There are two methods of doing this: </a:t>
            </a:r>
          </a:p>
          <a:p>
            <a:pPr lvl="0" rtl="0">
              <a:spcBef>
                <a:spcPts val="0"/>
              </a:spcBef>
              <a:buNone/>
            </a:pPr>
            <a:r>
              <a:t/>
            </a:r>
            <a:endParaRPr/>
          </a:p>
          <a:p>
            <a:pPr lvl="0" rtl="0">
              <a:spcBef>
                <a:spcPts val="0"/>
              </a:spcBef>
              <a:buNone/>
            </a:pPr>
            <a:r>
              <a:rPr lang="en"/>
              <a:t>1)The first method is to use the indexes into the sub array.   However using this method you cannot add elements at a random position. To add a new child, you must know how long the old array was and increment by 1.</a:t>
            </a:r>
          </a:p>
          <a:p>
            <a:pPr lvl="0" rtl="0">
              <a:spcBef>
                <a:spcPts val="0"/>
              </a:spcBef>
              <a:buNone/>
            </a:pPr>
            <a:r>
              <a:t/>
            </a:r>
            <a:endParaRPr/>
          </a:p>
          <a:p>
            <a:pPr lvl="0" rtl="0">
              <a:spcBef>
                <a:spcPts val="0"/>
              </a:spcBef>
              <a:buNone/>
            </a:pPr>
            <a:r>
              <a:rPr lang="en"/>
              <a:t>2) The second method, using id’s as keys as shown above,  ends up being friendlier and allows you to access elements at any position in the child objects. This method does NOT require you to know the length of the old array and will append to the end when a new ID (or label) is referenced.  </a:t>
            </a:r>
          </a:p>
          <a:p>
            <a:pPr lvl="0" rtl="0">
              <a:spcBef>
                <a:spcPts val="0"/>
              </a:spcBef>
              <a:buNone/>
            </a:pPr>
            <a:r>
              <a:t/>
            </a:r>
            <a:endParaRPr/>
          </a:p>
          <a:p>
            <a:pPr lvl="0" rtl="0">
              <a:spcBef>
                <a:spcPts val="0"/>
              </a:spcBef>
              <a:buNone/>
            </a:pPr>
            <a:r>
              <a:rPr lang="en"/>
              <a:t>xnat.put requires pyxnat 1.0.0.0</a:t>
            </a:r>
          </a:p>
          <a:p>
            <a:pPr lvl="0" rtl="0">
              <a:spcBef>
                <a:spcPts val="0"/>
              </a:spcBef>
              <a:buNone/>
            </a:pPr>
            <a:r>
              <a:t/>
            </a:r>
            <a:endParaRPr/>
          </a:p>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rPr lang="en"/>
              <a:t>JSON object updates, allow you to update any of the unbounded children within a data element. </a:t>
            </a:r>
          </a:p>
          <a:p>
            <a:pPr lvl="0" rtl="0">
              <a:spcBef>
                <a:spcPts val="0"/>
              </a:spcBef>
              <a:buNone/>
            </a:pPr>
            <a:r>
              <a:rPr lang="en"/>
              <a:t>There are two methods of doing this: </a:t>
            </a:r>
          </a:p>
          <a:p>
            <a:pPr lvl="0" rtl="0">
              <a:spcBef>
                <a:spcPts val="0"/>
              </a:spcBef>
              <a:buNone/>
            </a:pPr>
            <a:r>
              <a:t/>
            </a:r>
            <a:endParaRPr/>
          </a:p>
          <a:p>
            <a:pPr lvl="0" rtl="0">
              <a:spcBef>
                <a:spcPts val="0"/>
              </a:spcBef>
              <a:buNone/>
            </a:pPr>
            <a:r>
              <a:rPr lang="en"/>
              <a:t>1)The first method is to use the indexes into the sub array.   However using this method you cannot add elements at a random position. To add a new child, you must know how long the old array was and increment by 1.</a:t>
            </a:r>
          </a:p>
          <a:p>
            <a:pPr lvl="0" rtl="0">
              <a:spcBef>
                <a:spcPts val="0"/>
              </a:spcBef>
              <a:buNone/>
            </a:pPr>
            <a:r>
              <a:t/>
            </a:r>
            <a:endParaRPr/>
          </a:p>
          <a:p>
            <a:pPr lvl="0" rtl="0">
              <a:spcBef>
                <a:spcPts val="0"/>
              </a:spcBef>
              <a:buNone/>
            </a:pPr>
            <a:r>
              <a:rPr lang="en"/>
              <a:t>2) The second method, using id’s as keys as shown above,  ends up being friendlier and allows you to access elements at any position in the child objects. This method does NOT require you to know the length of the old array and will append to the end when a new ID (or label) is referenced.  </a:t>
            </a:r>
          </a:p>
          <a:p>
            <a:pPr lvl="0" rtl="0">
              <a:spcBef>
                <a:spcPts val="0"/>
              </a:spcBef>
              <a:buNone/>
            </a:pPr>
            <a:r>
              <a:t/>
            </a:r>
            <a:endParaRPr/>
          </a:p>
          <a:p>
            <a:pPr lvl="0" rtl="0">
              <a:spcBef>
                <a:spcPts val="0"/>
              </a:spcBef>
              <a:buNone/>
            </a:pPr>
            <a:r>
              <a:rPr lang="en"/>
              <a:t>xnat.put requires pyxnat 1.0.0.0</a:t>
            </a:r>
          </a:p>
          <a:p>
            <a:pPr lvl="0" rtl="0">
              <a:spcBef>
                <a:spcPts val="0"/>
              </a:spcBef>
              <a:buNone/>
            </a:pPr>
            <a:r>
              <a:t/>
            </a:r>
            <a:endParaRPr/>
          </a:p>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If you don’t have the ability to create/modify data types during build, XNAT’s support for custom fields can be used, but they have some gotchas that you need to be aware of.</a:t>
            </a:r>
          </a:p>
          <a:p>
            <a:pPr lvl="0">
              <a:spcBef>
                <a:spcPts val="0"/>
              </a:spcBef>
              <a:buNone/>
            </a:pPr>
            <a:r>
              <a:t/>
            </a:r>
            <a:endParaRPr/>
          </a:p>
          <a:p>
            <a:pPr lvl="0">
              <a:spcBef>
                <a:spcPts val="0"/>
              </a:spcBef>
              <a:buNone/>
            </a:pPr>
            <a:r>
              <a:rPr lang="en"/>
              <a:t>This slide shows a subject object’s XML with two custom fields added.</a:t>
            </a:r>
          </a:p>
          <a:p>
            <a:pPr lvl="0">
              <a:spcBef>
                <a:spcPts val="0"/>
              </a:spcBef>
              <a:buNone/>
            </a:pPr>
            <a:r>
              <a:t/>
            </a:r>
            <a:endParaRPr/>
          </a:p>
          <a:p>
            <a:pPr lvl="0">
              <a:spcBef>
                <a:spcPts val="0"/>
              </a:spcBef>
              <a:buNone/>
            </a:pPr>
            <a:r>
              <a:rPr lang="en"/>
              <a:t>Notice that the extra lines above (before) each &lt;!--hidden_fields…&gt; tag which is then followed by the value.  </a:t>
            </a:r>
          </a:p>
          <a:p>
            <a:pPr lvl="0">
              <a:spcBef>
                <a:spcPts val="0"/>
              </a:spcBef>
              <a:buNone/>
            </a:pPr>
            <a:r>
              <a:rPr lang="en"/>
              <a:t>Those are one of the reason things get slightly complicated.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If you don’t have the ability to create/modify data types during build, XNAT’s support for custom fields can be used, but they have some gotchas that you need to be aware of.</a:t>
            </a:r>
          </a:p>
          <a:p>
            <a:pPr lvl="0" rtl="0">
              <a:spcBef>
                <a:spcPts val="0"/>
              </a:spcBef>
              <a:buNone/>
            </a:pPr>
            <a:r>
              <a:t/>
            </a:r>
            <a:endParaRPr/>
          </a:p>
          <a:p>
            <a:pPr lvl="0" rtl="0">
              <a:spcBef>
                <a:spcPts val="0"/>
              </a:spcBef>
              <a:buNone/>
            </a:pPr>
            <a:r>
              <a:rPr lang="en"/>
              <a:t>This slide shows a subject object’s XML with two custom fields added.</a:t>
            </a:r>
          </a:p>
          <a:p>
            <a:pPr lvl="0" rtl="0">
              <a:spcBef>
                <a:spcPts val="0"/>
              </a:spcBef>
              <a:buNone/>
            </a:pPr>
            <a:r>
              <a:t/>
            </a:r>
            <a:endParaRPr/>
          </a:p>
          <a:p>
            <a:pPr lvl="0" rtl="0">
              <a:spcBef>
                <a:spcPts val="0"/>
              </a:spcBef>
              <a:buNone/>
            </a:pPr>
            <a:r>
              <a:rPr lang="en"/>
              <a:t>Notice that the extra lines above (before) each &lt;!--hidden_fields…&gt; tag which is then followed by the value.  </a:t>
            </a:r>
          </a:p>
          <a:p>
            <a:pPr lvl="0" rtl="0">
              <a:spcBef>
                <a:spcPts val="0"/>
              </a:spcBef>
              <a:buNone/>
            </a:pPr>
            <a:r>
              <a:rPr lang="en"/>
              <a:t>Those are one of the reason things get slightly complicated.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If you don’t have the ability to create/modify data types during build, XNAT’s support for custom fields can be used, but they have some gotchas that you need to be aware of.</a:t>
            </a:r>
          </a:p>
          <a:p>
            <a:pPr lvl="0" rtl="0">
              <a:spcBef>
                <a:spcPts val="0"/>
              </a:spcBef>
              <a:buNone/>
            </a:pPr>
            <a:r>
              <a:t/>
            </a:r>
            <a:endParaRPr/>
          </a:p>
          <a:p>
            <a:pPr lvl="0" rtl="0">
              <a:spcBef>
                <a:spcPts val="0"/>
              </a:spcBef>
              <a:buNone/>
            </a:pPr>
            <a:r>
              <a:rPr lang="en"/>
              <a:t>This slide shows a subject object’s XML with two custom fields added.</a:t>
            </a:r>
          </a:p>
          <a:p>
            <a:pPr lvl="0" rtl="0">
              <a:spcBef>
                <a:spcPts val="0"/>
              </a:spcBef>
              <a:buNone/>
            </a:pPr>
            <a:r>
              <a:t/>
            </a:r>
            <a:endParaRPr/>
          </a:p>
          <a:p>
            <a:pPr lvl="0" rtl="0">
              <a:spcBef>
                <a:spcPts val="0"/>
              </a:spcBef>
              <a:buNone/>
            </a:pPr>
            <a:r>
              <a:rPr lang="en"/>
              <a:t>Notice that the extra lines above (before) each &lt;!--hidden_fields…&gt; tag which is then followed by the value.  </a:t>
            </a:r>
          </a:p>
          <a:p>
            <a:pPr lvl="0" rtl="0">
              <a:spcBef>
                <a:spcPts val="0"/>
              </a:spcBef>
              <a:buNone/>
            </a:pPr>
            <a:r>
              <a:rPr lang="en"/>
              <a:t>Those are one of the reason things get slightly complicated.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Once you have more than one custom field, pyxnat default attrs.get method cannot be used as it returns all the custom fields, not just the value for the one you want. </a:t>
            </a:r>
          </a:p>
          <a:p>
            <a:pPr lvl="0" rtl="0">
              <a:spcBef>
                <a:spcPts val="0"/>
              </a:spcBef>
              <a:buNone/>
            </a:pPr>
            <a:r>
              <a:rPr lang="en"/>
              <a:t>In this case, XML and Xpath queries can be more useful for getting the value, but at a cost of a more complex attribute string:</a:t>
            </a:r>
          </a:p>
          <a:p>
            <a:pPr indent="-228600" lvl="0" marL="457200" rtl="0">
              <a:spcBef>
                <a:spcPts val="0"/>
              </a:spcBef>
              <a:buChar char="●"/>
            </a:pPr>
            <a:r>
              <a:rPr lang="en"/>
              <a:t>All fields must include their namespace attribute</a:t>
            </a:r>
          </a:p>
          <a:p>
            <a:pPr indent="-228600" lvl="0" marL="457200" rtl="0">
              <a:spcBef>
                <a:spcPts val="0"/>
              </a:spcBef>
              <a:buChar char="●"/>
            </a:pPr>
            <a:r>
              <a:rPr lang="en"/>
              <a:t>When comparing use [] to denote query values.  </a:t>
            </a:r>
          </a:p>
          <a:p>
            <a:pPr indent="-228600" lvl="0" marL="457200" rtl="0">
              <a:spcBef>
                <a:spcPts val="0"/>
              </a:spcBef>
              <a:buChar char="●"/>
            </a:pPr>
            <a:r>
              <a:rPr lang="en"/>
              <a:t>@ means attribute.</a:t>
            </a:r>
          </a:p>
          <a:p>
            <a:pPr indent="-228600" lvl="0" marL="457200" rtl="0">
              <a:spcBef>
                <a:spcPts val="0"/>
              </a:spcBef>
              <a:buChar char="●"/>
            </a:pPr>
            <a:r>
              <a:rPr lang="en"/>
              <a:t>text() gives you ALL text nodes of the element. </a:t>
            </a:r>
          </a:p>
          <a:p>
            <a:pPr lvl="0" rtl="0">
              <a:spcBef>
                <a:spcPts val="0"/>
              </a:spcBef>
              <a:buNone/>
            </a:pPr>
            <a:r>
              <a:t/>
            </a:r>
            <a:endParaRPr/>
          </a:p>
          <a:p>
            <a:pPr lvl="0" rtl="0">
              <a:spcBef>
                <a:spcPts val="0"/>
              </a:spcBef>
              <a:buNone/>
            </a:pPr>
            <a:r>
              <a:t/>
            </a:r>
            <a:endParaRPr/>
          </a:p>
          <a:p>
            <a:pPr lvl="0" rtl="0">
              <a:spcBef>
                <a:spcPts val="0"/>
              </a:spcBef>
              <a:buNone/>
            </a:pPr>
            <a:r>
              <a:rPr lang="en"/>
              <a:t>Full code</a:t>
            </a:r>
          </a:p>
          <a:p>
            <a:pPr lvl="0" rtl="0">
              <a:spcBef>
                <a:spcPts val="0"/>
              </a:spcBef>
              <a:buNone/>
            </a:pPr>
            <a:r>
              <a:rPr lang="en"/>
              <a:t>{{{</a:t>
            </a:r>
          </a:p>
          <a:p>
            <a:pPr lvl="0">
              <a:spcBef>
                <a:spcPts val="0"/>
              </a:spcBef>
              <a:buClr>
                <a:schemeClr val="dk1"/>
              </a:buClr>
              <a:buSzPct val="100000"/>
              <a:buFont typeface="Arial"/>
              <a:buNone/>
            </a:pPr>
            <a:r>
              <a:rPr lang="en"/>
              <a:t>xnat = pyxnat.Interface('https://central.xnat.org','nosetests','nose2016')</a:t>
            </a:r>
          </a:p>
          <a:p>
            <a:pPr lvl="0">
              <a:spcBef>
                <a:spcPts val="0"/>
              </a:spcBef>
              <a:buClr>
                <a:schemeClr val="dk1"/>
              </a:buClr>
              <a:buSzPct val="100000"/>
              <a:buFont typeface="Arial"/>
              <a:buNone/>
            </a:pPr>
            <a:r>
              <a:rPr lang="en"/>
              <a:t>nosetests = xnat.select.project('nosetests')</a:t>
            </a:r>
          </a:p>
          <a:p>
            <a:pPr lvl="0">
              <a:spcBef>
                <a:spcPts val="0"/>
              </a:spcBef>
              <a:buClr>
                <a:schemeClr val="dk1"/>
              </a:buClr>
              <a:buSzPct val="100000"/>
              <a:buFont typeface="Arial"/>
              <a:buNone/>
            </a:pPr>
            <a:r>
              <a:rPr lang="en"/>
              <a:t>subject = nosetests.subject('pyxnat2016')</a:t>
            </a:r>
          </a:p>
          <a:p>
            <a:pPr lvl="0">
              <a:spcBef>
                <a:spcPts val="0"/>
              </a:spcBef>
              <a:buClr>
                <a:schemeClr val="dk1"/>
              </a:buClr>
              <a:buSzPct val="100000"/>
              <a:buFont typeface="Arial"/>
              <a:buNone/>
            </a:pPr>
            <a:r>
              <a:rPr lang="en"/>
              <a:t>if subject.exists():</a:t>
            </a:r>
          </a:p>
          <a:p>
            <a:pPr lvl="0">
              <a:spcBef>
                <a:spcPts val="0"/>
              </a:spcBef>
              <a:buClr>
                <a:schemeClr val="dk1"/>
              </a:buClr>
              <a:buSzPct val="100000"/>
              <a:buFont typeface="Arial"/>
              <a:buNone/>
            </a:pPr>
            <a:r>
              <a:rPr lang="en"/>
              <a:t>    subject.delete()</a:t>
            </a:r>
          </a:p>
          <a:p>
            <a:pPr lvl="0">
              <a:spcBef>
                <a:spcPts val="0"/>
              </a:spcBef>
              <a:buClr>
                <a:schemeClr val="dk1"/>
              </a:buClr>
              <a:buSzPct val="100000"/>
              <a:buFont typeface="Arial"/>
              <a:buNone/>
            </a:pPr>
            <a:r>
              <a:rPr lang="en"/>
              <a:t>    time.sleep(5)</a:t>
            </a:r>
          </a:p>
          <a:p>
            <a:pPr lvl="0">
              <a:spcBef>
                <a:spcPts val="0"/>
              </a:spcBef>
              <a:buClr>
                <a:schemeClr val="dk1"/>
              </a:buClr>
              <a:buSzPct val="100000"/>
              <a:buFont typeface="Arial"/>
              <a:buNone/>
            </a:pPr>
            <a:r>
              <a:rPr lang="en"/>
              <a:t>subject.create()</a:t>
            </a:r>
          </a:p>
          <a:p>
            <a:pPr lvl="0">
              <a:spcBef>
                <a:spcPts val="0"/>
              </a:spcBef>
              <a:buClr>
                <a:schemeClr val="dk1"/>
              </a:buClr>
              <a:buSzPct val="100000"/>
              <a:buFont typeface="Arial"/>
              <a:buNone/>
            </a:pPr>
            <a:r>
              <a:rPr lang="en"/>
              <a:t>print "Setting and getting first attribute:"</a:t>
            </a:r>
          </a:p>
          <a:p>
            <a:pPr lvl="0">
              <a:spcBef>
                <a:spcPts val="0"/>
              </a:spcBef>
              <a:buClr>
                <a:schemeClr val="dk1"/>
              </a:buClr>
              <a:buSzPct val="100000"/>
              <a:buFont typeface="Arial"/>
              <a:buNone/>
            </a:pPr>
            <a:r>
              <a:rPr lang="en"/>
              <a:t>subject.attrs.set("xnat:subjectData/fields/field[name='customfield1']/field", 'testValue1')</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print "Value:" , subject.attrs.get("xnat:subjectData/fields/field[name='customfield1']/field")</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print "Setting and getting second attribute:"</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subject.attrs.set("xnat:subjectData/fields/field[name='customfield2']/field", 'testValue2')</a:t>
            </a:r>
          </a:p>
          <a:p>
            <a:pPr lvl="0">
              <a:spcBef>
                <a:spcPts val="0"/>
              </a:spcBef>
              <a:buClr>
                <a:schemeClr val="dk1"/>
              </a:buClr>
              <a:buSzPct val="100000"/>
              <a:buFont typeface="Arial"/>
              <a:buNone/>
            </a:pPr>
            <a:r>
              <a:rPr lang="en"/>
              <a:t>print "Value:" , subject.attrs.get("xnat:subjectData/fields/field[name='customfield2']/field")</a:t>
            </a:r>
          </a:p>
          <a:p>
            <a:pPr lvl="0">
              <a:spcBef>
                <a:spcPts val="0"/>
              </a:spcBef>
              <a:buClr>
                <a:schemeClr val="dk1"/>
              </a:buClr>
              <a:buSzPct val="100000"/>
              <a:buFont typeface="Arial"/>
              <a:buNone/>
            </a:pPr>
            <a:r>
              <a:t/>
            </a:r>
            <a:endParaRPr/>
          </a:p>
          <a:p>
            <a:pPr lvl="0">
              <a:spcBef>
                <a:spcPts val="0"/>
              </a:spcBef>
              <a:buClr>
                <a:schemeClr val="dk1"/>
              </a:buClr>
              <a:buSzPct val="100000"/>
              <a:buFont typeface="Arial"/>
              <a:buNone/>
            </a:pPr>
            <a:r>
              <a:rPr lang="en"/>
              <a:t>print '''</a:t>
            </a:r>
          </a:p>
          <a:p>
            <a:pPr lvl="0">
              <a:spcBef>
                <a:spcPts val="0"/>
              </a:spcBef>
              <a:buClr>
                <a:schemeClr val="dk1"/>
              </a:buClr>
              <a:buSzPct val="100000"/>
              <a:buFont typeface="Arial"/>
              <a:buNone/>
            </a:pPr>
            <a:r>
              <a:rPr lang="en"/>
              <a:t>Using: subject.xpath("/xnat:Subject/xnat:fields/xnat:field[@name='customfield2']/text()[2]")[0]</a:t>
            </a:r>
          </a:p>
          <a:p>
            <a:pPr lvl="0">
              <a:spcBef>
                <a:spcPts val="0"/>
              </a:spcBef>
              <a:buClr>
                <a:schemeClr val="dk1"/>
              </a:buClr>
              <a:buSzPct val="100000"/>
              <a:buFont typeface="Arial"/>
              <a:buNone/>
            </a:pPr>
            <a:r>
              <a:rPr lang="en"/>
              <a:t>xpath explination:</a:t>
            </a:r>
          </a:p>
          <a:p>
            <a:pPr lvl="0">
              <a:spcBef>
                <a:spcPts val="0"/>
              </a:spcBef>
              <a:buClr>
                <a:schemeClr val="dk1"/>
              </a:buClr>
              <a:buSzPct val="100000"/>
              <a:buFont typeface="Arial"/>
              <a:buNone/>
            </a:pPr>
            <a:r>
              <a:rPr lang="en"/>
              <a:t>    * /xnat:Subject/xnat:fields/xnat:field </a:t>
            </a:r>
          </a:p>
          <a:p>
            <a:pPr lvl="0">
              <a:spcBef>
                <a:spcPts val="0"/>
              </a:spcBef>
              <a:buClr>
                <a:schemeClr val="dk1"/>
              </a:buClr>
              <a:buSzPct val="100000"/>
              <a:buFont typeface="Arial"/>
              <a:buNone/>
            </a:pPr>
            <a:r>
              <a:rPr lang="en"/>
              <a:t>        = Find me all elements of type xnat:field that are children of xnat:Subject/xnat:fields </a:t>
            </a:r>
          </a:p>
          <a:p>
            <a:pPr lvl="0">
              <a:spcBef>
                <a:spcPts val="0"/>
              </a:spcBef>
              <a:buClr>
                <a:schemeClr val="dk1"/>
              </a:buClr>
              <a:buSzPct val="100000"/>
              <a:buFont typeface="Arial"/>
              <a:buNone/>
            </a:pPr>
            <a:r>
              <a:rPr lang="en"/>
              <a:t>    * [@name='customfield2'] </a:t>
            </a:r>
          </a:p>
          <a:p>
            <a:pPr lvl="0">
              <a:spcBef>
                <a:spcPts val="0"/>
              </a:spcBef>
              <a:buClr>
                <a:schemeClr val="dk1"/>
              </a:buClr>
              <a:buSzPct val="100000"/>
              <a:buFont typeface="Arial"/>
              <a:buNone/>
            </a:pPr>
            <a:r>
              <a:rPr lang="en"/>
              <a:t>        = of all xnat:field elements, give me only those with an attribute 'name' equal to 'customfield2'</a:t>
            </a:r>
          </a:p>
          <a:p>
            <a:pPr lvl="0">
              <a:spcBef>
                <a:spcPts val="0"/>
              </a:spcBef>
              <a:buClr>
                <a:schemeClr val="dk1"/>
              </a:buClr>
              <a:buSzPct val="100000"/>
              <a:buFont typeface="Arial"/>
              <a:buNone/>
            </a:pPr>
            <a:r>
              <a:rPr lang="en"/>
              <a:t>    * /text() = give me all text nodes of the found elements. </a:t>
            </a:r>
          </a:p>
          <a:p>
            <a:pPr lvl="0">
              <a:spcBef>
                <a:spcPts val="0"/>
              </a:spcBef>
              <a:buClr>
                <a:schemeClr val="dk1"/>
              </a:buClr>
              <a:buSzPct val="100000"/>
              <a:buFont typeface="Arial"/>
              <a:buNone/>
            </a:pPr>
            <a:r>
              <a:rPr lang="en"/>
              <a:t>    * [2]  = we know that each xnat:field has a blank text element before the main data element. </a:t>
            </a:r>
          </a:p>
          <a:p>
            <a:pPr lvl="0">
              <a:spcBef>
                <a:spcPts val="0"/>
              </a:spcBef>
              <a:buClr>
                <a:schemeClr val="dk1"/>
              </a:buClr>
              <a:buSzPct val="100000"/>
              <a:buFont typeface="Arial"/>
              <a:buNone/>
            </a:pPr>
            <a:r>
              <a:rPr lang="en"/>
              <a:t>             So grab the 2nd element of the list.</a:t>
            </a:r>
          </a:p>
          <a:p>
            <a:pPr lvl="0">
              <a:spcBef>
                <a:spcPts val="0"/>
              </a:spcBef>
              <a:buClr>
                <a:schemeClr val="dk1"/>
              </a:buClr>
              <a:buSzPct val="100000"/>
              <a:buFont typeface="Arial"/>
              <a:buNone/>
            </a:pPr>
            <a:r>
              <a:rPr lang="en"/>
              <a:t>'''</a:t>
            </a:r>
          </a:p>
          <a:p>
            <a:pPr lvl="0">
              <a:spcBef>
                <a:spcPts val="0"/>
              </a:spcBef>
              <a:buClr>
                <a:schemeClr val="dk1"/>
              </a:buClr>
              <a:buSzPct val="100000"/>
              <a:buFont typeface="Arial"/>
              <a:buNone/>
            </a:pPr>
            <a:r>
              <a:rPr lang="en"/>
              <a:t>print "Value:" , subject.xpath("/xnat:Subject/xnat:fields/xnat:field[@name='customfield2']/text()[2]")[0]</a:t>
            </a:r>
          </a:p>
          <a:p>
            <a:pPr lvl="0">
              <a:spcBef>
                <a:spcPts val="0"/>
              </a:spcBef>
              <a:buNone/>
            </a:pPr>
            <a:r>
              <a:t/>
            </a:r>
            <a:endParaRPr/>
          </a:p>
          <a:p>
            <a:pPr lvl="0">
              <a:spcBef>
                <a:spcPts val="0"/>
              </a:spcBef>
              <a:buNone/>
            </a:pPr>
            <a:r>
              <a:t/>
            </a:r>
            <a:endParaRPr/>
          </a:p>
          <a:p>
            <a:pPr lvl="0" rtl="0">
              <a:spcBef>
                <a:spcPts val="0"/>
              </a:spcBef>
              <a:buNone/>
            </a:pPr>
            <a:r>
              <a:rPr lang="en"/>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Once you have more than one custom field, pyxnat default attrs.get method cannot be used as it returns all the custom fields, not just the value for the one you want. </a:t>
            </a:r>
          </a:p>
          <a:p>
            <a:pPr lvl="0" rtl="0">
              <a:spcBef>
                <a:spcPts val="0"/>
              </a:spcBef>
              <a:buNone/>
            </a:pPr>
            <a:r>
              <a:rPr lang="en"/>
              <a:t>In this case, XML and Xpath queries can be more useful for getting the value, but at a cost of a more complex attribute string:</a:t>
            </a:r>
          </a:p>
          <a:p>
            <a:pPr indent="-228600" lvl="0" marL="457200" rtl="0">
              <a:spcBef>
                <a:spcPts val="0"/>
              </a:spcBef>
              <a:buChar char="●"/>
            </a:pPr>
            <a:r>
              <a:rPr lang="en"/>
              <a:t>All fields must include their namespace attribute</a:t>
            </a:r>
          </a:p>
          <a:p>
            <a:pPr indent="-228600" lvl="0" marL="457200" rtl="0">
              <a:spcBef>
                <a:spcPts val="0"/>
              </a:spcBef>
              <a:buChar char="●"/>
            </a:pPr>
            <a:r>
              <a:rPr lang="en"/>
              <a:t>When comparing use [] to denote query values.  </a:t>
            </a:r>
          </a:p>
          <a:p>
            <a:pPr indent="-228600" lvl="0" marL="457200" rtl="0">
              <a:spcBef>
                <a:spcPts val="0"/>
              </a:spcBef>
              <a:buChar char="●"/>
            </a:pPr>
            <a:r>
              <a:rPr lang="en"/>
              <a:t>@ means attribute.</a:t>
            </a:r>
          </a:p>
          <a:p>
            <a:pPr indent="-228600" lvl="0" marL="457200" rtl="0">
              <a:spcBef>
                <a:spcPts val="0"/>
              </a:spcBef>
              <a:buChar char="●"/>
            </a:pPr>
            <a:r>
              <a:rPr lang="en"/>
              <a:t>text() gives you ALL text nodes of the element. </a:t>
            </a:r>
          </a:p>
          <a:p>
            <a:pPr lvl="0" rtl="0">
              <a:spcBef>
                <a:spcPts val="0"/>
              </a:spcBef>
              <a:buNone/>
            </a:pPr>
            <a:r>
              <a:t/>
            </a:r>
            <a:endParaRPr/>
          </a:p>
          <a:p>
            <a:pPr lvl="0" rtl="0">
              <a:spcBef>
                <a:spcPts val="0"/>
              </a:spcBef>
              <a:buNone/>
            </a:pPr>
            <a:r>
              <a:t/>
            </a:r>
            <a:endParaRPr/>
          </a:p>
          <a:p>
            <a:pPr lvl="0" rtl="0">
              <a:spcBef>
                <a:spcPts val="0"/>
              </a:spcBef>
              <a:buNone/>
            </a:pPr>
            <a:r>
              <a:rPr lang="en"/>
              <a:t>Full code</a:t>
            </a:r>
          </a:p>
          <a:p>
            <a:pPr lvl="0" rtl="0">
              <a:spcBef>
                <a:spcPts val="0"/>
              </a:spcBef>
              <a:buNone/>
            </a:pPr>
            <a:r>
              <a:rPr lang="en"/>
              <a:t>{{{</a:t>
            </a:r>
          </a:p>
          <a:p>
            <a:pPr lvl="0" rtl="0">
              <a:spcBef>
                <a:spcPts val="0"/>
              </a:spcBef>
              <a:buClr>
                <a:schemeClr val="dk1"/>
              </a:buClr>
              <a:buSzPct val="100000"/>
              <a:buFont typeface="Arial"/>
              <a:buNone/>
            </a:pPr>
            <a:r>
              <a:rPr lang="en"/>
              <a:t>xnat = pyxnat.Interface('https://central.xnat.org','nosetests','nose2016')</a:t>
            </a:r>
          </a:p>
          <a:p>
            <a:pPr lvl="0" rtl="0">
              <a:spcBef>
                <a:spcPts val="0"/>
              </a:spcBef>
              <a:buClr>
                <a:schemeClr val="dk1"/>
              </a:buClr>
              <a:buSzPct val="100000"/>
              <a:buFont typeface="Arial"/>
              <a:buNone/>
            </a:pPr>
            <a:r>
              <a:rPr lang="en"/>
              <a:t>nosetests = xnat.select.project('nosetests')</a:t>
            </a:r>
          </a:p>
          <a:p>
            <a:pPr lvl="0" rtl="0">
              <a:spcBef>
                <a:spcPts val="0"/>
              </a:spcBef>
              <a:buClr>
                <a:schemeClr val="dk1"/>
              </a:buClr>
              <a:buSzPct val="100000"/>
              <a:buFont typeface="Arial"/>
              <a:buNone/>
            </a:pPr>
            <a:r>
              <a:rPr lang="en"/>
              <a:t>subject = nosetests.subject('pyxnat2016')</a:t>
            </a:r>
          </a:p>
          <a:p>
            <a:pPr lvl="0" rtl="0">
              <a:spcBef>
                <a:spcPts val="0"/>
              </a:spcBef>
              <a:buClr>
                <a:schemeClr val="dk1"/>
              </a:buClr>
              <a:buSzPct val="100000"/>
              <a:buFont typeface="Arial"/>
              <a:buNone/>
            </a:pPr>
            <a:r>
              <a:rPr lang="en"/>
              <a:t>if subject.exists():</a:t>
            </a:r>
          </a:p>
          <a:p>
            <a:pPr lvl="0" rtl="0">
              <a:spcBef>
                <a:spcPts val="0"/>
              </a:spcBef>
              <a:buClr>
                <a:schemeClr val="dk1"/>
              </a:buClr>
              <a:buSzPct val="100000"/>
              <a:buFont typeface="Arial"/>
              <a:buNone/>
            </a:pPr>
            <a:r>
              <a:rPr lang="en"/>
              <a:t>    subject.delete()</a:t>
            </a:r>
          </a:p>
          <a:p>
            <a:pPr lvl="0" rtl="0">
              <a:spcBef>
                <a:spcPts val="0"/>
              </a:spcBef>
              <a:buClr>
                <a:schemeClr val="dk1"/>
              </a:buClr>
              <a:buSzPct val="100000"/>
              <a:buFont typeface="Arial"/>
              <a:buNone/>
            </a:pPr>
            <a:r>
              <a:rPr lang="en"/>
              <a:t>    time.sleep(5)</a:t>
            </a:r>
          </a:p>
          <a:p>
            <a:pPr lvl="0" rtl="0">
              <a:spcBef>
                <a:spcPts val="0"/>
              </a:spcBef>
              <a:buClr>
                <a:schemeClr val="dk1"/>
              </a:buClr>
              <a:buSzPct val="100000"/>
              <a:buFont typeface="Arial"/>
              <a:buNone/>
            </a:pPr>
            <a:r>
              <a:rPr lang="en"/>
              <a:t>subject.create()</a:t>
            </a:r>
          </a:p>
          <a:p>
            <a:pPr lvl="0" rtl="0">
              <a:spcBef>
                <a:spcPts val="0"/>
              </a:spcBef>
              <a:buClr>
                <a:schemeClr val="dk1"/>
              </a:buClr>
              <a:buSzPct val="100000"/>
              <a:buFont typeface="Arial"/>
              <a:buNone/>
            </a:pPr>
            <a:r>
              <a:rPr lang="en"/>
              <a:t>print "Setting and getting first attribute:"</a:t>
            </a:r>
          </a:p>
          <a:p>
            <a:pPr lvl="0" rtl="0">
              <a:spcBef>
                <a:spcPts val="0"/>
              </a:spcBef>
              <a:buClr>
                <a:schemeClr val="dk1"/>
              </a:buClr>
              <a:buSzPct val="100000"/>
              <a:buFont typeface="Arial"/>
              <a:buNone/>
            </a:pPr>
            <a:r>
              <a:rPr lang="en"/>
              <a:t>subject.attrs.set("xnat:subjectData/fields/field[name='customfield1']/field", 'testValue1')</a:t>
            </a:r>
          </a:p>
          <a:p>
            <a:pPr lvl="0" rtl="0">
              <a:spcBef>
                <a:spcPts val="0"/>
              </a:spcBef>
              <a:buClr>
                <a:schemeClr val="dk1"/>
              </a:buClr>
              <a:buSzPct val="100000"/>
              <a:buFont typeface="Arial"/>
              <a:buNone/>
            </a:pPr>
            <a:r>
              <a:t/>
            </a:r>
            <a:endParaRPr/>
          </a:p>
          <a:p>
            <a:pPr lvl="0" rtl="0">
              <a:spcBef>
                <a:spcPts val="0"/>
              </a:spcBef>
              <a:buClr>
                <a:schemeClr val="dk1"/>
              </a:buClr>
              <a:buSzPct val="100000"/>
              <a:buFont typeface="Arial"/>
              <a:buNone/>
            </a:pPr>
            <a:r>
              <a:rPr lang="en"/>
              <a:t>print "Value:" , subject.attrs.get("xnat:subjectData/fields/field[name='customfield1']/field")</a:t>
            </a:r>
          </a:p>
          <a:p>
            <a:pPr lvl="0" rtl="0">
              <a:spcBef>
                <a:spcPts val="0"/>
              </a:spcBef>
              <a:buClr>
                <a:schemeClr val="dk1"/>
              </a:buClr>
              <a:buSzPct val="100000"/>
              <a:buFont typeface="Arial"/>
              <a:buNone/>
            </a:pPr>
            <a:r>
              <a:t/>
            </a:r>
            <a:endParaRPr/>
          </a:p>
          <a:p>
            <a:pPr lvl="0" rtl="0">
              <a:spcBef>
                <a:spcPts val="0"/>
              </a:spcBef>
              <a:buClr>
                <a:schemeClr val="dk1"/>
              </a:buClr>
              <a:buSzPct val="100000"/>
              <a:buFont typeface="Arial"/>
              <a:buNone/>
            </a:pPr>
            <a:r>
              <a:rPr lang="en"/>
              <a:t>print "Setting and getting second attribute:"</a:t>
            </a:r>
          </a:p>
          <a:p>
            <a:pPr lvl="0" rtl="0">
              <a:spcBef>
                <a:spcPts val="0"/>
              </a:spcBef>
              <a:buClr>
                <a:schemeClr val="dk1"/>
              </a:buClr>
              <a:buSzPct val="100000"/>
              <a:buFont typeface="Arial"/>
              <a:buNone/>
            </a:pPr>
            <a:r>
              <a:t/>
            </a:r>
            <a:endParaRPr/>
          </a:p>
          <a:p>
            <a:pPr lvl="0" rtl="0">
              <a:spcBef>
                <a:spcPts val="0"/>
              </a:spcBef>
              <a:buClr>
                <a:schemeClr val="dk1"/>
              </a:buClr>
              <a:buSzPct val="100000"/>
              <a:buFont typeface="Arial"/>
              <a:buNone/>
            </a:pPr>
            <a:r>
              <a:rPr lang="en"/>
              <a:t>subject.attrs.set("xnat:subjectData/fields/field[name='customfield2']/field", 'testValue2')</a:t>
            </a:r>
          </a:p>
          <a:p>
            <a:pPr lvl="0" rtl="0">
              <a:spcBef>
                <a:spcPts val="0"/>
              </a:spcBef>
              <a:buClr>
                <a:schemeClr val="dk1"/>
              </a:buClr>
              <a:buSzPct val="100000"/>
              <a:buFont typeface="Arial"/>
              <a:buNone/>
            </a:pPr>
            <a:r>
              <a:rPr lang="en"/>
              <a:t>print "Value:" , subject.attrs.get("xnat:subjectData/fields/field[name='customfield2']/field")</a:t>
            </a:r>
          </a:p>
          <a:p>
            <a:pPr lvl="0" rtl="0">
              <a:spcBef>
                <a:spcPts val="0"/>
              </a:spcBef>
              <a:buClr>
                <a:schemeClr val="dk1"/>
              </a:buClr>
              <a:buSzPct val="100000"/>
              <a:buFont typeface="Arial"/>
              <a:buNone/>
            </a:pPr>
            <a:r>
              <a:t/>
            </a:r>
            <a:endParaRPr/>
          </a:p>
          <a:p>
            <a:pPr lvl="0" rtl="0">
              <a:spcBef>
                <a:spcPts val="0"/>
              </a:spcBef>
              <a:buClr>
                <a:schemeClr val="dk1"/>
              </a:buClr>
              <a:buSzPct val="100000"/>
              <a:buFont typeface="Arial"/>
              <a:buNone/>
            </a:pPr>
            <a:r>
              <a:rPr lang="en"/>
              <a:t>print '''</a:t>
            </a:r>
          </a:p>
          <a:p>
            <a:pPr lvl="0" rtl="0">
              <a:spcBef>
                <a:spcPts val="0"/>
              </a:spcBef>
              <a:buClr>
                <a:schemeClr val="dk1"/>
              </a:buClr>
              <a:buSzPct val="100000"/>
              <a:buFont typeface="Arial"/>
              <a:buNone/>
            </a:pPr>
            <a:r>
              <a:rPr lang="en"/>
              <a:t>Using: subject.xpath("/xnat:Subject/xnat:fields/xnat:field[@name='customfield2']/text()[2]")[0]</a:t>
            </a:r>
          </a:p>
          <a:p>
            <a:pPr lvl="0" rtl="0">
              <a:spcBef>
                <a:spcPts val="0"/>
              </a:spcBef>
              <a:buClr>
                <a:schemeClr val="dk1"/>
              </a:buClr>
              <a:buSzPct val="100000"/>
              <a:buFont typeface="Arial"/>
              <a:buNone/>
            </a:pPr>
            <a:r>
              <a:rPr lang="en"/>
              <a:t>xpath explination:</a:t>
            </a:r>
          </a:p>
          <a:p>
            <a:pPr lvl="0" rtl="0">
              <a:spcBef>
                <a:spcPts val="0"/>
              </a:spcBef>
              <a:buClr>
                <a:schemeClr val="dk1"/>
              </a:buClr>
              <a:buSzPct val="100000"/>
              <a:buFont typeface="Arial"/>
              <a:buNone/>
            </a:pPr>
            <a:r>
              <a:rPr lang="en"/>
              <a:t>    * /xnat:Subject/xnat:fields/xnat:field </a:t>
            </a:r>
          </a:p>
          <a:p>
            <a:pPr lvl="0" rtl="0">
              <a:spcBef>
                <a:spcPts val="0"/>
              </a:spcBef>
              <a:buClr>
                <a:schemeClr val="dk1"/>
              </a:buClr>
              <a:buSzPct val="100000"/>
              <a:buFont typeface="Arial"/>
              <a:buNone/>
            </a:pPr>
            <a:r>
              <a:rPr lang="en"/>
              <a:t>        = Find me all elements of type xnat:field that are children of xnat:Subject/xnat:fields </a:t>
            </a:r>
          </a:p>
          <a:p>
            <a:pPr lvl="0" rtl="0">
              <a:spcBef>
                <a:spcPts val="0"/>
              </a:spcBef>
              <a:buClr>
                <a:schemeClr val="dk1"/>
              </a:buClr>
              <a:buSzPct val="100000"/>
              <a:buFont typeface="Arial"/>
              <a:buNone/>
            </a:pPr>
            <a:r>
              <a:rPr lang="en"/>
              <a:t>    * [@name='customfield2'] </a:t>
            </a:r>
          </a:p>
          <a:p>
            <a:pPr lvl="0" rtl="0">
              <a:spcBef>
                <a:spcPts val="0"/>
              </a:spcBef>
              <a:buClr>
                <a:schemeClr val="dk1"/>
              </a:buClr>
              <a:buSzPct val="100000"/>
              <a:buFont typeface="Arial"/>
              <a:buNone/>
            </a:pPr>
            <a:r>
              <a:rPr lang="en"/>
              <a:t>        = of all xnat:field elements, give me only those with an attribute 'name' equal to 'customfield2'</a:t>
            </a:r>
          </a:p>
          <a:p>
            <a:pPr lvl="0" rtl="0">
              <a:spcBef>
                <a:spcPts val="0"/>
              </a:spcBef>
              <a:buClr>
                <a:schemeClr val="dk1"/>
              </a:buClr>
              <a:buSzPct val="100000"/>
              <a:buFont typeface="Arial"/>
              <a:buNone/>
            </a:pPr>
            <a:r>
              <a:rPr lang="en"/>
              <a:t>    * /text() = give me all text nodes of the found elements. </a:t>
            </a:r>
          </a:p>
          <a:p>
            <a:pPr lvl="0" rtl="0">
              <a:spcBef>
                <a:spcPts val="0"/>
              </a:spcBef>
              <a:buClr>
                <a:schemeClr val="dk1"/>
              </a:buClr>
              <a:buSzPct val="100000"/>
              <a:buFont typeface="Arial"/>
              <a:buNone/>
            </a:pPr>
            <a:r>
              <a:rPr lang="en"/>
              <a:t>    * [2]  = we know that each xnat:field has a blank text element before the main data element. </a:t>
            </a:r>
          </a:p>
          <a:p>
            <a:pPr lvl="0" rtl="0">
              <a:spcBef>
                <a:spcPts val="0"/>
              </a:spcBef>
              <a:buClr>
                <a:schemeClr val="dk1"/>
              </a:buClr>
              <a:buSzPct val="100000"/>
              <a:buFont typeface="Arial"/>
              <a:buNone/>
            </a:pPr>
            <a:r>
              <a:rPr lang="en"/>
              <a:t>             So grab the 2nd element of the list.</a:t>
            </a:r>
          </a:p>
          <a:p>
            <a:pPr lvl="0" rtl="0">
              <a:spcBef>
                <a:spcPts val="0"/>
              </a:spcBef>
              <a:buClr>
                <a:schemeClr val="dk1"/>
              </a:buClr>
              <a:buSzPct val="100000"/>
              <a:buFont typeface="Arial"/>
              <a:buNone/>
            </a:pPr>
            <a:r>
              <a:rPr lang="en"/>
              <a:t>'''</a:t>
            </a:r>
          </a:p>
          <a:p>
            <a:pPr lvl="0" rtl="0">
              <a:spcBef>
                <a:spcPts val="0"/>
              </a:spcBef>
              <a:buClr>
                <a:schemeClr val="dk1"/>
              </a:buClr>
              <a:buSzPct val="100000"/>
              <a:buFont typeface="Arial"/>
              <a:buNone/>
            </a:pPr>
            <a:r>
              <a:rPr lang="en"/>
              <a:t>print "Value:" , subject.xpath("/xnat:Subject/xnat:fields/xnat:field[@name='customfield2']/text()[2]")[0]</a:t>
            </a:r>
          </a:p>
          <a:p>
            <a:pPr lvl="0" rtl="0">
              <a:spcBef>
                <a:spcPts val="0"/>
              </a:spcBef>
              <a:buNone/>
            </a:pPr>
            <a:r>
              <a:t/>
            </a:r>
            <a:endParaRPr/>
          </a:p>
          <a:p>
            <a:pPr lvl="0" rtl="0">
              <a:spcBef>
                <a:spcPts val="0"/>
              </a:spcBef>
              <a:buNone/>
            </a:pPr>
            <a:r>
              <a:t/>
            </a:r>
            <a:endParaRPr/>
          </a:p>
          <a:p>
            <a:pPr lvl="0" rtl="0">
              <a:spcBef>
                <a:spcPts val="0"/>
              </a:spcBef>
              <a:buNone/>
            </a:pPr>
            <a:r>
              <a:rPr lang="en"/>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Once you have more than one custom field, pyxnat default attrs.get method cannot be used as it returns all the custom fields, not just the value for the one you want. </a:t>
            </a:r>
          </a:p>
          <a:p>
            <a:pPr lvl="0" rtl="0">
              <a:spcBef>
                <a:spcPts val="0"/>
              </a:spcBef>
              <a:buNone/>
            </a:pPr>
            <a:r>
              <a:rPr lang="en"/>
              <a:t>In this case, XML and Xpath queries can be more useful for getting the value, but at a cost of a more complex attribute string:</a:t>
            </a:r>
          </a:p>
          <a:p>
            <a:pPr indent="-228600" lvl="0" marL="457200" rtl="0">
              <a:spcBef>
                <a:spcPts val="0"/>
              </a:spcBef>
              <a:buChar char="●"/>
            </a:pPr>
            <a:r>
              <a:rPr lang="en"/>
              <a:t>All fields must include their namespace attribute</a:t>
            </a:r>
          </a:p>
          <a:p>
            <a:pPr indent="-228600" lvl="0" marL="457200" rtl="0">
              <a:spcBef>
                <a:spcPts val="0"/>
              </a:spcBef>
              <a:buChar char="●"/>
            </a:pPr>
            <a:r>
              <a:rPr lang="en"/>
              <a:t>When comparing use [] to denote query values.  </a:t>
            </a:r>
          </a:p>
          <a:p>
            <a:pPr indent="-228600" lvl="0" marL="457200" rtl="0">
              <a:spcBef>
                <a:spcPts val="0"/>
              </a:spcBef>
              <a:buChar char="●"/>
            </a:pPr>
            <a:r>
              <a:rPr lang="en"/>
              <a:t>@ means attribute.</a:t>
            </a:r>
          </a:p>
          <a:p>
            <a:pPr indent="-228600" lvl="0" marL="457200" rtl="0">
              <a:spcBef>
                <a:spcPts val="0"/>
              </a:spcBef>
              <a:buChar char="●"/>
            </a:pPr>
            <a:r>
              <a:rPr lang="en"/>
              <a:t>text() gives you ALL text nodes of the element. </a:t>
            </a:r>
          </a:p>
          <a:p>
            <a:pPr lvl="0" rtl="0">
              <a:spcBef>
                <a:spcPts val="0"/>
              </a:spcBef>
              <a:buNone/>
            </a:pPr>
            <a:r>
              <a:t/>
            </a:r>
            <a:endParaRPr/>
          </a:p>
          <a:p>
            <a:pPr lvl="0" rtl="0">
              <a:spcBef>
                <a:spcPts val="0"/>
              </a:spcBef>
              <a:buNone/>
            </a:pPr>
            <a:r>
              <a:t/>
            </a:r>
            <a:endParaRPr/>
          </a:p>
          <a:p>
            <a:pPr lvl="0" rtl="0">
              <a:spcBef>
                <a:spcPts val="0"/>
              </a:spcBef>
              <a:buNone/>
            </a:pPr>
            <a:r>
              <a:rPr lang="en"/>
              <a:t>Full code</a:t>
            </a:r>
          </a:p>
          <a:p>
            <a:pPr lvl="0" rtl="0">
              <a:spcBef>
                <a:spcPts val="0"/>
              </a:spcBef>
              <a:buNone/>
            </a:pPr>
            <a:r>
              <a:rPr lang="en"/>
              <a:t>{{{</a:t>
            </a:r>
          </a:p>
          <a:p>
            <a:pPr lvl="0" rtl="0">
              <a:spcBef>
                <a:spcPts val="0"/>
              </a:spcBef>
              <a:buClr>
                <a:schemeClr val="dk1"/>
              </a:buClr>
              <a:buSzPct val="100000"/>
              <a:buFont typeface="Arial"/>
              <a:buNone/>
            </a:pPr>
            <a:r>
              <a:rPr lang="en"/>
              <a:t>xnat = pyxnat.Interface('https://central.xnat.org','nosetests','nose2016')</a:t>
            </a:r>
          </a:p>
          <a:p>
            <a:pPr lvl="0" rtl="0">
              <a:spcBef>
                <a:spcPts val="0"/>
              </a:spcBef>
              <a:buClr>
                <a:schemeClr val="dk1"/>
              </a:buClr>
              <a:buSzPct val="100000"/>
              <a:buFont typeface="Arial"/>
              <a:buNone/>
            </a:pPr>
            <a:r>
              <a:rPr lang="en"/>
              <a:t>nosetests = xnat.select.project('nosetests')</a:t>
            </a:r>
          </a:p>
          <a:p>
            <a:pPr lvl="0" rtl="0">
              <a:spcBef>
                <a:spcPts val="0"/>
              </a:spcBef>
              <a:buClr>
                <a:schemeClr val="dk1"/>
              </a:buClr>
              <a:buSzPct val="100000"/>
              <a:buFont typeface="Arial"/>
              <a:buNone/>
            </a:pPr>
            <a:r>
              <a:rPr lang="en"/>
              <a:t>subject = nosetests.subject('pyxnat2016')</a:t>
            </a:r>
          </a:p>
          <a:p>
            <a:pPr lvl="0" rtl="0">
              <a:spcBef>
                <a:spcPts val="0"/>
              </a:spcBef>
              <a:buClr>
                <a:schemeClr val="dk1"/>
              </a:buClr>
              <a:buSzPct val="100000"/>
              <a:buFont typeface="Arial"/>
              <a:buNone/>
            </a:pPr>
            <a:r>
              <a:rPr lang="en"/>
              <a:t>if subject.exists():</a:t>
            </a:r>
          </a:p>
          <a:p>
            <a:pPr lvl="0" rtl="0">
              <a:spcBef>
                <a:spcPts val="0"/>
              </a:spcBef>
              <a:buClr>
                <a:schemeClr val="dk1"/>
              </a:buClr>
              <a:buSzPct val="100000"/>
              <a:buFont typeface="Arial"/>
              <a:buNone/>
            </a:pPr>
            <a:r>
              <a:rPr lang="en"/>
              <a:t>    subject.delete()</a:t>
            </a:r>
          </a:p>
          <a:p>
            <a:pPr lvl="0" rtl="0">
              <a:spcBef>
                <a:spcPts val="0"/>
              </a:spcBef>
              <a:buClr>
                <a:schemeClr val="dk1"/>
              </a:buClr>
              <a:buSzPct val="100000"/>
              <a:buFont typeface="Arial"/>
              <a:buNone/>
            </a:pPr>
            <a:r>
              <a:rPr lang="en"/>
              <a:t>    time.sleep(5)</a:t>
            </a:r>
          </a:p>
          <a:p>
            <a:pPr lvl="0" rtl="0">
              <a:spcBef>
                <a:spcPts val="0"/>
              </a:spcBef>
              <a:buClr>
                <a:schemeClr val="dk1"/>
              </a:buClr>
              <a:buSzPct val="100000"/>
              <a:buFont typeface="Arial"/>
              <a:buNone/>
            </a:pPr>
            <a:r>
              <a:rPr lang="en"/>
              <a:t>subject.create()</a:t>
            </a:r>
          </a:p>
          <a:p>
            <a:pPr lvl="0" rtl="0">
              <a:spcBef>
                <a:spcPts val="0"/>
              </a:spcBef>
              <a:buClr>
                <a:schemeClr val="dk1"/>
              </a:buClr>
              <a:buSzPct val="100000"/>
              <a:buFont typeface="Arial"/>
              <a:buNone/>
            </a:pPr>
            <a:r>
              <a:rPr lang="en"/>
              <a:t>print "Setting and getting first attribute:"</a:t>
            </a:r>
          </a:p>
          <a:p>
            <a:pPr lvl="0" rtl="0">
              <a:spcBef>
                <a:spcPts val="0"/>
              </a:spcBef>
              <a:buClr>
                <a:schemeClr val="dk1"/>
              </a:buClr>
              <a:buSzPct val="100000"/>
              <a:buFont typeface="Arial"/>
              <a:buNone/>
            </a:pPr>
            <a:r>
              <a:rPr lang="en"/>
              <a:t>subject.attrs.set("xnat:subjectData/fields/field[name='customfield1']/field", 'testValue1')</a:t>
            </a:r>
          </a:p>
          <a:p>
            <a:pPr lvl="0" rtl="0">
              <a:spcBef>
                <a:spcPts val="0"/>
              </a:spcBef>
              <a:buClr>
                <a:schemeClr val="dk1"/>
              </a:buClr>
              <a:buSzPct val="100000"/>
              <a:buFont typeface="Arial"/>
              <a:buNone/>
            </a:pPr>
            <a:r>
              <a:t/>
            </a:r>
            <a:endParaRPr/>
          </a:p>
          <a:p>
            <a:pPr lvl="0" rtl="0">
              <a:spcBef>
                <a:spcPts val="0"/>
              </a:spcBef>
              <a:buClr>
                <a:schemeClr val="dk1"/>
              </a:buClr>
              <a:buSzPct val="100000"/>
              <a:buFont typeface="Arial"/>
              <a:buNone/>
            </a:pPr>
            <a:r>
              <a:rPr lang="en"/>
              <a:t>print "Value:" , subject.attrs.get("xnat:subjectData/fields/field[name='customfield1']/field")</a:t>
            </a:r>
          </a:p>
          <a:p>
            <a:pPr lvl="0" rtl="0">
              <a:spcBef>
                <a:spcPts val="0"/>
              </a:spcBef>
              <a:buClr>
                <a:schemeClr val="dk1"/>
              </a:buClr>
              <a:buSzPct val="100000"/>
              <a:buFont typeface="Arial"/>
              <a:buNone/>
            </a:pPr>
            <a:r>
              <a:t/>
            </a:r>
            <a:endParaRPr/>
          </a:p>
          <a:p>
            <a:pPr lvl="0" rtl="0">
              <a:spcBef>
                <a:spcPts val="0"/>
              </a:spcBef>
              <a:buClr>
                <a:schemeClr val="dk1"/>
              </a:buClr>
              <a:buSzPct val="100000"/>
              <a:buFont typeface="Arial"/>
              <a:buNone/>
            </a:pPr>
            <a:r>
              <a:rPr lang="en"/>
              <a:t>print "Setting and getting second attribute:"</a:t>
            </a:r>
          </a:p>
          <a:p>
            <a:pPr lvl="0" rtl="0">
              <a:spcBef>
                <a:spcPts val="0"/>
              </a:spcBef>
              <a:buClr>
                <a:schemeClr val="dk1"/>
              </a:buClr>
              <a:buSzPct val="100000"/>
              <a:buFont typeface="Arial"/>
              <a:buNone/>
            </a:pPr>
            <a:r>
              <a:t/>
            </a:r>
            <a:endParaRPr/>
          </a:p>
          <a:p>
            <a:pPr lvl="0" rtl="0">
              <a:spcBef>
                <a:spcPts val="0"/>
              </a:spcBef>
              <a:buClr>
                <a:schemeClr val="dk1"/>
              </a:buClr>
              <a:buSzPct val="100000"/>
              <a:buFont typeface="Arial"/>
              <a:buNone/>
            </a:pPr>
            <a:r>
              <a:rPr lang="en"/>
              <a:t>subject.attrs.set("xnat:subjectData/fields/field[name='customfield2']/field", 'testValue2')</a:t>
            </a:r>
          </a:p>
          <a:p>
            <a:pPr lvl="0" rtl="0">
              <a:spcBef>
                <a:spcPts val="0"/>
              </a:spcBef>
              <a:buClr>
                <a:schemeClr val="dk1"/>
              </a:buClr>
              <a:buSzPct val="100000"/>
              <a:buFont typeface="Arial"/>
              <a:buNone/>
            </a:pPr>
            <a:r>
              <a:rPr lang="en"/>
              <a:t>print "Value:" , subject.attrs.get("xnat:subjectData/fields/field[name='customfield2']/field")</a:t>
            </a:r>
          </a:p>
          <a:p>
            <a:pPr lvl="0" rtl="0">
              <a:spcBef>
                <a:spcPts val="0"/>
              </a:spcBef>
              <a:buClr>
                <a:schemeClr val="dk1"/>
              </a:buClr>
              <a:buSzPct val="100000"/>
              <a:buFont typeface="Arial"/>
              <a:buNone/>
            </a:pPr>
            <a:r>
              <a:t/>
            </a:r>
            <a:endParaRPr/>
          </a:p>
          <a:p>
            <a:pPr lvl="0" rtl="0">
              <a:spcBef>
                <a:spcPts val="0"/>
              </a:spcBef>
              <a:buClr>
                <a:schemeClr val="dk1"/>
              </a:buClr>
              <a:buSzPct val="100000"/>
              <a:buFont typeface="Arial"/>
              <a:buNone/>
            </a:pPr>
            <a:r>
              <a:rPr lang="en"/>
              <a:t>print '''</a:t>
            </a:r>
          </a:p>
          <a:p>
            <a:pPr lvl="0" rtl="0">
              <a:spcBef>
                <a:spcPts val="0"/>
              </a:spcBef>
              <a:buClr>
                <a:schemeClr val="dk1"/>
              </a:buClr>
              <a:buSzPct val="100000"/>
              <a:buFont typeface="Arial"/>
              <a:buNone/>
            </a:pPr>
            <a:r>
              <a:rPr lang="en"/>
              <a:t>Using: subject.xpath("/xnat:Subject/xnat:fields/xnat:field[@name='customfield2']/text()[2]")[0]</a:t>
            </a:r>
          </a:p>
          <a:p>
            <a:pPr lvl="0" rtl="0">
              <a:spcBef>
                <a:spcPts val="0"/>
              </a:spcBef>
              <a:buClr>
                <a:schemeClr val="dk1"/>
              </a:buClr>
              <a:buSzPct val="100000"/>
              <a:buFont typeface="Arial"/>
              <a:buNone/>
            </a:pPr>
            <a:r>
              <a:rPr lang="en"/>
              <a:t>xpath explination:</a:t>
            </a:r>
          </a:p>
          <a:p>
            <a:pPr lvl="0" rtl="0">
              <a:spcBef>
                <a:spcPts val="0"/>
              </a:spcBef>
              <a:buClr>
                <a:schemeClr val="dk1"/>
              </a:buClr>
              <a:buSzPct val="100000"/>
              <a:buFont typeface="Arial"/>
              <a:buNone/>
            </a:pPr>
            <a:r>
              <a:rPr lang="en"/>
              <a:t>    * /xnat:Subject/xnat:fields/xnat:field </a:t>
            </a:r>
          </a:p>
          <a:p>
            <a:pPr lvl="0" rtl="0">
              <a:spcBef>
                <a:spcPts val="0"/>
              </a:spcBef>
              <a:buClr>
                <a:schemeClr val="dk1"/>
              </a:buClr>
              <a:buSzPct val="100000"/>
              <a:buFont typeface="Arial"/>
              <a:buNone/>
            </a:pPr>
            <a:r>
              <a:rPr lang="en"/>
              <a:t>        = Find me all elements of type xnat:field that are children of xnat:Subject/xnat:fields </a:t>
            </a:r>
          </a:p>
          <a:p>
            <a:pPr lvl="0" rtl="0">
              <a:spcBef>
                <a:spcPts val="0"/>
              </a:spcBef>
              <a:buClr>
                <a:schemeClr val="dk1"/>
              </a:buClr>
              <a:buSzPct val="100000"/>
              <a:buFont typeface="Arial"/>
              <a:buNone/>
            </a:pPr>
            <a:r>
              <a:rPr lang="en"/>
              <a:t>    * [@name='customfield2'] </a:t>
            </a:r>
          </a:p>
          <a:p>
            <a:pPr lvl="0" rtl="0">
              <a:spcBef>
                <a:spcPts val="0"/>
              </a:spcBef>
              <a:buClr>
                <a:schemeClr val="dk1"/>
              </a:buClr>
              <a:buSzPct val="100000"/>
              <a:buFont typeface="Arial"/>
              <a:buNone/>
            </a:pPr>
            <a:r>
              <a:rPr lang="en"/>
              <a:t>        = of all xnat:field elements, give me only those with an attribute 'name' equal to 'customfield2'</a:t>
            </a:r>
          </a:p>
          <a:p>
            <a:pPr lvl="0" rtl="0">
              <a:spcBef>
                <a:spcPts val="0"/>
              </a:spcBef>
              <a:buClr>
                <a:schemeClr val="dk1"/>
              </a:buClr>
              <a:buSzPct val="100000"/>
              <a:buFont typeface="Arial"/>
              <a:buNone/>
            </a:pPr>
            <a:r>
              <a:rPr lang="en"/>
              <a:t>    * /text() = give me all text nodes of the found elements. </a:t>
            </a:r>
          </a:p>
          <a:p>
            <a:pPr lvl="0" rtl="0">
              <a:spcBef>
                <a:spcPts val="0"/>
              </a:spcBef>
              <a:buClr>
                <a:schemeClr val="dk1"/>
              </a:buClr>
              <a:buSzPct val="100000"/>
              <a:buFont typeface="Arial"/>
              <a:buNone/>
            </a:pPr>
            <a:r>
              <a:rPr lang="en"/>
              <a:t>    * [2]  = we know that each xnat:field has a blank text element before the main data element. </a:t>
            </a:r>
          </a:p>
          <a:p>
            <a:pPr lvl="0" rtl="0">
              <a:spcBef>
                <a:spcPts val="0"/>
              </a:spcBef>
              <a:buClr>
                <a:schemeClr val="dk1"/>
              </a:buClr>
              <a:buSzPct val="100000"/>
              <a:buFont typeface="Arial"/>
              <a:buNone/>
            </a:pPr>
            <a:r>
              <a:rPr lang="en"/>
              <a:t>             So grab the 2nd element of the list.</a:t>
            </a:r>
          </a:p>
          <a:p>
            <a:pPr lvl="0" rtl="0">
              <a:spcBef>
                <a:spcPts val="0"/>
              </a:spcBef>
              <a:buClr>
                <a:schemeClr val="dk1"/>
              </a:buClr>
              <a:buSzPct val="100000"/>
              <a:buFont typeface="Arial"/>
              <a:buNone/>
            </a:pPr>
            <a:r>
              <a:rPr lang="en"/>
              <a:t>'''</a:t>
            </a:r>
          </a:p>
          <a:p>
            <a:pPr lvl="0" rtl="0">
              <a:spcBef>
                <a:spcPts val="0"/>
              </a:spcBef>
              <a:buClr>
                <a:schemeClr val="dk1"/>
              </a:buClr>
              <a:buSzPct val="100000"/>
              <a:buFont typeface="Arial"/>
              <a:buNone/>
            </a:pPr>
            <a:r>
              <a:rPr lang="en"/>
              <a:t>print "Value:" , subject.xpath("/xnat:Subject/xnat:fields/xnat:field[@name='customfield2']/text()[2]")[0]</a:t>
            </a:r>
          </a:p>
          <a:p>
            <a:pPr lvl="0" rtl="0">
              <a:spcBef>
                <a:spcPts val="0"/>
              </a:spcBef>
              <a:buNone/>
            </a:pPr>
            <a:r>
              <a:t/>
            </a:r>
            <a:endParaRPr/>
          </a:p>
          <a:p>
            <a:pPr lvl="0" rtl="0">
              <a:spcBef>
                <a:spcPts val="0"/>
              </a:spcBef>
              <a:buNone/>
            </a:pPr>
            <a:r>
              <a:t/>
            </a:r>
            <a:endParaRPr/>
          </a:p>
          <a:p>
            <a:pPr lvl="0" rtl="0">
              <a:spcBef>
                <a:spcPts val="0"/>
              </a:spcBef>
              <a:buNone/>
            </a:pPr>
            <a:r>
              <a:rPr lang="en"/>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Once you have more than one custom field, pyxnat default attrs.get method cannot be used as it returns all the custom fields, not just the value for the one you want. </a:t>
            </a:r>
          </a:p>
          <a:p>
            <a:pPr lvl="0" rtl="0">
              <a:spcBef>
                <a:spcPts val="0"/>
              </a:spcBef>
              <a:buNone/>
            </a:pPr>
            <a:r>
              <a:rPr lang="en"/>
              <a:t>In this case, XML and Xpath queries can be more useful for getting the value, but at a cost of a more complex attribute string:</a:t>
            </a:r>
          </a:p>
          <a:p>
            <a:pPr indent="-228600" lvl="0" marL="457200" rtl="0">
              <a:spcBef>
                <a:spcPts val="0"/>
              </a:spcBef>
              <a:buChar char="●"/>
            </a:pPr>
            <a:r>
              <a:rPr lang="en"/>
              <a:t>All fields must include their namespace attribute</a:t>
            </a:r>
          </a:p>
          <a:p>
            <a:pPr indent="-228600" lvl="0" marL="457200" rtl="0">
              <a:spcBef>
                <a:spcPts val="0"/>
              </a:spcBef>
              <a:buChar char="●"/>
            </a:pPr>
            <a:r>
              <a:rPr lang="en"/>
              <a:t>When comparing use [] to denote query values.  </a:t>
            </a:r>
          </a:p>
          <a:p>
            <a:pPr indent="-228600" lvl="0" marL="457200" rtl="0">
              <a:spcBef>
                <a:spcPts val="0"/>
              </a:spcBef>
              <a:buChar char="●"/>
            </a:pPr>
            <a:r>
              <a:rPr lang="en"/>
              <a:t>@ means attribute.</a:t>
            </a:r>
          </a:p>
          <a:p>
            <a:pPr indent="-228600" lvl="0" marL="457200" rtl="0">
              <a:spcBef>
                <a:spcPts val="0"/>
              </a:spcBef>
              <a:buChar char="●"/>
            </a:pPr>
            <a:r>
              <a:rPr lang="en"/>
              <a:t>text() gives you ALL text nodes of the element. </a:t>
            </a:r>
          </a:p>
          <a:p>
            <a:pPr lvl="0" rtl="0">
              <a:spcBef>
                <a:spcPts val="0"/>
              </a:spcBef>
              <a:buNone/>
            </a:pPr>
            <a:r>
              <a:t/>
            </a:r>
            <a:endParaRPr/>
          </a:p>
          <a:p>
            <a:pPr lvl="0" rtl="0">
              <a:spcBef>
                <a:spcPts val="0"/>
              </a:spcBef>
              <a:buNone/>
            </a:pPr>
            <a:r>
              <a:t/>
            </a:r>
            <a:endParaRPr/>
          </a:p>
          <a:p>
            <a:pPr lvl="0" rtl="0">
              <a:spcBef>
                <a:spcPts val="0"/>
              </a:spcBef>
              <a:buNone/>
            </a:pPr>
            <a:r>
              <a:rPr lang="en"/>
              <a:t>Full code</a:t>
            </a:r>
          </a:p>
          <a:p>
            <a:pPr lvl="0" rtl="0">
              <a:spcBef>
                <a:spcPts val="0"/>
              </a:spcBef>
              <a:buNone/>
            </a:pPr>
            <a:r>
              <a:rPr lang="en"/>
              <a:t>{{{</a:t>
            </a:r>
          </a:p>
          <a:p>
            <a:pPr lvl="0" rtl="0">
              <a:spcBef>
                <a:spcPts val="0"/>
              </a:spcBef>
              <a:buClr>
                <a:schemeClr val="dk1"/>
              </a:buClr>
              <a:buSzPct val="100000"/>
              <a:buFont typeface="Arial"/>
              <a:buNone/>
            </a:pPr>
            <a:r>
              <a:rPr lang="en"/>
              <a:t>xnat = pyxnat.Interface('https://central.xnat.org','nosetests','nose2016')</a:t>
            </a:r>
          </a:p>
          <a:p>
            <a:pPr lvl="0" rtl="0">
              <a:spcBef>
                <a:spcPts val="0"/>
              </a:spcBef>
              <a:buClr>
                <a:schemeClr val="dk1"/>
              </a:buClr>
              <a:buSzPct val="100000"/>
              <a:buFont typeface="Arial"/>
              <a:buNone/>
            </a:pPr>
            <a:r>
              <a:rPr lang="en"/>
              <a:t>nosetests = xnat.select.project('nosetests')</a:t>
            </a:r>
          </a:p>
          <a:p>
            <a:pPr lvl="0" rtl="0">
              <a:spcBef>
                <a:spcPts val="0"/>
              </a:spcBef>
              <a:buClr>
                <a:schemeClr val="dk1"/>
              </a:buClr>
              <a:buSzPct val="100000"/>
              <a:buFont typeface="Arial"/>
              <a:buNone/>
            </a:pPr>
            <a:r>
              <a:rPr lang="en"/>
              <a:t>subject = nosetests.subject('pyxnat2016')</a:t>
            </a:r>
          </a:p>
          <a:p>
            <a:pPr lvl="0" rtl="0">
              <a:spcBef>
                <a:spcPts val="0"/>
              </a:spcBef>
              <a:buClr>
                <a:schemeClr val="dk1"/>
              </a:buClr>
              <a:buSzPct val="100000"/>
              <a:buFont typeface="Arial"/>
              <a:buNone/>
            </a:pPr>
            <a:r>
              <a:rPr lang="en"/>
              <a:t>if subject.exists():</a:t>
            </a:r>
          </a:p>
          <a:p>
            <a:pPr lvl="0" rtl="0">
              <a:spcBef>
                <a:spcPts val="0"/>
              </a:spcBef>
              <a:buClr>
                <a:schemeClr val="dk1"/>
              </a:buClr>
              <a:buSzPct val="100000"/>
              <a:buFont typeface="Arial"/>
              <a:buNone/>
            </a:pPr>
            <a:r>
              <a:rPr lang="en"/>
              <a:t>    subject.delete()</a:t>
            </a:r>
          </a:p>
          <a:p>
            <a:pPr lvl="0" rtl="0">
              <a:spcBef>
                <a:spcPts val="0"/>
              </a:spcBef>
              <a:buClr>
                <a:schemeClr val="dk1"/>
              </a:buClr>
              <a:buSzPct val="100000"/>
              <a:buFont typeface="Arial"/>
              <a:buNone/>
            </a:pPr>
            <a:r>
              <a:rPr lang="en"/>
              <a:t>    time.sleep(5)</a:t>
            </a:r>
          </a:p>
          <a:p>
            <a:pPr lvl="0" rtl="0">
              <a:spcBef>
                <a:spcPts val="0"/>
              </a:spcBef>
              <a:buClr>
                <a:schemeClr val="dk1"/>
              </a:buClr>
              <a:buSzPct val="100000"/>
              <a:buFont typeface="Arial"/>
              <a:buNone/>
            </a:pPr>
            <a:r>
              <a:rPr lang="en"/>
              <a:t>subject.create()</a:t>
            </a:r>
          </a:p>
          <a:p>
            <a:pPr lvl="0" rtl="0">
              <a:spcBef>
                <a:spcPts val="0"/>
              </a:spcBef>
              <a:buClr>
                <a:schemeClr val="dk1"/>
              </a:buClr>
              <a:buSzPct val="100000"/>
              <a:buFont typeface="Arial"/>
              <a:buNone/>
            </a:pPr>
            <a:r>
              <a:rPr lang="en"/>
              <a:t>print "Setting and getting first attribute:"</a:t>
            </a:r>
          </a:p>
          <a:p>
            <a:pPr lvl="0" rtl="0">
              <a:spcBef>
                <a:spcPts val="0"/>
              </a:spcBef>
              <a:buClr>
                <a:schemeClr val="dk1"/>
              </a:buClr>
              <a:buSzPct val="100000"/>
              <a:buFont typeface="Arial"/>
              <a:buNone/>
            </a:pPr>
            <a:r>
              <a:rPr lang="en"/>
              <a:t>subject.attrs.set("xnat:subjectData/fields/field[name='customfield1']/field", 'testValue1')</a:t>
            </a:r>
          </a:p>
          <a:p>
            <a:pPr lvl="0" rtl="0">
              <a:spcBef>
                <a:spcPts val="0"/>
              </a:spcBef>
              <a:buClr>
                <a:schemeClr val="dk1"/>
              </a:buClr>
              <a:buSzPct val="100000"/>
              <a:buFont typeface="Arial"/>
              <a:buNone/>
            </a:pPr>
            <a:r>
              <a:t/>
            </a:r>
            <a:endParaRPr/>
          </a:p>
          <a:p>
            <a:pPr lvl="0" rtl="0">
              <a:spcBef>
                <a:spcPts val="0"/>
              </a:spcBef>
              <a:buClr>
                <a:schemeClr val="dk1"/>
              </a:buClr>
              <a:buSzPct val="100000"/>
              <a:buFont typeface="Arial"/>
              <a:buNone/>
            </a:pPr>
            <a:r>
              <a:rPr lang="en"/>
              <a:t>print "Value:" , subject.attrs.get("xnat:subjectData/fields/field[name='customfield1']/field")</a:t>
            </a:r>
          </a:p>
          <a:p>
            <a:pPr lvl="0" rtl="0">
              <a:spcBef>
                <a:spcPts val="0"/>
              </a:spcBef>
              <a:buClr>
                <a:schemeClr val="dk1"/>
              </a:buClr>
              <a:buSzPct val="100000"/>
              <a:buFont typeface="Arial"/>
              <a:buNone/>
            </a:pPr>
            <a:r>
              <a:t/>
            </a:r>
            <a:endParaRPr/>
          </a:p>
          <a:p>
            <a:pPr lvl="0" rtl="0">
              <a:spcBef>
                <a:spcPts val="0"/>
              </a:spcBef>
              <a:buClr>
                <a:schemeClr val="dk1"/>
              </a:buClr>
              <a:buSzPct val="100000"/>
              <a:buFont typeface="Arial"/>
              <a:buNone/>
            </a:pPr>
            <a:r>
              <a:rPr lang="en"/>
              <a:t>print "Setting and getting second attribute:"</a:t>
            </a:r>
          </a:p>
          <a:p>
            <a:pPr lvl="0" rtl="0">
              <a:spcBef>
                <a:spcPts val="0"/>
              </a:spcBef>
              <a:buClr>
                <a:schemeClr val="dk1"/>
              </a:buClr>
              <a:buSzPct val="100000"/>
              <a:buFont typeface="Arial"/>
              <a:buNone/>
            </a:pPr>
            <a:r>
              <a:t/>
            </a:r>
            <a:endParaRPr/>
          </a:p>
          <a:p>
            <a:pPr lvl="0" rtl="0">
              <a:spcBef>
                <a:spcPts val="0"/>
              </a:spcBef>
              <a:buClr>
                <a:schemeClr val="dk1"/>
              </a:buClr>
              <a:buSzPct val="100000"/>
              <a:buFont typeface="Arial"/>
              <a:buNone/>
            </a:pPr>
            <a:r>
              <a:rPr lang="en"/>
              <a:t>subject.attrs.set("xnat:subjectData/fields/field[name='customfield2']/field", 'testValue2')</a:t>
            </a:r>
          </a:p>
          <a:p>
            <a:pPr lvl="0" rtl="0">
              <a:spcBef>
                <a:spcPts val="0"/>
              </a:spcBef>
              <a:buClr>
                <a:schemeClr val="dk1"/>
              </a:buClr>
              <a:buSzPct val="100000"/>
              <a:buFont typeface="Arial"/>
              <a:buNone/>
            </a:pPr>
            <a:r>
              <a:rPr lang="en"/>
              <a:t>print "Value:" , subject.attrs.get("xnat:subjectData/fields/field[name='customfield2']/field")</a:t>
            </a:r>
          </a:p>
          <a:p>
            <a:pPr lvl="0" rtl="0">
              <a:spcBef>
                <a:spcPts val="0"/>
              </a:spcBef>
              <a:buClr>
                <a:schemeClr val="dk1"/>
              </a:buClr>
              <a:buSzPct val="100000"/>
              <a:buFont typeface="Arial"/>
              <a:buNone/>
            </a:pPr>
            <a:r>
              <a:t/>
            </a:r>
            <a:endParaRPr/>
          </a:p>
          <a:p>
            <a:pPr lvl="0" rtl="0">
              <a:spcBef>
                <a:spcPts val="0"/>
              </a:spcBef>
              <a:buClr>
                <a:schemeClr val="dk1"/>
              </a:buClr>
              <a:buSzPct val="100000"/>
              <a:buFont typeface="Arial"/>
              <a:buNone/>
            </a:pPr>
            <a:r>
              <a:rPr lang="en"/>
              <a:t>print '''</a:t>
            </a:r>
          </a:p>
          <a:p>
            <a:pPr lvl="0" rtl="0">
              <a:spcBef>
                <a:spcPts val="0"/>
              </a:spcBef>
              <a:buClr>
                <a:schemeClr val="dk1"/>
              </a:buClr>
              <a:buSzPct val="100000"/>
              <a:buFont typeface="Arial"/>
              <a:buNone/>
            </a:pPr>
            <a:r>
              <a:rPr lang="en"/>
              <a:t>Using: subject.xpath("/xnat:Subject/xnat:fields/xnat:field[@name='customfield2']/text()[2]")[0]</a:t>
            </a:r>
          </a:p>
          <a:p>
            <a:pPr lvl="0" rtl="0">
              <a:spcBef>
                <a:spcPts val="0"/>
              </a:spcBef>
              <a:buClr>
                <a:schemeClr val="dk1"/>
              </a:buClr>
              <a:buSzPct val="100000"/>
              <a:buFont typeface="Arial"/>
              <a:buNone/>
            </a:pPr>
            <a:r>
              <a:rPr lang="en"/>
              <a:t>xpath explination:</a:t>
            </a:r>
          </a:p>
          <a:p>
            <a:pPr lvl="0" rtl="0">
              <a:spcBef>
                <a:spcPts val="0"/>
              </a:spcBef>
              <a:buClr>
                <a:schemeClr val="dk1"/>
              </a:buClr>
              <a:buSzPct val="100000"/>
              <a:buFont typeface="Arial"/>
              <a:buNone/>
            </a:pPr>
            <a:r>
              <a:rPr lang="en"/>
              <a:t>    * /xnat:Subject/xnat:fields/xnat:field </a:t>
            </a:r>
          </a:p>
          <a:p>
            <a:pPr lvl="0" rtl="0">
              <a:spcBef>
                <a:spcPts val="0"/>
              </a:spcBef>
              <a:buClr>
                <a:schemeClr val="dk1"/>
              </a:buClr>
              <a:buSzPct val="100000"/>
              <a:buFont typeface="Arial"/>
              <a:buNone/>
            </a:pPr>
            <a:r>
              <a:rPr lang="en"/>
              <a:t>        = Find me all elements of type xnat:field that are children of xnat:Subject/xnat:fields </a:t>
            </a:r>
          </a:p>
          <a:p>
            <a:pPr lvl="0" rtl="0">
              <a:spcBef>
                <a:spcPts val="0"/>
              </a:spcBef>
              <a:buClr>
                <a:schemeClr val="dk1"/>
              </a:buClr>
              <a:buSzPct val="100000"/>
              <a:buFont typeface="Arial"/>
              <a:buNone/>
            </a:pPr>
            <a:r>
              <a:rPr lang="en"/>
              <a:t>    * [@name='customfield2'] </a:t>
            </a:r>
          </a:p>
          <a:p>
            <a:pPr lvl="0" rtl="0">
              <a:spcBef>
                <a:spcPts val="0"/>
              </a:spcBef>
              <a:buClr>
                <a:schemeClr val="dk1"/>
              </a:buClr>
              <a:buSzPct val="100000"/>
              <a:buFont typeface="Arial"/>
              <a:buNone/>
            </a:pPr>
            <a:r>
              <a:rPr lang="en"/>
              <a:t>        = of all xnat:field elements, give me only those with an attribute 'name' equal to 'customfield2'</a:t>
            </a:r>
          </a:p>
          <a:p>
            <a:pPr lvl="0" rtl="0">
              <a:spcBef>
                <a:spcPts val="0"/>
              </a:spcBef>
              <a:buClr>
                <a:schemeClr val="dk1"/>
              </a:buClr>
              <a:buSzPct val="100000"/>
              <a:buFont typeface="Arial"/>
              <a:buNone/>
            </a:pPr>
            <a:r>
              <a:rPr lang="en"/>
              <a:t>    * /text() = give me all text nodes of the found elements. </a:t>
            </a:r>
          </a:p>
          <a:p>
            <a:pPr lvl="0" rtl="0">
              <a:spcBef>
                <a:spcPts val="0"/>
              </a:spcBef>
              <a:buClr>
                <a:schemeClr val="dk1"/>
              </a:buClr>
              <a:buSzPct val="100000"/>
              <a:buFont typeface="Arial"/>
              <a:buNone/>
            </a:pPr>
            <a:r>
              <a:rPr lang="en"/>
              <a:t>    * [2]  = we know that each xnat:field has a blank text element before the main data element. </a:t>
            </a:r>
          </a:p>
          <a:p>
            <a:pPr lvl="0" rtl="0">
              <a:spcBef>
                <a:spcPts val="0"/>
              </a:spcBef>
              <a:buClr>
                <a:schemeClr val="dk1"/>
              </a:buClr>
              <a:buSzPct val="100000"/>
              <a:buFont typeface="Arial"/>
              <a:buNone/>
            </a:pPr>
            <a:r>
              <a:rPr lang="en"/>
              <a:t>             So grab the 2nd element of the list.</a:t>
            </a:r>
          </a:p>
          <a:p>
            <a:pPr lvl="0" rtl="0">
              <a:spcBef>
                <a:spcPts val="0"/>
              </a:spcBef>
              <a:buClr>
                <a:schemeClr val="dk1"/>
              </a:buClr>
              <a:buSzPct val="100000"/>
              <a:buFont typeface="Arial"/>
              <a:buNone/>
            </a:pPr>
            <a:r>
              <a:rPr lang="en"/>
              <a:t>'''</a:t>
            </a:r>
          </a:p>
          <a:p>
            <a:pPr lvl="0" rtl="0">
              <a:spcBef>
                <a:spcPts val="0"/>
              </a:spcBef>
              <a:buClr>
                <a:schemeClr val="dk1"/>
              </a:buClr>
              <a:buSzPct val="100000"/>
              <a:buFont typeface="Arial"/>
              <a:buNone/>
            </a:pPr>
            <a:r>
              <a:rPr lang="en"/>
              <a:t>print "Value:" , subject.xpath("/xnat:Subject/xnat:fields/xnat:field[@name='customfield2']/text()[2]")[0]</a:t>
            </a:r>
          </a:p>
          <a:p>
            <a:pPr lvl="0" rtl="0">
              <a:spcBef>
                <a:spcPts val="0"/>
              </a:spcBef>
              <a:buNone/>
            </a:pPr>
            <a:r>
              <a:t/>
            </a:r>
            <a:endParaRPr/>
          </a:p>
          <a:p>
            <a:pPr lvl="0" rtl="0">
              <a:spcBef>
                <a:spcPts val="0"/>
              </a:spcBef>
              <a:buNone/>
            </a:pPr>
            <a:r>
              <a:t/>
            </a:r>
            <a:endParaRPr/>
          </a:p>
          <a:p>
            <a:pPr lvl="0" rtl="0">
              <a:spcBef>
                <a:spcPts val="0"/>
              </a:spcBef>
              <a:buNone/>
            </a:pPr>
            <a:r>
              <a:rPr lang="en"/>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When generating reports from xnat, there simply is no one solution.  Depending on the data you want: is it subject data, study data, or scan data, the technique used is going to change.</a:t>
            </a:r>
          </a:p>
          <a:p>
            <a:pPr lvl="0">
              <a:spcBef>
                <a:spcPts val="0"/>
              </a:spcBef>
              <a:buNone/>
            </a:pPr>
            <a:r>
              <a:t/>
            </a:r>
            <a:endParaRPr/>
          </a:p>
          <a:p>
            <a:pPr lvl="0">
              <a:spcBef>
                <a:spcPts val="0"/>
              </a:spcBef>
              <a:buNone/>
            </a:pPr>
            <a:r>
              <a:rPr lang="en"/>
              <a:t>For example, when reporting data from scans I have found that the fastest way is using xnat.select(‘xnat:dataType’).where(constraints) and then for each experiment I use experiment.get() to retrieve it’s xml, load that into an xml DOM and use xpath to retrieve scan values.</a:t>
            </a:r>
          </a:p>
          <a:p>
            <a:pPr lvl="0">
              <a:spcBef>
                <a:spcPts val="0"/>
              </a:spcBef>
              <a:buNone/>
            </a:pPr>
            <a:r>
              <a:t/>
            </a:r>
            <a:endParaRPr/>
          </a:p>
          <a:p>
            <a:pPr lvl="0">
              <a:spcBef>
                <a:spcPts val="0"/>
              </a:spcBef>
              <a:buNone/>
            </a:pPr>
            <a:r>
              <a:rPr lang="en"/>
              <a:t>{{{</a:t>
            </a:r>
          </a:p>
          <a:p>
            <a:pPr lvl="0" rtl="0">
              <a:lnSpc>
                <a:spcPct val="125737"/>
              </a:lnSpc>
              <a:spcBef>
                <a:spcPts val="0"/>
              </a:spcBef>
              <a:buNone/>
            </a:pPr>
            <a:r>
              <a:rPr lang="en" sz="1050">
                <a:highlight>
                  <a:srgbClr val="FFFFFF"/>
                </a:highlight>
              </a:rPr>
              <a:t>print "="*80, '\n'</a:t>
            </a:r>
          </a:p>
          <a:p>
            <a:pPr lvl="0" rtl="0">
              <a:lnSpc>
                <a:spcPct val="125737"/>
              </a:lnSpc>
              <a:spcBef>
                <a:spcPts val="0"/>
              </a:spcBef>
              <a:buNone/>
            </a:pPr>
            <a:r>
              <a:rPr lang="en" sz="1050">
                <a:highlight>
                  <a:srgbClr val="FFFFFF"/>
                </a:highlight>
              </a:rPr>
              <a:t>with timeit_context('select(/projects/nosetests/subjects/*/experiments/*'):</a:t>
            </a:r>
          </a:p>
          <a:p>
            <a:pPr lvl="0" rtl="0">
              <a:lnSpc>
                <a:spcPct val="125737"/>
              </a:lnSpc>
              <a:spcBef>
                <a:spcPts val="0"/>
              </a:spcBef>
              <a:buNone/>
            </a:pPr>
            <a:r>
              <a:rPr lang="en" sz="1050">
                <a:highlight>
                  <a:srgbClr val="FFFFFF"/>
                </a:highlight>
              </a:rPr>
              <a:t>    print "xnat.select('/projects/nosetests/subjects/*/experiments/*')"</a:t>
            </a:r>
          </a:p>
          <a:p>
            <a:pPr lvl="0" rtl="0">
              <a:lnSpc>
                <a:spcPct val="125737"/>
              </a:lnSpc>
              <a:spcBef>
                <a:spcPts val="0"/>
              </a:spcBef>
              <a:buNone/>
            </a:pPr>
            <a:r>
              <a:rPr lang="en" sz="1050">
                <a:highlight>
                  <a:srgbClr val="FFFFFF"/>
                </a:highlight>
              </a:rPr>
              <a:t>    results = xnat.select('/projects/nosetests/subjects/*/experiments')</a:t>
            </a:r>
          </a:p>
          <a:p>
            <a:pPr lvl="0" rtl="0">
              <a:lnSpc>
                <a:spcPct val="125737"/>
              </a:lnSpc>
              <a:spcBef>
                <a:spcPts val="0"/>
              </a:spcBef>
              <a:buNone/>
            </a:pPr>
            <a:r>
              <a:rPr lang="en" sz="1050">
                <a:highlight>
                  <a:srgbClr val="FFFFFF"/>
                </a:highlight>
              </a:rPr>
              <a:t>    experiments=[e for e in results if e.datatype() == 'xnat:mrSessionData']</a:t>
            </a:r>
          </a:p>
          <a:p>
            <a:pPr lvl="0" rtl="0">
              <a:lnSpc>
                <a:spcPct val="125737"/>
              </a:lnSpc>
              <a:spcBef>
                <a:spcPts val="0"/>
              </a:spcBef>
              <a:buNone/>
            </a:pPr>
            <a:r>
              <a:rPr lang="en" sz="1050">
                <a:highlight>
                  <a:srgbClr val="FFFFFF"/>
                </a:highlight>
              </a:rPr>
              <a:t>    print len(experiments)</a:t>
            </a:r>
          </a:p>
          <a:p>
            <a:pPr lvl="0" rtl="0">
              <a:lnSpc>
                <a:spcPct val="125737"/>
              </a:lnSpc>
              <a:spcBef>
                <a:spcPts val="0"/>
              </a:spcBef>
              <a:buNone/>
            </a:pPr>
            <a:r>
              <a:rPr lang="en" sz="1050">
                <a:highlight>
                  <a:srgbClr val="FFFFFF"/>
                </a:highlight>
              </a:rPr>
              <a:t>print "="*80, '\n' </a:t>
            </a:r>
          </a:p>
          <a:p>
            <a:pPr lvl="0" rtl="0">
              <a:lnSpc>
                <a:spcPct val="125737"/>
              </a:lnSpc>
              <a:spcBef>
                <a:spcPts val="0"/>
              </a:spcBef>
              <a:buNone/>
            </a:pPr>
            <a:r>
              <a:t/>
            </a:r>
            <a:endParaRPr sz="1050">
              <a:highlight>
                <a:srgbClr val="FFFFFF"/>
              </a:highlight>
            </a:endParaRPr>
          </a:p>
          <a:p>
            <a:pPr lvl="0" rtl="0">
              <a:lnSpc>
                <a:spcPct val="125737"/>
              </a:lnSpc>
              <a:spcBef>
                <a:spcPts val="0"/>
              </a:spcBef>
              <a:buNone/>
            </a:pPr>
            <a:r>
              <a:rPr lang="en" sz="1050">
                <a:highlight>
                  <a:srgbClr val="FFFFFF"/>
                </a:highlight>
              </a:rPr>
              <a:t>with timeit_context('select(xnat:mrSessionData).with(constraints)'):</a:t>
            </a:r>
          </a:p>
          <a:p>
            <a:pPr lvl="0" rtl="0">
              <a:lnSpc>
                <a:spcPct val="125737"/>
              </a:lnSpc>
              <a:spcBef>
                <a:spcPts val="0"/>
              </a:spcBef>
              <a:buNone/>
            </a:pPr>
            <a:r>
              <a:rPr lang="en" sz="1050">
                <a:highlight>
                  <a:srgbClr val="FFFFFF"/>
                </a:highlight>
              </a:rPr>
              <a:t>    print "xnat.select('xnat:mrSessionData').where(contraints)"</a:t>
            </a:r>
          </a:p>
          <a:p>
            <a:pPr lvl="0" rtl="0">
              <a:lnSpc>
                <a:spcPct val="125737"/>
              </a:lnSpc>
              <a:spcBef>
                <a:spcPts val="0"/>
              </a:spcBef>
              <a:buNone/>
            </a:pPr>
            <a:r>
              <a:rPr lang="en" sz="1050">
                <a:highlight>
                  <a:srgbClr val="FFFFFF"/>
                </a:highlight>
              </a:rPr>
              <a:t>    contraints = [('xnat:mrSessionData/project', '=', 'nosetests')]</a:t>
            </a:r>
          </a:p>
          <a:p>
            <a:pPr lvl="0" rtl="0">
              <a:lnSpc>
                <a:spcPct val="125737"/>
              </a:lnSpc>
              <a:spcBef>
                <a:spcPts val="0"/>
              </a:spcBef>
              <a:buNone/>
            </a:pPr>
            <a:r>
              <a:rPr lang="en" sz="1050">
                <a:highlight>
                  <a:srgbClr val="FFFFFF"/>
                </a:highlight>
              </a:rPr>
              <a:t>    results = xnat.select('xnat:mrSessionData').where(contraints)</a:t>
            </a:r>
          </a:p>
          <a:p>
            <a:pPr lvl="0" rtl="0">
              <a:lnSpc>
                <a:spcPct val="125737"/>
              </a:lnSpc>
              <a:spcBef>
                <a:spcPts val="0"/>
              </a:spcBef>
              <a:buNone/>
            </a:pPr>
            <a:r>
              <a:rPr lang="en" sz="1050">
                <a:highlight>
                  <a:srgbClr val="FFFFFF"/>
                </a:highlight>
              </a:rPr>
              <a:t>    experiments=[e for e in results]</a:t>
            </a:r>
          </a:p>
          <a:p>
            <a:pPr lvl="0" rtl="0">
              <a:lnSpc>
                <a:spcPct val="125737"/>
              </a:lnSpc>
              <a:spcBef>
                <a:spcPts val="0"/>
              </a:spcBef>
              <a:buNone/>
            </a:pPr>
            <a:r>
              <a:rPr lang="en" sz="1050">
                <a:highlight>
                  <a:srgbClr val="FFFFFF"/>
                </a:highlight>
              </a:rPr>
              <a:t>    print len(experiments)</a:t>
            </a:r>
          </a:p>
          <a:p>
            <a:pPr lvl="0" rtl="0">
              <a:lnSpc>
                <a:spcPct val="125737"/>
              </a:lnSpc>
              <a:spcBef>
                <a:spcPts val="0"/>
              </a:spcBef>
              <a:buNone/>
            </a:pPr>
            <a:r>
              <a:rPr lang="en" sz="1050">
                <a:highlight>
                  <a:srgbClr val="FFFFFF"/>
                </a:highlight>
              </a:rPr>
              <a:t>print "="*80, '\n'</a:t>
            </a:r>
          </a:p>
          <a:p>
            <a:pPr lvl="0">
              <a:spcBef>
                <a:spcPts val="0"/>
              </a:spcBef>
              <a:buNone/>
            </a:pPr>
            <a:r>
              <a:rPr lang="en"/>
              <a:t>}}}</a:t>
            </a:r>
          </a:p>
          <a:p>
            <a:pPr lvl="0">
              <a:spcBef>
                <a:spcPts val="0"/>
              </a:spcBef>
              <a:buNone/>
            </a:pPr>
            <a:r>
              <a:t/>
            </a:r>
            <a:endParaRPr/>
          </a:p>
          <a:p>
            <a:pPr lvl="0">
              <a:spcBef>
                <a:spcPts val="0"/>
              </a:spcBef>
              <a:buNone/>
            </a:pPr>
            <a:r>
              <a:t/>
            </a:r>
            <a:endParaRPr/>
          </a:p>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Most data types in XNAT can be retrieved in an XML format.  Using this, plus Xpath queries is probably the fastest way to get values and attributes out of an object.</a:t>
            </a:r>
          </a:p>
          <a:p>
            <a:pPr lvl="0">
              <a:spcBef>
                <a:spcPts val="0"/>
              </a:spcBef>
              <a:buNone/>
            </a:pPr>
            <a:r>
              <a:t/>
            </a:r>
            <a:endParaRPr/>
          </a:p>
          <a:p>
            <a:pPr lvl="0">
              <a:spcBef>
                <a:spcPts val="0"/>
              </a:spcBef>
              <a:buNone/>
            </a:pPr>
            <a:r>
              <a:rPr lang="en"/>
              <a:t>Eventually I would like to move pyXNAT to using xml and xpath internally because it’s much faster and more reliable than it’s current method of “csv” -&gt; json for retrieving values.</a:t>
            </a:r>
          </a:p>
          <a:p>
            <a:pPr lvl="0">
              <a:spcBef>
                <a:spcPts val="0"/>
              </a:spcBef>
              <a:buNone/>
            </a:pPr>
            <a:r>
              <a:t/>
            </a:r>
            <a:endParaRPr/>
          </a:p>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When querying using Xpath the results are always an array.  This will need to be taken into account when getting data with them.  </a:t>
            </a:r>
          </a:p>
          <a:p>
            <a:pPr lvl="0">
              <a:spcBef>
                <a:spcPts val="0"/>
              </a:spcBef>
              <a:buNone/>
            </a:pPr>
            <a:r>
              <a:t/>
            </a:r>
            <a:endParaRPr/>
          </a:p>
          <a:p>
            <a:pPr lvl="0">
              <a:spcBef>
                <a:spcPts val="0"/>
              </a:spcBef>
              <a:buNone/>
            </a:pPr>
            <a:r>
              <a:rPr lang="en"/>
              <a:t>When retrieving data from scans, it’s best to get the experiment, and use xpath to retrieve the scans from within the experiment’s xml. </a:t>
            </a:r>
          </a:p>
          <a:p>
            <a:pPr lvl="0">
              <a:spcBef>
                <a:spcPts val="0"/>
              </a:spcBef>
              <a:buNone/>
            </a:pPr>
            <a:r>
              <a:rPr lang="en"/>
              <a:t>From there, you can iterate over the scans and use further xpath queries to get the values.  But remember to NOT add ‘/’ to the front of the query because that will make xpath search from tree root instead of scan root.</a:t>
            </a:r>
          </a:p>
          <a:p>
            <a:pPr lvl="0">
              <a:spcBef>
                <a:spcPts val="0"/>
              </a:spcBef>
              <a:buNone/>
            </a:pPr>
            <a:r>
              <a:t/>
            </a:r>
            <a:endParaRPr/>
          </a:p>
          <a:p>
            <a:pPr lvl="0">
              <a:spcBef>
                <a:spcPts val="0"/>
              </a:spcBef>
              <a:buNone/>
            </a:pPr>
            <a:r>
              <a:rPr lang="en"/>
              <a:t>Attributes can be retrieved using Xpath by specifying ‘@’ in front of the attribute name.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biggest change for pyxnat 1.0.0.0 was the move from using httplib2 to “requests” for handling all http communication.  But this change is should be transparent to the users.  For users of pyxnat, the biggest change is probably the removal of all of the caching functionality.   For most of us, it seems that pyxnat’s caching was of limited use at best, and actually caused problems at worst. So the concensus on the forum was to remove it.  pyXNAT still looks like it supports caching, but it doesn’t. All of the cache parameter references were left in to facilitate backwards compatibility</a:t>
            </a:r>
          </a:p>
          <a:p>
            <a:pPr lvl="0">
              <a:spcBef>
                <a:spcPts val="0"/>
              </a:spcBef>
              <a:buNone/>
            </a:pPr>
            <a:r>
              <a:t/>
            </a:r>
            <a:endParaRPr/>
          </a:p>
          <a:p>
            <a:pPr lvl="0">
              <a:spcBef>
                <a:spcPts val="0"/>
              </a:spcBef>
              <a:buNone/>
            </a:pPr>
            <a:r>
              <a:rPr lang="en"/>
              <a:t>Additionally I made the changes necessary so that all file uploads and downloads were streamed.  What this means is that large files will no longer cause pyxnat use exorbitant amounts of memory.   This feature is completely automatic so if you upgrade to 1.0.0.0 you will see the perormance improvment right away.</a:t>
            </a:r>
          </a:p>
          <a:p>
            <a:pPr lvl="0">
              <a:spcBef>
                <a:spcPts val="0"/>
              </a:spcBef>
              <a:buNone/>
            </a:pPr>
            <a:r>
              <a:t/>
            </a:r>
            <a:endParaRPr/>
          </a:p>
          <a:p>
            <a:pPr lvl="0">
              <a:spcBef>
                <a:spcPts val="0"/>
              </a:spcBef>
              <a:buNone/>
            </a:pPr>
            <a:r>
              <a:rPr lang="en"/>
              <a:t>I also tried* to make the error messages a little more useful.  Pyxnat was swallowing what little data xnat gave us on errors, I’ve tried to make it so that what little error information xnat gives you, pyxnat shows you. </a:t>
            </a:r>
          </a:p>
          <a:p>
            <a:pPr lvl="0">
              <a:spcBef>
                <a:spcPts val="0"/>
              </a:spcBef>
              <a:buNone/>
            </a:pPr>
            <a:r>
              <a:t/>
            </a:r>
            <a:endParaRPr/>
          </a:p>
          <a:p>
            <a:pPr lvl="0">
              <a:spcBef>
                <a:spcPts val="0"/>
              </a:spcBef>
              <a:buNone/>
            </a:pPr>
            <a:r>
              <a:rPr lang="en"/>
              <a:t>Lastly, because pyxnat is now using requests library, I felt it was a good idea to expose the http: put/get/post/delete/head methods from requests into pyxnat.interface.  This allows you to use pyxnat to run custom url strings without having to manage the cookies yourself.  An example later in this presentation uses “put” to show how it works.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PyXNAT is not my day job.  And my day job takes up 99% of my time. So changes and enhancements from me to pyxnat are greatly affected by “are they affecting me” priority.  I do recognize that the move to requests has somehow broken proxy support, and as soon as I can get some free time I will get into it.  If anybody is using proxy now and has the ability to assist it would be greatly appreciated.</a:t>
            </a:r>
          </a:p>
          <a:p>
            <a:pPr lvl="0">
              <a:spcBef>
                <a:spcPts val="0"/>
              </a:spcBef>
              <a:buNone/>
            </a:pPr>
            <a:r>
              <a:t/>
            </a:r>
            <a:endParaRPr/>
          </a:p>
          <a:p>
            <a:pPr lvl="0">
              <a:spcBef>
                <a:spcPts val="0"/>
              </a:spcBef>
              <a:buNone/>
            </a:pPr>
            <a:r>
              <a:rPr lang="en"/>
              <a:t>The other things I’d like to do are moving from using CSV-&gt;JSON kludges to XML+XPATH for column/attribute access. And to clean up unused code.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Something that isn’t very well documented is that you can technically upload files to “deep” paths within a resource. Each resource is NOT limited to single folder depth, however this has some limitations.</a:t>
            </a:r>
          </a:p>
          <a:p>
            <a:pPr lvl="0">
              <a:spcBef>
                <a:spcPts val="0"/>
              </a:spcBef>
              <a:buNone/>
            </a:pPr>
            <a:r>
              <a:t/>
            </a:r>
            <a:endParaRPr/>
          </a:p>
          <a:p>
            <a:pPr lvl="0">
              <a:spcBef>
                <a:spcPts val="0"/>
              </a:spcBef>
              <a:buNone/>
            </a:pPr>
            <a:r>
              <a:rPr lang="en"/>
              <a:t>It’s possible to create deep folders in two ways: </a:t>
            </a:r>
          </a:p>
          <a:p>
            <a:pPr indent="-228600" lvl="0" marL="457200" rtl="0">
              <a:spcBef>
                <a:spcPts val="0"/>
              </a:spcBef>
              <a:buAutoNum type="arabicPeriod"/>
            </a:pPr>
            <a:r>
              <a:rPr lang="en"/>
              <a:t>Upload each file separately using a relative path as the file’s id.  (Shown on this slide)</a:t>
            </a:r>
          </a:p>
          <a:p>
            <a:pPr indent="-228600" lvl="0" marL="457200" rtl="0">
              <a:spcBef>
                <a:spcPts val="0"/>
              </a:spcBef>
              <a:buAutoNum type="arabicPeriod"/>
            </a:pPr>
            <a:r>
              <a:rPr lang="en"/>
              <a:t>Create a zip file that contains the path and use resource.put_zip() with extract=True (shown later.)</a:t>
            </a:r>
          </a:p>
          <a:p>
            <a:pPr lvl="0" rtl="0">
              <a:spcBef>
                <a:spcPts val="0"/>
              </a:spcBef>
              <a:buNone/>
            </a:pPr>
            <a:r>
              <a:t/>
            </a:r>
            <a:endParaRPr/>
          </a:p>
          <a:p>
            <a:pPr lvl="0" rtl="0">
              <a:spcBef>
                <a:spcPts val="0"/>
              </a:spcBef>
              <a:buNone/>
            </a:pPr>
            <a:r>
              <a:rPr lang="en"/>
              <a:t>However, when working with deep path files, it’s impossible to retrieve them as a group. Each file must be retrieved individually.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What file manager looks like after the previous slide.</a:t>
            </a:r>
          </a:p>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This shows, that even when uploading as a zip. There is not (currently) a way in pyxnat to retrieve a folder from a deep path upload. Each file must be retrieved individually using the full path to the file.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4" name="Shape 14"/>
        <p:cNvGrpSpPr/>
        <p:nvPr/>
      </p:nvGrpSpPr>
      <p:grpSpPr>
        <a:xfrm>
          <a:off x="0" y="0"/>
          <a:ext cx="0" cy="0"/>
          <a:chOff x="0" y="0"/>
          <a:chExt cx="0" cy="0"/>
        </a:xfrm>
      </p:grpSpPr>
      <p:sp>
        <p:nvSpPr>
          <p:cNvPr id="15" name="Shape 15"/>
          <p:cNvSpPr txBox="1"/>
          <p:nvPr>
            <p:ph type="title"/>
          </p:nvPr>
        </p:nvSpPr>
        <p:spPr>
          <a:xfrm>
            <a:off x="152400" y="102869"/>
            <a:ext cx="8229600" cy="480059"/>
          </a:xfrm>
          <a:prstGeom prst="rect">
            <a:avLst/>
          </a:prstGeom>
          <a:noFill/>
          <a:ln>
            <a:noFill/>
          </a:ln>
        </p:spPr>
        <p:txBody>
          <a:bodyPr anchorCtr="0" anchor="ctr" bIns="91425" lIns="91425" rIns="91425" tIns="91425"/>
          <a:lstStyle>
            <a:lvl1pPr indent="0" lvl="0" marL="0" marR="0" rtl="0" algn="l">
              <a:spcBef>
                <a:spcPts val="0"/>
              </a:spcBef>
              <a:buClr>
                <a:schemeClr val="lt1"/>
              </a:buClr>
              <a:buFont typeface="Roboto Condensed"/>
              <a:buNone/>
              <a:defRPr b="0" i="0" sz="2400" u="none" cap="none" strike="noStrike">
                <a:solidFill>
                  <a:schemeClr val="lt1"/>
                </a:solidFill>
                <a:latin typeface="Roboto Condensed"/>
                <a:ea typeface="Roboto Condensed"/>
                <a:cs typeface="Roboto Condensed"/>
                <a:sym typeface="Roboto Condensed"/>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6" name="Shape 16"/>
          <p:cNvSpPr txBox="1"/>
          <p:nvPr>
            <p:ph idx="1" type="body"/>
          </p:nvPr>
        </p:nvSpPr>
        <p:spPr>
          <a:xfrm>
            <a:off x="457200" y="1200150"/>
            <a:ext cx="8229600" cy="3394472"/>
          </a:xfrm>
          <a:prstGeom prst="rect">
            <a:avLst/>
          </a:prstGeom>
          <a:noFill/>
          <a:ln>
            <a:noFill/>
          </a:ln>
        </p:spPr>
        <p:txBody>
          <a:bodyPr anchorCtr="0" anchor="t" bIns="91425" lIns="91425" rIns="91425" tIns="91425"/>
          <a:lstStyle>
            <a:lvl1pPr indent="-190500" lvl="0" marL="342900" marR="0" rtl="0" algn="l">
              <a:spcBef>
                <a:spcPts val="480"/>
              </a:spcBef>
              <a:buClr>
                <a:schemeClr val="lt1"/>
              </a:buClr>
              <a:buSzPct val="100000"/>
              <a:buFont typeface="Arial"/>
              <a:buChar char="•"/>
              <a:defRPr b="0" i="0" sz="2400" u="none" cap="none" strike="noStrike">
                <a:solidFill>
                  <a:schemeClr val="lt1"/>
                </a:solidFill>
                <a:latin typeface="Roboto Condensed"/>
                <a:ea typeface="Roboto Condensed"/>
                <a:cs typeface="Roboto Condensed"/>
                <a:sym typeface="Roboto Condensed"/>
              </a:defRPr>
            </a:lvl1pPr>
            <a:lvl2pPr indent="-158750" lvl="1" marL="742950" marR="0" rtl="0" algn="l">
              <a:spcBef>
                <a:spcPts val="400"/>
              </a:spcBef>
              <a:buClr>
                <a:schemeClr val="lt1"/>
              </a:buClr>
              <a:buSzPct val="100000"/>
              <a:buFont typeface="Arial"/>
              <a:buChar char="–"/>
              <a:defRPr b="0" i="0" sz="2000" u="none" cap="none" strike="noStrike">
                <a:solidFill>
                  <a:schemeClr val="lt1"/>
                </a:solidFill>
                <a:latin typeface="Roboto Condensed"/>
                <a:ea typeface="Roboto Condensed"/>
                <a:cs typeface="Roboto Condensed"/>
                <a:sym typeface="Roboto Condensed"/>
              </a:defRPr>
            </a:lvl2pPr>
            <a:lvl3pPr indent="-114300" lvl="2" marL="1143000" marR="0" rtl="0" algn="l">
              <a:spcBef>
                <a:spcPts val="360"/>
              </a:spcBef>
              <a:buClr>
                <a:schemeClr val="lt1"/>
              </a:buClr>
              <a:buSzPct val="100000"/>
              <a:buFont typeface="Arial"/>
              <a:buChar char="•"/>
              <a:defRPr b="0" i="0" sz="1800" u="none" cap="none" strike="noStrike">
                <a:solidFill>
                  <a:schemeClr val="lt1"/>
                </a:solidFill>
                <a:latin typeface="Roboto Condensed"/>
                <a:ea typeface="Roboto Condensed"/>
                <a:cs typeface="Roboto Condensed"/>
                <a:sym typeface="Roboto Condensed"/>
              </a:defRPr>
            </a:lvl3pPr>
            <a:lvl4pPr indent="-127000" lvl="3" marL="1600200" marR="0" rtl="0" algn="l">
              <a:spcBef>
                <a:spcPts val="320"/>
              </a:spcBef>
              <a:buClr>
                <a:schemeClr val="lt1"/>
              </a:buClr>
              <a:buSzPct val="100000"/>
              <a:buFont typeface="Arial"/>
              <a:buChar char="–"/>
              <a:defRPr b="0" i="0" sz="1600" u="none" cap="none" strike="noStrike">
                <a:solidFill>
                  <a:schemeClr val="lt1"/>
                </a:solidFill>
                <a:latin typeface="Roboto Condensed"/>
                <a:ea typeface="Roboto Condensed"/>
                <a:cs typeface="Roboto Condensed"/>
                <a:sym typeface="Roboto Condensed"/>
              </a:defRPr>
            </a:lvl4pPr>
            <a:lvl5pPr indent="-127000" lvl="4" marL="2057400" marR="0" rtl="0" algn="l">
              <a:spcBef>
                <a:spcPts val="320"/>
              </a:spcBef>
              <a:buClr>
                <a:schemeClr val="lt1"/>
              </a:buClr>
              <a:buSzPct val="100000"/>
              <a:buFont typeface="Arial"/>
              <a:buChar char="»"/>
              <a:defRPr b="0" i="0" sz="1600" u="none" cap="none" strike="noStrike">
                <a:solidFill>
                  <a:schemeClr val="lt1"/>
                </a:solidFill>
                <a:latin typeface="Roboto Condensed"/>
                <a:ea typeface="Roboto Condensed"/>
                <a:cs typeface="Roboto Condensed"/>
                <a:sym typeface="Roboto Condensed"/>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7" name="Shape 17"/>
          <p:cNvSpPr txBox="1"/>
          <p:nvPr>
            <p:ph idx="10" type="dt"/>
          </p:nvPr>
        </p:nvSpPr>
        <p:spPr>
          <a:xfrm>
            <a:off x="5867400" y="4767262"/>
            <a:ext cx="2133599" cy="273843"/>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rgbClr val="C5D8F1"/>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8" name="Shape 18"/>
          <p:cNvSpPr txBox="1"/>
          <p:nvPr>
            <p:ph idx="11" type="ftr"/>
          </p:nvPr>
        </p:nvSpPr>
        <p:spPr>
          <a:xfrm>
            <a:off x="1676400" y="4767262"/>
            <a:ext cx="3276600" cy="273843"/>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C5D8F1"/>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2" type="sldNum"/>
          </p:nvPr>
        </p:nvSpPr>
        <p:spPr>
          <a:xfrm>
            <a:off x="8229600" y="4767262"/>
            <a:ext cx="457200" cy="27384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Roboto Condensed"/>
                <a:ea typeface="Roboto Condensed"/>
                <a:cs typeface="Roboto Condensed"/>
                <a:sym typeface="Roboto Condensed"/>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0" name="Shape 20"/>
        <p:cNvGrpSpPr/>
        <p:nvPr/>
      </p:nvGrpSpPr>
      <p:grpSpPr>
        <a:xfrm>
          <a:off x="0" y="0"/>
          <a:ext cx="0" cy="0"/>
          <a:chOff x="0" y="0"/>
          <a:chExt cx="0" cy="0"/>
        </a:xfrm>
      </p:grpSpPr>
      <p:pic>
        <p:nvPicPr>
          <p:cNvPr id="21" name="Shape 21"/>
          <p:cNvPicPr preferRelativeResize="0"/>
          <p:nvPr/>
        </p:nvPicPr>
        <p:blipFill rotWithShape="1">
          <a:blip r:embed="rId2">
            <a:alphaModFix/>
          </a:blip>
          <a:srcRect b="0" l="0" r="0" t="0"/>
          <a:stretch/>
        </p:blipFill>
        <p:spPr>
          <a:xfrm>
            <a:off x="0" y="0"/>
            <a:ext cx="9144000" cy="5143499"/>
          </a:xfrm>
          <a:prstGeom prst="rect">
            <a:avLst/>
          </a:prstGeom>
          <a:noFill/>
          <a:ln>
            <a:noFill/>
          </a:ln>
        </p:spPr>
      </p:pic>
      <p:sp>
        <p:nvSpPr>
          <p:cNvPr id="22" name="Shape 22"/>
          <p:cNvSpPr txBox="1"/>
          <p:nvPr>
            <p:ph type="ctrTitle"/>
          </p:nvPr>
        </p:nvSpPr>
        <p:spPr>
          <a:xfrm>
            <a:off x="304800" y="2952750"/>
            <a:ext cx="3752849" cy="1102518"/>
          </a:xfrm>
          <a:prstGeom prst="rect">
            <a:avLst/>
          </a:prstGeom>
          <a:noFill/>
          <a:ln>
            <a:noFill/>
          </a:ln>
        </p:spPr>
        <p:txBody>
          <a:bodyPr anchorCtr="0" anchor="b" bIns="91425" lIns="91425" rIns="91425" tIns="91425"/>
          <a:lstStyle>
            <a:lvl1pPr indent="0" lvl="0" marL="0" marR="0" rtl="0" algn="l">
              <a:spcBef>
                <a:spcPts val="0"/>
              </a:spcBef>
              <a:buClr>
                <a:schemeClr val="lt1"/>
              </a:buClr>
              <a:buFont typeface="Roboto Condensed"/>
              <a:buNone/>
              <a:defRPr b="0" i="0" sz="2400" u="none" cap="none" strike="noStrike">
                <a:solidFill>
                  <a:schemeClr val="lt1"/>
                </a:solidFill>
                <a:latin typeface="Roboto Condensed"/>
                <a:ea typeface="Roboto Condensed"/>
                <a:cs typeface="Roboto Condensed"/>
                <a:sym typeface="Roboto Condensed"/>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subTitle"/>
          </p:nvPr>
        </p:nvSpPr>
        <p:spPr>
          <a:xfrm>
            <a:off x="304800" y="4098130"/>
            <a:ext cx="3755188" cy="759620"/>
          </a:xfrm>
          <a:prstGeom prst="rect">
            <a:avLst/>
          </a:prstGeom>
          <a:noFill/>
          <a:ln>
            <a:noFill/>
          </a:ln>
        </p:spPr>
        <p:txBody>
          <a:bodyPr anchorCtr="0" anchor="t" bIns="91425" lIns="91425" rIns="91425" tIns="91425"/>
          <a:lstStyle>
            <a:lvl1pPr indent="0" lvl="0" marL="0" marR="0" rtl="0" algn="l">
              <a:spcBef>
                <a:spcPts val="320"/>
              </a:spcBef>
              <a:buClr>
                <a:srgbClr val="C5D8F1"/>
              </a:buClr>
              <a:buFont typeface="Arial"/>
              <a:buNone/>
              <a:defRPr b="0" i="0" sz="1600" u="none" cap="none" strike="noStrike">
                <a:solidFill>
                  <a:srgbClr val="C5D8F1"/>
                </a:solidFill>
                <a:latin typeface="Roboto Condensed"/>
                <a:ea typeface="Roboto Condensed"/>
                <a:cs typeface="Roboto Condensed"/>
                <a:sym typeface="Roboto Condensed"/>
              </a:defRPr>
            </a:lvl1pPr>
            <a:lvl2pPr indent="0" lvl="1" marL="457200" marR="0" rtl="0" algn="ctr">
              <a:spcBef>
                <a:spcPts val="400"/>
              </a:spcBef>
              <a:buClr>
                <a:srgbClr val="888888"/>
              </a:buClr>
              <a:buFont typeface="Arial"/>
              <a:buNone/>
              <a:defRPr b="0" i="0" sz="2000" u="none" cap="none" strike="noStrike">
                <a:solidFill>
                  <a:srgbClr val="888888"/>
                </a:solidFill>
                <a:latin typeface="Roboto Condensed"/>
                <a:ea typeface="Roboto Condensed"/>
                <a:cs typeface="Roboto Condensed"/>
                <a:sym typeface="Roboto Condensed"/>
              </a:defRPr>
            </a:lvl2pPr>
            <a:lvl3pPr indent="0" lvl="2" marL="914400" marR="0" rtl="0" algn="ctr">
              <a:spcBef>
                <a:spcPts val="360"/>
              </a:spcBef>
              <a:buClr>
                <a:srgbClr val="888888"/>
              </a:buClr>
              <a:buFont typeface="Arial"/>
              <a:buNone/>
              <a:defRPr b="0" i="0" sz="1800" u="none" cap="none" strike="noStrike">
                <a:solidFill>
                  <a:srgbClr val="888888"/>
                </a:solidFill>
                <a:latin typeface="Roboto Condensed"/>
                <a:ea typeface="Roboto Condensed"/>
                <a:cs typeface="Roboto Condensed"/>
                <a:sym typeface="Roboto Condensed"/>
              </a:defRPr>
            </a:lvl3pPr>
            <a:lvl4pPr indent="0" lvl="3" marL="1371600" marR="0" rtl="0" algn="ctr">
              <a:spcBef>
                <a:spcPts val="320"/>
              </a:spcBef>
              <a:buClr>
                <a:srgbClr val="888888"/>
              </a:buClr>
              <a:buFont typeface="Arial"/>
              <a:buNone/>
              <a:defRPr b="0" i="0" sz="1600" u="none" cap="none" strike="noStrike">
                <a:solidFill>
                  <a:srgbClr val="888888"/>
                </a:solidFill>
                <a:latin typeface="Roboto Condensed"/>
                <a:ea typeface="Roboto Condensed"/>
                <a:cs typeface="Roboto Condensed"/>
                <a:sym typeface="Roboto Condensed"/>
              </a:defRPr>
            </a:lvl4pPr>
            <a:lvl5pPr indent="0" lvl="4" marL="1828800" marR="0" rtl="0" algn="ctr">
              <a:spcBef>
                <a:spcPts val="320"/>
              </a:spcBef>
              <a:buClr>
                <a:srgbClr val="888888"/>
              </a:buClr>
              <a:buFont typeface="Arial"/>
              <a:buNone/>
              <a:defRPr b="0" i="0" sz="1600" u="none" cap="none" strike="noStrike">
                <a:solidFill>
                  <a:srgbClr val="888888"/>
                </a:solidFill>
                <a:latin typeface="Roboto Condensed"/>
                <a:ea typeface="Roboto Condensed"/>
                <a:cs typeface="Roboto Condensed"/>
                <a:sym typeface="Roboto Condensed"/>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24" name="Shape 24"/>
          <p:cNvSpPr txBox="1"/>
          <p:nvPr>
            <p:ph idx="12" type="sldNum"/>
          </p:nvPr>
        </p:nvSpPr>
        <p:spPr>
          <a:xfrm>
            <a:off x="8556783" y="4749850"/>
            <a:ext cx="548700" cy="393600"/>
          </a:xfrm>
          <a:prstGeom prst="rect">
            <a:avLst/>
          </a:prstGeom>
        </p:spPr>
        <p:txBody>
          <a:bodyPr anchorCtr="0" anchor="ctr" bIns="45700" lIns="91425" rIns="91425" tIns="45700">
            <a:noAutofit/>
          </a:bodyPr>
          <a:lstStyle/>
          <a:p>
            <a:pPr lvl="0">
              <a:spcBef>
                <a:spcPts val="0"/>
              </a:spcBef>
              <a:buNone/>
            </a:pPr>
            <a:fld id="{00000000-1234-1234-1234-123412341234}" type="slidenum">
              <a:rPr lang="en" sz="1300"/>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5" name="Shape 25"/>
        <p:cNvGrpSpPr/>
        <p:nvPr/>
      </p:nvGrpSpPr>
      <p:grpSpPr>
        <a:xfrm>
          <a:off x="0" y="0"/>
          <a:ext cx="0" cy="0"/>
          <a:chOff x="0" y="0"/>
          <a:chExt cx="0" cy="0"/>
        </a:xfrm>
      </p:grpSpPr>
      <p:sp>
        <p:nvSpPr>
          <p:cNvPr id="26" name="Shape 26"/>
          <p:cNvSpPr txBox="1"/>
          <p:nvPr>
            <p:ph type="title"/>
          </p:nvPr>
        </p:nvSpPr>
        <p:spPr>
          <a:xfrm>
            <a:off x="152400" y="102869"/>
            <a:ext cx="8229600" cy="480059"/>
          </a:xfrm>
          <a:prstGeom prst="rect">
            <a:avLst/>
          </a:prstGeom>
          <a:noFill/>
          <a:ln>
            <a:noFill/>
          </a:ln>
        </p:spPr>
        <p:txBody>
          <a:bodyPr anchorCtr="0" anchor="ctr" bIns="91425" lIns="91425" rIns="91425" tIns="91425"/>
          <a:lstStyle>
            <a:lvl1pPr indent="0" lvl="0" marL="0" marR="0" rtl="0" algn="l">
              <a:spcBef>
                <a:spcPts val="0"/>
              </a:spcBef>
              <a:buClr>
                <a:schemeClr val="lt1"/>
              </a:buClr>
              <a:buFont typeface="Roboto Condensed"/>
              <a:buNone/>
              <a:defRPr b="0" i="0" sz="2400" u="none" cap="none" strike="noStrike">
                <a:solidFill>
                  <a:schemeClr val="lt1"/>
                </a:solidFill>
                <a:latin typeface="Roboto Condensed"/>
                <a:ea typeface="Roboto Condensed"/>
                <a:cs typeface="Roboto Condensed"/>
                <a:sym typeface="Roboto Condensed"/>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 name="Shape 27"/>
          <p:cNvSpPr txBox="1"/>
          <p:nvPr>
            <p:ph idx="1" type="body"/>
          </p:nvPr>
        </p:nvSpPr>
        <p:spPr>
          <a:xfrm>
            <a:off x="457200" y="1200150"/>
            <a:ext cx="4038599" cy="3394472"/>
          </a:xfrm>
          <a:prstGeom prst="rect">
            <a:avLst/>
          </a:prstGeom>
          <a:noFill/>
          <a:ln>
            <a:noFill/>
          </a:ln>
        </p:spPr>
        <p:txBody>
          <a:bodyPr anchorCtr="0" anchor="t" bIns="91425" lIns="91425" rIns="91425" tIns="91425"/>
          <a:lstStyle>
            <a:lvl1pPr indent="-165100" lvl="0" marL="342900" marR="0" rtl="0" algn="l">
              <a:spcBef>
                <a:spcPts val="560"/>
              </a:spcBef>
              <a:buClr>
                <a:schemeClr val="lt1"/>
              </a:buClr>
              <a:buSzPct val="100000"/>
              <a:buFont typeface="Arial"/>
              <a:buChar char="•"/>
              <a:defRPr b="0" i="0" sz="2800" u="none" cap="none" strike="noStrike">
                <a:solidFill>
                  <a:schemeClr val="lt1"/>
                </a:solidFill>
                <a:latin typeface="Roboto Condensed"/>
                <a:ea typeface="Roboto Condensed"/>
                <a:cs typeface="Roboto Condensed"/>
                <a:sym typeface="Roboto Condensed"/>
              </a:defRPr>
            </a:lvl1pPr>
            <a:lvl2pPr indent="-133350" lvl="1" marL="742950" marR="0" rtl="0" algn="l">
              <a:spcBef>
                <a:spcPts val="480"/>
              </a:spcBef>
              <a:buClr>
                <a:schemeClr val="lt1"/>
              </a:buClr>
              <a:buSzPct val="100000"/>
              <a:buFont typeface="Arial"/>
              <a:buChar char="–"/>
              <a:defRPr b="0" i="0" sz="2400" u="none" cap="none" strike="noStrike">
                <a:solidFill>
                  <a:schemeClr val="lt1"/>
                </a:solidFill>
                <a:latin typeface="Roboto Condensed"/>
                <a:ea typeface="Roboto Condensed"/>
                <a:cs typeface="Roboto Condensed"/>
                <a:sym typeface="Roboto Condensed"/>
              </a:defRPr>
            </a:lvl2pPr>
            <a:lvl3pPr indent="-101600" lvl="2" marL="1143000" marR="0" rtl="0" algn="l">
              <a:spcBef>
                <a:spcPts val="400"/>
              </a:spcBef>
              <a:buClr>
                <a:schemeClr val="lt1"/>
              </a:buClr>
              <a:buSzPct val="100000"/>
              <a:buFont typeface="Arial"/>
              <a:buChar char="•"/>
              <a:defRPr b="0" i="0" sz="2000" u="none" cap="none" strike="noStrike">
                <a:solidFill>
                  <a:schemeClr val="lt1"/>
                </a:solidFill>
                <a:latin typeface="Roboto Condensed"/>
                <a:ea typeface="Roboto Condensed"/>
                <a:cs typeface="Roboto Condensed"/>
                <a:sym typeface="Roboto Condensed"/>
              </a:defRPr>
            </a:lvl3pPr>
            <a:lvl4pPr indent="-114300" lvl="3" marL="1600200" marR="0" rtl="0" algn="l">
              <a:spcBef>
                <a:spcPts val="360"/>
              </a:spcBef>
              <a:buClr>
                <a:schemeClr val="lt1"/>
              </a:buClr>
              <a:buSzPct val="100000"/>
              <a:buFont typeface="Arial"/>
              <a:buChar char="–"/>
              <a:defRPr b="0" i="0" sz="1800" u="none" cap="none" strike="noStrike">
                <a:solidFill>
                  <a:schemeClr val="lt1"/>
                </a:solidFill>
                <a:latin typeface="Roboto Condensed"/>
                <a:ea typeface="Roboto Condensed"/>
                <a:cs typeface="Roboto Condensed"/>
                <a:sym typeface="Roboto Condensed"/>
              </a:defRPr>
            </a:lvl4pPr>
            <a:lvl5pPr indent="-114300" lvl="4" marL="2057400" marR="0" rtl="0" algn="l">
              <a:spcBef>
                <a:spcPts val="360"/>
              </a:spcBef>
              <a:buClr>
                <a:schemeClr val="lt1"/>
              </a:buClr>
              <a:buSzPct val="100000"/>
              <a:buFont typeface="Arial"/>
              <a:buChar char="»"/>
              <a:defRPr b="0" i="0" sz="1800" u="none" cap="none" strike="noStrike">
                <a:solidFill>
                  <a:schemeClr val="lt1"/>
                </a:solidFill>
                <a:latin typeface="Roboto Condensed"/>
                <a:ea typeface="Roboto Condensed"/>
                <a:cs typeface="Roboto Condensed"/>
                <a:sym typeface="Roboto Condensed"/>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2" type="body"/>
          </p:nvPr>
        </p:nvSpPr>
        <p:spPr>
          <a:xfrm>
            <a:off x="4648200" y="1200150"/>
            <a:ext cx="4038599" cy="3394472"/>
          </a:xfrm>
          <a:prstGeom prst="rect">
            <a:avLst/>
          </a:prstGeom>
          <a:noFill/>
          <a:ln>
            <a:noFill/>
          </a:ln>
        </p:spPr>
        <p:txBody>
          <a:bodyPr anchorCtr="0" anchor="t" bIns="91425" lIns="91425" rIns="91425" tIns="91425"/>
          <a:lstStyle>
            <a:lvl1pPr indent="-165100" lvl="0" marL="342900" marR="0" rtl="0" algn="l">
              <a:spcBef>
                <a:spcPts val="560"/>
              </a:spcBef>
              <a:buClr>
                <a:schemeClr val="lt1"/>
              </a:buClr>
              <a:buSzPct val="100000"/>
              <a:buFont typeface="Arial"/>
              <a:buChar char="•"/>
              <a:defRPr b="0" i="0" sz="2800" u="none" cap="none" strike="noStrike">
                <a:solidFill>
                  <a:schemeClr val="lt1"/>
                </a:solidFill>
                <a:latin typeface="Roboto Condensed"/>
                <a:ea typeface="Roboto Condensed"/>
                <a:cs typeface="Roboto Condensed"/>
                <a:sym typeface="Roboto Condensed"/>
              </a:defRPr>
            </a:lvl1pPr>
            <a:lvl2pPr indent="-133350" lvl="1" marL="742950" marR="0" rtl="0" algn="l">
              <a:spcBef>
                <a:spcPts val="480"/>
              </a:spcBef>
              <a:buClr>
                <a:schemeClr val="lt1"/>
              </a:buClr>
              <a:buSzPct val="100000"/>
              <a:buFont typeface="Arial"/>
              <a:buChar char="–"/>
              <a:defRPr b="0" i="0" sz="2400" u="none" cap="none" strike="noStrike">
                <a:solidFill>
                  <a:schemeClr val="lt1"/>
                </a:solidFill>
                <a:latin typeface="Roboto Condensed"/>
                <a:ea typeface="Roboto Condensed"/>
                <a:cs typeface="Roboto Condensed"/>
                <a:sym typeface="Roboto Condensed"/>
              </a:defRPr>
            </a:lvl2pPr>
            <a:lvl3pPr indent="-101600" lvl="2" marL="1143000" marR="0" rtl="0" algn="l">
              <a:spcBef>
                <a:spcPts val="400"/>
              </a:spcBef>
              <a:buClr>
                <a:schemeClr val="lt1"/>
              </a:buClr>
              <a:buSzPct val="100000"/>
              <a:buFont typeface="Arial"/>
              <a:buChar char="•"/>
              <a:defRPr b="0" i="0" sz="2000" u="none" cap="none" strike="noStrike">
                <a:solidFill>
                  <a:schemeClr val="lt1"/>
                </a:solidFill>
                <a:latin typeface="Roboto Condensed"/>
                <a:ea typeface="Roboto Condensed"/>
                <a:cs typeface="Roboto Condensed"/>
                <a:sym typeface="Roboto Condensed"/>
              </a:defRPr>
            </a:lvl3pPr>
            <a:lvl4pPr indent="-114300" lvl="3" marL="1600200" marR="0" rtl="0" algn="l">
              <a:spcBef>
                <a:spcPts val="360"/>
              </a:spcBef>
              <a:buClr>
                <a:schemeClr val="lt1"/>
              </a:buClr>
              <a:buSzPct val="100000"/>
              <a:buFont typeface="Arial"/>
              <a:buChar char="–"/>
              <a:defRPr b="0" i="0" sz="1800" u="none" cap="none" strike="noStrike">
                <a:solidFill>
                  <a:schemeClr val="lt1"/>
                </a:solidFill>
                <a:latin typeface="Roboto Condensed"/>
                <a:ea typeface="Roboto Condensed"/>
                <a:cs typeface="Roboto Condensed"/>
                <a:sym typeface="Roboto Condensed"/>
              </a:defRPr>
            </a:lvl4pPr>
            <a:lvl5pPr indent="-114300" lvl="4" marL="2057400" marR="0" rtl="0" algn="l">
              <a:spcBef>
                <a:spcPts val="360"/>
              </a:spcBef>
              <a:buClr>
                <a:schemeClr val="lt1"/>
              </a:buClr>
              <a:buSzPct val="100000"/>
              <a:buFont typeface="Arial"/>
              <a:buChar char="»"/>
              <a:defRPr b="0" i="0" sz="1800" u="none" cap="none" strike="noStrike">
                <a:solidFill>
                  <a:schemeClr val="lt1"/>
                </a:solidFill>
                <a:latin typeface="Roboto Condensed"/>
                <a:ea typeface="Roboto Condensed"/>
                <a:cs typeface="Roboto Condensed"/>
                <a:sym typeface="Roboto Condensed"/>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0" type="dt"/>
          </p:nvPr>
        </p:nvSpPr>
        <p:spPr>
          <a:xfrm>
            <a:off x="5867400" y="4767262"/>
            <a:ext cx="2133599" cy="273843"/>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rgbClr val="C5D8F1"/>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11" type="ftr"/>
          </p:nvPr>
        </p:nvSpPr>
        <p:spPr>
          <a:xfrm>
            <a:off x="1676400" y="4767262"/>
            <a:ext cx="3276600" cy="273843"/>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C5D8F1"/>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2" type="sldNum"/>
          </p:nvPr>
        </p:nvSpPr>
        <p:spPr>
          <a:xfrm>
            <a:off x="8229600" y="4767262"/>
            <a:ext cx="457200" cy="27384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Roboto Condensed"/>
                <a:ea typeface="Roboto Condensed"/>
                <a:cs typeface="Roboto Condensed"/>
                <a:sym typeface="Roboto Condensed"/>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2" name="Shape 32"/>
        <p:cNvGrpSpPr/>
        <p:nvPr/>
      </p:nvGrpSpPr>
      <p:grpSpPr>
        <a:xfrm>
          <a:off x="0" y="0"/>
          <a:ext cx="0" cy="0"/>
          <a:chOff x="0" y="0"/>
          <a:chExt cx="0" cy="0"/>
        </a:xfrm>
      </p:grpSpPr>
      <p:sp>
        <p:nvSpPr>
          <p:cNvPr id="33" name="Shape 33"/>
          <p:cNvSpPr txBox="1"/>
          <p:nvPr>
            <p:ph type="title"/>
          </p:nvPr>
        </p:nvSpPr>
        <p:spPr>
          <a:xfrm>
            <a:off x="152400" y="102869"/>
            <a:ext cx="8229600" cy="480059"/>
          </a:xfrm>
          <a:prstGeom prst="rect">
            <a:avLst/>
          </a:prstGeom>
          <a:noFill/>
          <a:ln>
            <a:noFill/>
          </a:ln>
        </p:spPr>
        <p:txBody>
          <a:bodyPr anchorCtr="0" anchor="ctr" bIns="91425" lIns="91425" rIns="91425" tIns="91425"/>
          <a:lstStyle>
            <a:lvl1pPr indent="0" lvl="0" marL="0" marR="0" rtl="0" algn="l">
              <a:spcBef>
                <a:spcPts val="0"/>
              </a:spcBef>
              <a:buClr>
                <a:schemeClr val="lt1"/>
              </a:buClr>
              <a:buFont typeface="Roboto Condensed"/>
              <a:buNone/>
              <a:defRPr b="0" i="0" sz="2400" u="none" cap="none" strike="noStrike">
                <a:solidFill>
                  <a:schemeClr val="lt1"/>
                </a:solidFill>
                <a:latin typeface="Roboto Condensed"/>
                <a:ea typeface="Roboto Condensed"/>
                <a:cs typeface="Roboto Condensed"/>
                <a:sym typeface="Roboto Condensed"/>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4" name="Shape 34"/>
          <p:cNvSpPr txBox="1"/>
          <p:nvPr>
            <p:ph idx="10" type="dt"/>
          </p:nvPr>
        </p:nvSpPr>
        <p:spPr>
          <a:xfrm>
            <a:off x="5867400" y="4767262"/>
            <a:ext cx="2133599" cy="273843"/>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rgbClr val="C5D8F1"/>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1" type="ftr"/>
          </p:nvPr>
        </p:nvSpPr>
        <p:spPr>
          <a:xfrm>
            <a:off x="1676400" y="4767262"/>
            <a:ext cx="3276600" cy="273843"/>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C5D8F1"/>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12" type="sldNum"/>
          </p:nvPr>
        </p:nvSpPr>
        <p:spPr>
          <a:xfrm>
            <a:off x="8229600" y="4767262"/>
            <a:ext cx="457200" cy="27384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Roboto Condensed"/>
                <a:ea typeface="Roboto Condensed"/>
                <a:cs typeface="Roboto Condensed"/>
                <a:sym typeface="Roboto Condensed"/>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7" name="Shape 37"/>
        <p:cNvGrpSpPr/>
        <p:nvPr/>
      </p:nvGrpSpPr>
      <p:grpSpPr>
        <a:xfrm>
          <a:off x="0" y="0"/>
          <a:ext cx="0" cy="0"/>
          <a:chOff x="0" y="0"/>
          <a:chExt cx="0" cy="0"/>
        </a:xfrm>
      </p:grpSpPr>
      <p:sp>
        <p:nvSpPr>
          <p:cNvPr id="38" name="Shape 38"/>
          <p:cNvSpPr txBox="1"/>
          <p:nvPr>
            <p:ph idx="10" type="dt"/>
          </p:nvPr>
        </p:nvSpPr>
        <p:spPr>
          <a:xfrm>
            <a:off x="5867400" y="4767262"/>
            <a:ext cx="2133599" cy="273843"/>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rgbClr val="C5D8F1"/>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1" type="ftr"/>
          </p:nvPr>
        </p:nvSpPr>
        <p:spPr>
          <a:xfrm>
            <a:off x="1676400" y="4767262"/>
            <a:ext cx="3276600" cy="273843"/>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C5D8F1"/>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12" type="sldNum"/>
          </p:nvPr>
        </p:nvSpPr>
        <p:spPr>
          <a:xfrm>
            <a:off x="8229600" y="4767262"/>
            <a:ext cx="457200" cy="27384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Roboto Condensed"/>
                <a:ea typeface="Roboto Condensed"/>
                <a:cs typeface="Roboto Condensed"/>
                <a:sym typeface="Roboto Condensed"/>
              </a:rPr>
              <a:t>‹#›</a:t>
            </a:fld>
          </a:p>
        </p:txBody>
      </p:sp>
      <p:pic>
        <p:nvPicPr>
          <p:cNvPr id="41" name="Shape 41"/>
          <p:cNvPicPr preferRelativeResize="0"/>
          <p:nvPr/>
        </p:nvPicPr>
        <p:blipFill rotWithShape="1">
          <a:blip r:embed="rId2">
            <a:alphaModFix/>
          </a:blip>
          <a:srcRect b="0" l="0" r="0" t="0"/>
          <a:stretch/>
        </p:blipFill>
        <p:spPr>
          <a:xfrm>
            <a:off x="0" y="0"/>
            <a:ext cx="9144000" cy="51434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42" name="Shape 42"/>
        <p:cNvGrpSpPr/>
        <p:nvPr/>
      </p:nvGrpSpPr>
      <p:grpSpPr>
        <a:xfrm>
          <a:off x="0" y="0"/>
          <a:ext cx="0" cy="0"/>
          <a:chOff x="0" y="0"/>
          <a:chExt cx="0" cy="0"/>
        </a:xfrm>
      </p:grpSpPr>
      <p:cxnSp>
        <p:nvCxnSpPr>
          <p:cNvPr id="43" name="Shape 43"/>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44" name="Shape 44"/>
          <p:cNvSpPr txBox="1"/>
          <p:nvPr>
            <p:ph type="title"/>
          </p:nvPr>
        </p:nvSpPr>
        <p:spPr>
          <a:xfrm>
            <a:off x="387900" y="458025"/>
            <a:ext cx="8368200" cy="686100"/>
          </a:xfrm>
          <a:prstGeom prst="rect">
            <a:avLst/>
          </a:prstGeom>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5" name="Shape 45"/>
          <p:cNvSpPr txBox="1"/>
          <p:nvPr>
            <p:ph idx="1" type="body"/>
          </p:nvPr>
        </p:nvSpPr>
        <p:spPr>
          <a:xfrm>
            <a:off x="387900" y="1489824"/>
            <a:ext cx="8368200" cy="30789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6" name="Shape 46"/>
          <p:cNvSpPr txBox="1"/>
          <p:nvPr>
            <p:ph idx="12" type="sldNum"/>
          </p:nvPr>
        </p:nvSpPr>
        <p:spPr>
          <a:xfrm>
            <a:off x="8472457" y="4663216"/>
            <a:ext cx="548700" cy="393600"/>
          </a:xfrm>
          <a:prstGeom prst="rect">
            <a:avLst/>
          </a:prstGeom>
        </p:spPr>
        <p:txBody>
          <a:bodyPr anchorCtr="0" anchor="ctr" bIns="45700" lIns="91425" rIns="91425" tIns="45700">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1">
            <a:alphaModFix/>
          </a:blip>
          <a:srcRect b="0" l="0" r="0" t="0"/>
          <a:stretch/>
        </p:blipFill>
        <p:spPr>
          <a:xfrm>
            <a:off x="755" y="0"/>
            <a:ext cx="9143244" cy="5143074"/>
          </a:xfrm>
          <a:prstGeom prst="rect">
            <a:avLst/>
          </a:prstGeom>
          <a:noFill/>
          <a:ln>
            <a:noFill/>
          </a:ln>
        </p:spPr>
      </p:pic>
      <p:sp>
        <p:nvSpPr>
          <p:cNvPr id="7" name="Shape 7"/>
          <p:cNvSpPr/>
          <p:nvPr/>
        </p:nvSpPr>
        <p:spPr>
          <a:xfrm>
            <a:off x="0" y="0"/>
            <a:ext cx="9144000" cy="685799"/>
          </a:xfrm>
          <a:prstGeom prst="rect">
            <a:avLst/>
          </a:prstGeom>
          <a:solidFill>
            <a:srgbClr val="213F7D"/>
          </a:solidFill>
          <a:ln>
            <a:noFill/>
          </a:ln>
          <a:effectLst>
            <a:outerShdw blurRad="50799" rotWithShape="0" algn="t" dir="5400000" dist="38100">
              <a:srgbClr val="000000">
                <a:alpha val="40000"/>
              </a:srgbClr>
            </a:outerShdw>
          </a:effectLst>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8" name="Shape 8"/>
          <p:cNvSpPr txBox="1"/>
          <p:nvPr>
            <p:ph type="title"/>
          </p:nvPr>
        </p:nvSpPr>
        <p:spPr>
          <a:xfrm>
            <a:off x="152400" y="102869"/>
            <a:ext cx="8229600" cy="480059"/>
          </a:xfrm>
          <a:prstGeom prst="rect">
            <a:avLst/>
          </a:prstGeom>
          <a:noFill/>
          <a:ln>
            <a:noFill/>
          </a:ln>
        </p:spPr>
        <p:txBody>
          <a:bodyPr anchorCtr="0" anchor="ctr" bIns="91425" lIns="91425" rIns="91425" tIns="91425"/>
          <a:lstStyle>
            <a:lvl1pPr indent="0" lvl="0" marL="0" marR="0" rtl="0" algn="l">
              <a:spcBef>
                <a:spcPts val="0"/>
              </a:spcBef>
              <a:buClr>
                <a:schemeClr val="lt1"/>
              </a:buClr>
              <a:buFont typeface="Roboto Condensed"/>
              <a:buNone/>
              <a:defRPr b="0" i="0" sz="2400" u="none" cap="none" strike="noStrike">
                <a:solidFill>
                  <a:schemeClr val="lt1"/>
                </a:solidFill>
                <a:latin typeface="Roboto Condensed"/>
                <a:ea typeface="Roboto Condensed"/>
                <a:cs typeface="Roboto Condensed"/>
                <a:sym typeface="Roboto Condensed"/>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 name="Shape 9"/>
          <p:cNvSpPr txBox="1"/>
          <p:nvPr>
            <p:ph idx="1" type="body"/>
          </p:nvPr>
        </p:nvSpPr>
        <p:spPr>
          <a:xfrm>
            <a:off x="457200" y="1200150"/>
            <a:ext cx="8229600" cy="3394472"/>
          </a:xfrm>
          <a:prstGeom prst="rect">
            <a:avLst/>
          </a:prstGeom>
          <a:noFill/>
          <a:ln>
            <a:noFill/>
          </a:ln>
        </p:spPr>
        <p:txBody>
          <a:bodyPr anchorCtr="0" anchor="t" bIns="91425" lIns="91425" rIns="91425" tIns="91425"/>
          <a:lstStyle>
            <a:lvl1pPr indent="-190500" lvl="0" marL="342900" marR="0" rtl="0" algn="l">
              <a:spcBef>
                <a:spcPts val="480"/>
              </a:spcBef>
              <a:buClr>
                <a:schemeClr val="lt1"/>
              </a:buClr>
              <a:buSzPct val="100000"/>
              <a:buFont typeface="Arial"/>
              <a:buChar char="•"/>
              <a:defRPr b="0" i="0" sz="2400" u="none" cap="none" strike="noStrike">
                <a:solidFill>
                  <a:schemeClr val="lt1"/>
                </a:solidFill>
                <a:latin typeface="Roboto Condensed"/>
                <a:ea typeface="Roboto Condensed"/>
                <a:cs typeface="Roboto Condensed"/>
                <a:sym typeface="Roboto Condensed"/>
              </a:defRPr>
            </a:lvl1pPr>
            <a:lvl2pPr indent="-158750" lvl="1" marL="742950" marR="0" rtl="0" algn="l">
              <a:spcBef>
                <a:spcPts val="400"/>
              </a:spcBef>
              <a:buClr>
                <a:schemeClr val="lt1"/>
              </a:buClr>
              <a:buSzPct val="100000"/>
              <a:buFont typeface="Arial"/>
              <a:buChar char="–"/>
              <a:defRPr b="0" i="0" sz="2000" u="none" cap="none" strike="noStrike">
                <a:solidFill>
                  <a:schemeClr val="lt1"/>
                </a:solidFill>
                <a:latin typeface="Roboto Condensed"/>
                <a:ea typeface="Roboto Condensed"/>
                <a:cs typeface="Roboto Condensed"/>
                <a:sym typeface="Roboto Condensed"/>
              </a:defRPr>
            </a:lvl2pPr>
            <a:lvl3pPr indent="-114300" lvl="2" marL="1143000" marR="0" rtl="0" algn="l">
              <a:spcBef>
                <a:spcPts val="360"/>
              </a:spcBef>
              <a:buClr>
                <a:schemeClr val="lt1"/>
              </a:buClr>
              <a:buSzPct val="100000"/>
              <a:buFont typeface="Arial"/>
              <a:buChar char="•"/>
              <a:defRPr b="0" i="0" sz="1800" u="none" cap="none" strike="noStrike">
                <a:solidFill>
                  <a:schemeClr val="lt1"/>
                </a:solidFill>
                <a:latin typeface="Roboto Condensed"/>
                <a:ea typeface="Roboto Condensed"/>
                <a:cs typeface="Roboto Condensed"/>
                <a:sym typeface="Roboto Condensed"/>
              </a:defRPr>
            </a:lvl3pPr>
            <a:lvl4pPr indent="-127000" lvl="3" marL="1600200" marR="0" rtl="0" algn="l">
              <a:spcBef>
                <a:spcPts val="320"/>
              </a:spcBef>
              <a:buClr>
                <a:schemeClr val="lt1"/>
              </a:buClr>
              <a:buSzPct val="100000"/>
              <a:buFont typeface="Arial"/>
              <a:buChar char="–"/>
              <a:defRPr b="0" i="0" sz="1600" u="none" cap="none" strike="noStrike">
                <a:solidFill>
                  <a:schemeClr val="lt1"/>
                </a:solidFill>
                <a:latin typeface="Roboto Condensed"/>
                <a:ea typeface="Roboto Condensed"/>
                <a:cs typeface="Roboto Condensed"/>
                <a:sym typeface="Roboto Condensed"/>
              </a:defRPr>
            </a:lvl4pPr>
            <a:lvl5pPr indent="-127000" lvl="4" marL="2057400" marR="0" rtl="0" algn="l">
              <a:spcBef>
                <a:spcPts val="320"/>
              </a:spcBef>
              <a:buClr>
                <a:schemeClr val="lt1"/>
              </a:buClr>
              <a:buSzPct val="100000"/>
              <a:buFont typeface="Arial"/>
              <a:buChar char="»"/>
              <a:defRPr b="0" i="0" sz="1600" u="none" cap="none" strike="noStrike">
                <a:solidFill>
                  <a:schemeClr val="lt1"/>
                </a:solidFill>
                <a:latin typeface="Roboto Condensed"/>
                <a:ea typeface="Roboto Condensed"/>
                <a:cs typeface="Roboto Condensed"/>
                <a:sym typeface="Roboto Condensed"/>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0" name="Shape 10"/>
          <p:cNvSpPr txBox="1"/>
          <p:nvPr>
            <p:ph idx="10" type="dt"/>
          </p:nvPr>
        </p:nvSpPr>
        <p:spPr>
          <a:xfrm>
            <a:off x="5867400" y="4767262"/>
            <a:ext cx="2133599" cy="273843"/>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rgbClr val="C5D8F1"/>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 name="Shape 11"/>
          <p:cNvSpPr txBox="1"/>
          <p:nvPr>
            <p:ph idx="11" type="ftr"/>
          </p:nvPr>
        </p:nvSpPr>
        <p:spPr>
          <a:xfrm>
            <a:off x="1676400" y="4767262"/>
            <a:ext cx="3276600" cy="273843"/>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C5D8F1"/>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 name="Shape 12"/>
          <p:cNvSpPr txBox="1"/>
          <p:nvPr>
            <p:ph idx="12" type="sldNum"/>
          </p:nvPr>
        </p:nvSpPr>
        <p:spPr>
          <a:xfrm>
            <a:off x="8229600" y="4767262"/>
            <a:ext cx="457200" cy="27384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chemeClr val="lt1"/>
                </a:solidFill>
                <a:latin typeface="Roboto Condensed"/>
                <a:ea typeface="Roboto Condensed"/>
                <a:cs typeface="Roboto Condensed"/>
                <a:sym typeface="Roboto Condensed"/>
              </a:rPr>
              <a:t>‹#›</a:t>
            </a:fld>
          </a:p>
        </p:txBody>
      </p:sp>
      <p:cxnSp>
        <p:nvCxnSpPr>
          <p:cNvPr id="13" name="Shape 13"/>
          <p:cNvCxnSpPr/>
          <p:nvPr/>
        </p:nvCxnSpPr>
        <p:spPr>
          <a:xfrm>
            <a:off x="0" y="685800"/>
            <a:ext cx="9144000" cy="0"/>
          </a:xfrm>
          <a:prstGeom prst="straightConnector1">
            <a:avLst/>
          </a:prstGeom>
          <a:noFill/>
          <a:ln cap="flat" cmpd="sng" w="9525">
            <a:solidFill>
              <a:srgbClr val="A5A5A5"/>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0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0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0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0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0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0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0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0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0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0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0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 name="Shape 50"/>
        <p:cNvGrpSpPr/>
        <p:nvPr/>
      </p:nvGrpSpPr>
      <p:grpSpPr>
        <a:xfrm>
          <a:off x="0" y="0"/>
          <a:ext cx="0" cy="0"/>
          <a:chOff x="0" y="0"/>
          <a:chExt cx="0" cy="0"/>
        </a:xfrm>
      </p:grpSpPr>
      <p:sp>
        <p:nvSpPr>
          <p:cNvPr id="51" name="Shape 51"/>
          <p:cNvSpPr txBox="1"/>
          <p:nvPr>
            <p:ph type="ctrTitle"/>
          </p:nvPr>
        </p:nvSpPr>
        <p:spPr>
          <a:xfrm>
            <a:off x="304800" y="2952750"/>
            <a:ext cx="3752700" cy="1102500"/>
          </a:xfrm>
          <a:prstGeom prst="rect">
            <a:avLst/>
          </a:prstGeom>
        </p:spPr>
        <p:txBody>
          <a:bodyPr anchorCtr="0" anchor="b" bIns="91425" lIns="91425" rIns="91425" tIns="91425">
            <a:noAutofit/>
          </a:bodyPr>
          <a:lstStyle/>
          <a:p>
            <a:pPr lvl="0">
              <a:spcBef>
                <a:spcPts val="0"/>
              </a:spcBef>
              <a:buNone/>
            </a:pPr>
            <a:r>
              <a:rPr lang="en"/>
              <a:t>PyXNAT</a:t>
            </a:r>
          </a:p>
        </p:txBody>
      </p:sp>
      <p:sp>
        <p:nvSpPr>
          <p:cNvPr id="52" name="Shape 52"/>
          <p:cNvSpPr txBox="1"/>
          <p:nvPr>
            <p:ph idx="1" type="subTitle"/>
          </p:nvPr>
        </p:nvSpPr>
        <p:spPr>
          <a:xfrm>
            <a:off x="304800" y="4098130"/>
            <a:ext cx="3755100" cy="759600"/>
          </a:xfrm>
          <a:prstGeom prst="rect">
            <a:avLst/>
          </a:prstGeom>
        </p:spPr>
        <p:txBody>
          <a:bodyPr anchorCtr="0" anchor="t" bIns="91425" lIns="91425" rIns="91425" tIns="91425">
            <a:noAutofit/>
          </a:bodyPr>
          <a:lstStyle/>
          <a:p>
            <a:pPr lvl="0" rtl="0">
              <a:spcBef>
                <a:spcPts val="0"/>
              </a:spcBef>
              <a:buNone/>
            </a:pPr>
            <a:r>
              <a:rPr lang="en"/>
              <a:t>2016 and Beyond:  Advanced tips for Developers and users</a:t>
            </a:r>
          </a:p>
          <a:p>
            <a:pPr lvl="0">
              <a:spcBef>
                <a:spcPts val="0"/>
              </a:spcBef>
              <a:buNone/>
            </a:pPr>
            <a:r>
              <a:rPr lang="en"/>
              <a:t>David J. Just</a:t>
            </a:r>
          </a:p>
        </p:txBody>
      </p:sp>
      <p:sp>
        <p:nvSpPr>
          <p:cNvPr id="53" name="Shape 53"/>
          <p:cNvSpPr txBox="1"/>
          <p:nvPr>
            <p:ph idx="12" type="sldNum"/>
          </p:nvPr>
        </p:nvSpPr>
        <p:spPr>
          <a:xfrm>
            <a:off x="8556783" y="4749850"/>
            <a:ext cx="548700" cy="393600"/>
          </a:xfrm>
          <a:prstGeom prst="rect">
            <a:avLst/>
          </a:prstGeom>
        </p:spPr>
        <p:txBody>
          <a:bodyPr anchorCtr="0" anchor="ctr" bIns="45700" lIns="91425" rIns="91425" tIns="45700">
            <a:noAutofit/>
          </a:bodyPr>
          <a:lstStyle/>
          <a:p>
            <a:pPr lvl="0">
              <a:spcBef>
                <a:spcPts val="0"/>
              </a:spcBef>
              <a:buNone/>
            </a:pPr>
            <a:fld id="{00000000-1234-1234-1234-123412341234}" type="slidenum">
              <a:rPr lang="en"/>
              <a:t>‹#›</a:t>
            </a:fld>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152400" y="102869"/>
            <a:ext cx="8229600" cy="480000"/>
          </a:xfrm>
          <a:prstGeom prst="rect">
            <a:avLst/>
          </a:prstGeom>
        </p:spPr>
        <p:txBody>
          <a:bodyPr anchorCtr="0" anchor="ctr" bIns="91425" lIns="91425" rIns="91425" tIns="91425">
            <a:noAutofit/>
          </a:bodyPr>
          <a:lstStyle/>
          <a:p>
            <a:pPr lvl="0">
              <a:spcBef>
                <a:spcPts val="0"/>
              </a:spcBef>
              <a:buNone/>
            </a:pPr>
            <a:r>
              <a:rPr lang="en"/>
              <a:t>Data Ingestion</a:t>
            </a:r>
          </a:p>
        </p:txBody>
      </p:sp>
      <p:sp>
        <p:nvSpPr>
          <p:cNvPr id="117" name="Shape 117"/>
          <p:cNvSpPr txBox="1"/>
          <p:nvPr>
            <p:ph type="title"/>
          </p:nvPr>
        </p:nvSpPr>
        <p:spPr>
          <a:xfrm>
            <a:off x="387900" y="630025"/>
            <a:ext cx="8368200" cy="686100"/>
          </a:xfrm>
          <a:prstGeom prst="rect">
            <a:avLst/>
          </a:prstGeom>
        </p:spPr>
        <p:txBody>
          <a:bodyPr anchorCtr="0" anchor="ctr" bIns="91425" lIns="91425" rIns="91425" tIns="91425">
            <a:noAutofit/>
          </a:bodyPr>
          <a:lstStyle/>
          <a:p>
            <a:pPr lvl="0" rtl="0">
              <a:spcBef>
                <a:spcPts val="0"/>
              </a:spcBef>
              <a:buNone/>
            </a:pPr>
            <a:r>
              <a:rPr lang="en"/>
              <a:t>Zip Upload</a:t>
            </a:r>
          </a:p>
        </p:txBody>
      </p:sp>
      <p:pic>
        <p:nvPicPr>
          <p:cNvPr id="118" name="Shape 118"/>
          <p:cNvPicPr preferRelativeResize="0"/>
          <p:nvPr/>
        </p:nvPicPr>
        <p:blipFill>
          <a:blip r:embed="rId3">
            <a:alphaModFix/>
          </a:blip>
          <a:stretch>
            <a:fillRect/>
          </a:stretch>
        </p:blipFill>
        <p:spPr>
          <a:xfrm>
            <a:off x="728650" y="1769612"/>
            <a:ext cx="7686675" cy="1971675"/>
          </a:xfrm>
          <a:prstGeom prst="rect">
            <a:avLst/>
          </a:prstGeom>
          <a:noFill/>
          <a:ln>
            <a:noFill/>
          </a:ln>
        </p:spPr>
      </p:pic>
      <p:sp>
        <p:nvSpPr>
          <p:cNvPr id="119" name="Shape 119"/>
          <p:cNvSpPr txBox="1"/>
          <p:nvPr>
            <p:ph idx="12" type="sldNum"/>
          </p:nvPr>
        </p:nvSpPr>
        <p:spPr>
          <a:xfrm>
            <a:off x="8229600" y="4767262"/>
            <a:ext cx="457200" cy="2739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152400" y="102869"/>
            <a:ext cx="8229600" cy="480000"/>
          </a:xfrm>
          <a:prstGeom prst="rect">
            <a:avLst/>
          </a:prstGeom>
        </p:spPr>
        <p:txBody>
          <a:bodyPr anchorCtr="0" anchor="ctr" bIns="91425" lIns="91425" rIns="91425" tIns="91425">
            <a:noAutofit/>
          </a:bodyPr>
          <a:lstStyle/>
          <a:p>
            <a:pPr lvl="0">
              <a:spcBef>
                <a:spcPts val="0"/>
              </a:spcBef>
              <a:buNone/>
            </a:pPr>
            <a:r>
              <a:rPr lang="en"/>
              <a:t>Data Ingestion</a:t>
            </a:r>
          </a:p>
        </p:txBody>
      </p:sp>
      <p:sp>
        <p:nvSpPr>
          <p:cNvPr id="125" name="Shape 125"/>
          <p:cNvSpPr txBox="1"/>
          <p:nvPr>
            <p:ph type="title"/>
          </p:nvPr>
        </p:nvSpPr>
        <p:spPr>
          <a:xfrm>
            <a:off x="387900" y="609800"/>
            <a:ext cx="8368200" cy="686100"/>
          </a:xfrm>
          <a:prstGeom prst="rect">
            <a:avLst/>
          </a:prstGeom>
        </p:spPr>
        <p:txBody>
          <a:bodyPr anchorCtr="0" anchor="ctr" bIns="91425" lIns="91425" rIns="91425" tIns="91425">
            <a:noAutofit/>
          </a:bodyPr>
          <a:lstStyle/>
          <a:p>
            <a:pPr lvl="0" rtl="0">
              <a:spcBef>
                <a:spcPts val="0"/>
              </a:spcBef>
              <a:buNone/>
            </a:pPr>
            <a:r>
              <a:rPr lang="en"/>
              <a:t>Use attrs.mset when possible instead of attrs.set</a:t>
            </a:r>
          </a:p>
        </p:txBody>
      </p:sp>
      <p:pic>
        <p:nvPicPr>
          <p:cNvPr id="126" name="Shape 126"/>
          <p:cNvPicPr preferRelativeResize="0"/>
          <p:nvPr/>
        </p:nvPicPr>
        <p:blipFill>
          <a:blip r:embed="rId3">
            <a:alphaModFix/>
          </a:blip>
          <a:stretch>
            <a:fillRect/>
          </a:stretch>
        </p:blipFill>
        <p:spPr>
          <a:xfrm>
            <a:off x="0" y="1441417"/>
            <a:ext cx="9144001" cy="2260665"/>
          </a:xfrm>
          <a:prstGeom prst="rect">
            <a:avLst/>
          </a:prstGeom>
          <a:noFill/>
          <a:ln>
            <a:noFill/>
          </a:ln>
        </p:spPr>
      </p:pic>
      <p:sp>
        <p:nvSpPr>
          <p:cNvPr id="127" name="Shape 127"/>
          <p:cNvSpPr txBox="1"/>
          <p:nvPr>
            <p:ph idx="12" type="sldNum"/>
          </p:nvPr>
        </p:nvSpPr>
        <p:spPr>
          <a:xfrm>
            <a:off x="8229600" y="4767262"/>
            <a:ext cx="457200" cy="2739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387900" y="0"/>
            <a:ext cx="8368200" cy="686100"/>
          </a:xfrm>
          <a:prstGeom prst="rect">
            <a:avLst/>
          </a:prstGeom>
        </p:spPr>
        <p:txBody>
          <a:bodyPr anchorCtr="0" anchor="ctr" bIns="91425" lIns="91425" rIns="91425" tIns="91425">
            <a:noAutofit/>
          </a:bodyPr>
          <a:lstStyle/>
          <a:p>
            <a:pPr lvl="0">
              <a:spcBef>
                <a:spcPts val="0"/>
              </a:spcBef>
              <a:buNone/>
            </a:pPr>
            <a:r>
              <a:rPr lang="en"/>
              <a:t>Data Ingestion	</a:t>
            </a:r>
          </a:p>
        </p:txBody>
      </p:sp>
      <p:sp>
        <p:nvSpPr>
          <p:cNvPr id="133" name="Shape 133"/>
          <p:cNvSpPr txBox="1"/>
          <p:nvPr>
            <p:ph type="title"/>
          </p:nvPr>
        </p:nvSpPr>
        <p:spPr>
          <a:xfrm>
            <a:off x="245600" y="625200"/>
            <a:ext cx="8368200" cy="686100"/>
          </a:xfrm>
          <a:prstGeom prst="rect">
            <a:avLst/>
          </a:prstGeom>
        </p:spPr>
        <p:txBody>
          <a:bodyPr anchorCtr="0" anchor="ctr" bIns="91425" lIns="91425" rIns="91425" tIns="91425">
            <a:noAutofit/>
          </a:bodyPr>
          <a:lstStyle/>
          <a:p>
            <a:pPr indent="0" lvl="0" marL="152400" rtl="0">
              <a:spcBef>
                <a:spcPts val="480"/>
              </a:spcBef>
              <a:buNone/>
            </a:pPr>
            <a:r>
              <a:rPr lang="en"/>
              <a:t>JSON can be used to set multiple parameters at a time:</a:t>
            </a:r>
          </a:p>
        </p:txBody>
      </p:sp>
      <p:pic>
        <p:nvPicPr>
          <p:cNvPr id="134" name="Shape 134"/>
          <p:cNvPicPr preferRelativeResize="0"/>
          <p:nvPr/>
        </p:nvPicPr>
        <p:blipFill>
          <a:blip r:embed="rId3">
            <a:alphaModFix/>
          </a:blip>
          <a:stretch>
            <a:fillRect/>
          </a:stretch>
        </p:blipFill>
        <p:spPr>
          <a:xfrm>
            <a:off x="0" y="1663628"/>
            <a:ext cx="9144000" cy="2331224"/>
          </a:xfrm>
          <a:prstGeom prst="rect">
            <a:avLst/>
          </a:prstGeom>
          <a:noFill/>
          <a:ln>
            <a:noFill/>
          </a:ln>
        </p:spPr>
      </p:pic>
      <p:sp>
        <p:nvSpPr>
          <p:cNvPr id="135" name="Shape 135"/>
          <p:cNvSpPr txBox="1"/>
          <p:nvPr>
            <p:ph idx="12" type="sldNum"/>
          </p:nvPr>
        </p:nvSpPr>
        <p:spPr>
          <a:xfrm>
            <a:off x="8472457" y="4663216"/>
            <a:ext cx="548700" cy="393600"/>
          </a:xfrm>
          <a:prstGeom prst="rect">
            <a:avLst/>
          </a:prstGeom>
        </p:spPr>
        <p:txBody>
          <a:bodyPr anchorCtr="0" anchor="ctr" bIns="45700" lIns="91425" rIns="91425" tIns="45700">
            <a:noAutofit/>
          </a:bodyPr>
          <a:lstStyle/>
          <a:p>
            <a:pPr lvl="0">
              <a:spcBef>
                <a:spcPts val="0"/>
              </a:spcBef>
              <a:buNone/>
            </a:pPr>
            <a:fld id="{00000000-1234-1234-1234-123412341234}" type="slidenum">
              <a:rPr lang="en"/>
              <a:t>‹#›</a:t>
            </a:fld>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387900" y="0"/>
            <a:ext cx="8368200" cy="686100"/>
          </a:xfrm>
          <a:prstGeom prst="rect">
            <a:avLst/>
          </a:prstGeom>
        </p:spPr>
        <p:txBody>
          <a:bodyPr anchorCtr="0" anchor="ctr" bIns="91425" lIns="91425" rIns="91425" tIns="91425">
            <a:noAutofit/>
          </a:bodyPr>
          <a:lstStyle/>
          <a:p>
            <a:pPr lvl="0" rtl="0">
              <a:spcBef>
                <a:spcPts val="0"/>
              </a:spcBef>
              <a:buNone/>
            </a:pPr>
            <a:r>
              <a:rPr lang="en"/>
              <a:t>Data Ingestion	</a:t>
            </a:r>
          </a:p>
        </p:txBody>
      </p:sp>
      <p:sp>
        <p:nvSpPr>
          <p:cNvPr id="141" name="Shape 141"/>
          <p:cNvSpPr txBox="1"/>
          <p:nvPr>
            <p:ph type="title"/>
          </p:nvPr>
        </p:nvSpPr>
        <p:spPr>
          <a:xfrm>
            <a:off x="245600" y="625200"/>
            <a:ext cx="8368200" cy="686100"/>
          </a:xfrm>
          <a:prstGeom prst="rect">
            <a:avLst/>
          </a:prstGeom>
        </p:spPr>
        <p:txBody>
          <a:bodyPr anchorCtr="0" anchor="ctr" bIns="91425" lIns="91425" rIns="91425" tIns="91425">
            <a:noAutofit/>
          </a:bodyPr>
          <a:lstStyle/>
          <a:p>
            <a:pPr indent="0" lvl="0" marL="152400" rtl="0">
              <a:spcBef>
                <a:spcPts val="480"/>
              </a:spcBef>
              <a:buNone/>
            </a:pPr>
            <a:r>
              <a:rPr lang="en"/>
              <a:t>JSON can be used to set multiple parameters at a time:</a:t>
            </a:r>
          </a:p>
        </p:txBody>
      </p:sp>
      <p:pic>
        <p:nvPicPr>
          <p:cNvPr id="142" name="Shape 142"/>
          <p:cNvPicPr preferRelativeResize="0"/>
          <p:nvPr/>
        </p:nvPicPr>
        <p:blipFill>
          <a:blip r:embed="rId3">
            <a:alphaModFix/>
          </a:blip>
          <a:stretch>
            <a:fillRect/>
          </a:stretch>
        </p:blipFill>
        <p:spPr>
          <a:xfrm>
            <a:off x="0" y="1663628"/>
            <a:ext cx="9144000" cy="2331224"/>
          </a:xfrm>
          <a:prstGeom prst="rect">
            <a:avLst/>
          </a:prstGeom>
          <a:noFill/>
          <a:ln>
            <a:noFill/>
          </a:ln>
        </p:spPr>
      </p:pic>
      <p:sp>
        <p:nvSpPr>
          <p:cNvPr id="143" name="Shape 143"/>
          <p:cNvSpPr/>
          <p:nvPr/>
        </p:nvSpPr>
        <p:spPr>
          <a:xfrm>
            <a:off x="1309125" y="2182150"/>
            <a:ext cx="2246400" cy="325500"/>
          </a:xfrm>
          <a:prstGeom prst="roundRect">
            <a:avLst>
              <a:gd fmla="val 16667" name="adj"/>
            </a:avLst>
          </a:prstGeom>
          <a:noFill/>
          <a:ln cap="flat" cmpd="sng" w="38100">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4" name="Shape 144"/>
          <p:cNvSpPr txBox="1"/>
          <p:nvPr>
            <p:ph idx="12" type="sldNum"/>
          </p:nvPr>
        </p:nvSpPr>
        <p:spPr>
          <a:xfrm>
            <a:off x="8472457" y="4663216"/>
            <a:ext cx="548700" cy="393600"/>
          </a:xfrm>
          <a:prstGeom prst="rect">
            <a:avLst/>
          </a:prstGeom>
        </p:spPr>
        <p:txBody>
          <a:bodyPr anchorCtr="0" anchor="ctr" bIns="45700" lIns="91425" rIns="91425" tIns="45700">
            <a:noAutofit/>
          </a:bodyPr>
          <a:lstStyle/>
          <a:p>
            <a:pPr lvl="0">
              <a:spcBef>
                <a:spcPts val="0"/>
              </a:spcBef>
              <a:buNone/>
            </a:pPr>
            <a:fld id="{00000000-1234-1234-1234-123412341234}" type="slidenum">
              <a:rPr lang="en"/>
              <a:t>‹#›</a:t>
            </a:fld>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152400" y="102869"/>
            <a:ext cx="8229600" cy="480000"/>
          </a:xfrm>
          <a:prstGeom prst="rect">
            <a:avLst/>
          </a:prstGeom>
        </p:spPr>
        <p:txBody>
          <a:bodyPr anchorCtr="0" anchor="ctr" bIns="91425" lIns="91425" rIns="91425" tIns="91425">
            <a:noAutofit/>
          </a:bodyPr>
          <a:lstStyle/>
          <a:p>
            <a:pPr lvl="0" rtl="0">
              <a:spcBef>
                <a:spcPts val="0"/>
              </a:spcBef>
              <a:buNone/>
            </a:pPr>
            <a:r>
              <a:rPr lang="en"/>
              <a:t>Data Ingestion	</a:t>
            </a:r>
          </a:p>
        </p:txBody>
      </p:sp>
      <p:sp>
        <p:nvSpPr>
          <p:cNvPr id="150" name="Shape 150"/>
          <p:cNvSpPr txBox="1"/>
          <p:nvPr>
            <p:ph type="title"/>
          </p:nvPr>
        </p:nvSpPr>
        <p:spPr>
          <a:xfrm>
            <a:off x="255750" y="625200"/>
            <a:ext cx="8368200" cy="686100"/>
          </a:xfrm>
          <a:prstGeom prst="rect">
            <a:avLst/>
          </a:prstGeom>
        </p:spPr>
        <p:txBody>
          <a:bodyPr anchorCtr="0" anchor="ctr" bIns="91425" lIns="91425" rIns="91425" tIns="91425">
            <a:noAutofit/>
          </a:bodyPr>
          <a:lstStyle/>
          <a:p>
            <a:pPr indent="0" lvl="0" marL="152400" rtl="0">
              <a:spcBef>
                <a:spcPts val="480"/>
              </a:spcBef>
              <a:buNone/>
            </a:pPr>
            <a:r>
              <a:rPr lang="en"/>
              <a:t>JSON can even be used to reference child elements	</a:t>
            </a:r>
          </a:p>
        </p:txBody>
      </p:sp>
      <p:pic>
        <p:nvPicPr>
          <p:cNvPr id="151" name="Shape 151"/>
          <p:cNvPicPr preferRelativeResize="0"/>
          <p:nvPr/>
        </p:nvPicPr>
        <p:blipFill>
          <a:blip r:embed="rId3">
            <a:alphaModFix/>
          </a:blip>
          <a:stretch>
            <a:fillRect/>
          </a:stretch>
        </p:blipFill>
        <p:spPr>
          <a:xfrm>
            <a:off x="0" y="1476725"/>
            <a:ext cx="9143998" cy="2467299"/>
          </a:xfrm>
          <a:prstGeom prst="rect">
            <a:avLst/>
          </a:prstGeom>
          <a:noFill/>
          <a:ln>
            <a:noFill/>
          </a:ln>
        </p:spPr>
      </p:pic>
      <p:sp>
        <p:nvSpPr>
          <p:cNvPr id="152" name="Shape 152"/>
          <p:cNvSpPr txBox="1"/>
          <p:nvPr>
            <p:ph idx="12" type="sldNum"/>
          </p:nvPr>
        </p:nvSpPr>
        <p:spPr>
          <a:xfrm>
            <a:off x="8229600" y="4767262"/>
            <a:ext cx="457200" cy="2739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152400" y="102869"/>
            <a:ext cx="8229600" cy="480000"/>
          </a:xfrm>
          <a:prstGeom prst="rect">
            <a:avLst/>
          </a:prstGeom>
        </p:spPr>
        <p:txBody>
          <a:bodyPr anchorCtr="0" anchor="ctr" bIns="91425" lIns="91425" rIns="91425" tIns="91425">
            <a:noAutofit/>
          </a:bodyPr>
          <a:lstStyle/>
          <a:p>
            <a:pPr lvl="0" rtl="0">
              <a:spcBef>
                <a:spcPts val="0"/>
              </a:spcBef>
              <a:buNone/>
            </a:pPr>
            <a:r>
              <a:rPr lang="en"/>
              <a:t>Data Ingestion	</a:t>
            </a:r>
          </a:p>
        </p:txBody>
      </p:sp>
      <p:sp>
        <p:nvSpPr>
          <p:cNvPr id="158" name="Shape 158"/>
          <p:cNvSpPr txBox="1"/>
          <p:nvPr>
            <p:ph type="title"/>
          </p:nvPr>
        </p:nvSpPr>
        <p:spPr>
          <a:xfrm>
            <a:off x="255750" y="625200"/>
            <a:ext cx="8368200" cy="686100"/>
          </a:xfrm>
          <a:prstGeom prst="rect">
            <a:avLst/>
          </a:prstGeom>
        </p:spPr>
        <p:txBody>
          <a:bodyPr anchorCtr="0" anchor="ctr" bIns="91425" lIns="91425" rIns="91425" tIns="91425">
            <a:noAutofit/>
          </a:bodyPr>
          <a:lstStyle/>
          <a:p>
            <a:pPr indent="0" lvl="0" marL="152400" rtl="0">
              <a:spcBef>
                <a:spcPts val="480"/>
              </a:spcBef>
              <a:buNone/>
            </a:pPr>
            <a:r>
              <a:rPr lang="en"/>
              <a:t>JSON can even be used to reference child elements	</a:t>
            </a:r>
          </a:p>
        </p:txBody>
      </p:sp>
      <p:pic>
        <p:nvPicPr>
          <p:cNvPr id="159" name="Shape 159"/>
          <p:cNvPicPr preferRelativeResize="0"/>
          <p:nvPr/>
        </p:nvPicPr>
        <p:blipFill>
          <a:blip r:embed="rId3">
            <a:alphaModFix/>
          </a:blip>
          <a:stretch>
            <a:fillRect/>
          </a:stretch>
        </p:blipFill>
        <p:spPr>
          <a:xfrm>
            <a:off x="0" y="1476725"/>
            <a:ext cx="9143998" cy="2467299"/>
          </a:xfrm>
          <a:prstGeom prst="rect">
            <a:avLst/>
          </a:prstGeom>
          <a:noFill/>
          <a:ln>
            <a:noFill/>
          </a:ln>
        </p:spPr>
      </p:pic>
      <p:sp>
        <p:nvSpPr>
          <p:cNvPr id="160" name="Shape 160"/>
          <p:cNvSpPr/>
          <p:nvPr/>
        </p:nvSpPr>
        <p:spPr>
          <a:xfrm>
            <a:off x="3070850" y="2182150"/>
            <a:ext cx="655500" cy="522900"/>
          </a:xfrm>
          <a:prstGeom prst="roundRect">
            <a:avLst>
              <a:gd fmla="val 16667" name="adj"/>
            </a:avLst>
          </a:prstGeom>
          <a:noFill/>
          <a:ln cap="flat" cmpd="sng" w="38100">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1" name="Shape 161"/>
          <p:cNvSpPr txBox="1"/>
          <p:nvPr>
            <p:ph idx="12" type="sldNum"/>
          </p:nvPr>
        </p:nvSpPr>
        <p:spPr>
          <a:xfrm>
            <a:off x="8229600" y="4767262"/>
            <a:ext cx="457200" cy="2739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152400" y="102869"/>
            <a:ext cx="8229600" cy="480000"/>
          </a:xfrm>
          <a:prstGeom prst="rect">
            <a:avLst/>
          </a:prstGeom>
        </p:spPr>
        <p:txBody>
          <a:bodyPr anchorCtr="0" anchor="ctr" bIns="91425" lIns="91425" rIns="91425" tIns="91425">
            <a:noAutofit/>
          </a:bodyPr>
          <a:lstStyle/>
          <a:p>
            <a:pPr lvl="0">
              <a:spcBef>
                <a:spcPts val="0"/>
              </a:spcBef>
              <a:buNone/>
            </a:pPr>
            <a:r>
              <a:rPr lang="en"/>
              <a:t>Data Ingestion</a:t>
            </a:r>
          </a:p>
        </p:txBody>
      </p:sp>
      <p:sp>
        <p:nvSpPr>
          <p:cNvPr id="167" name="Shape 167"/>
          <p:cNvSpPr txBox="1"/>
          <p:nvPr>
            <p:ph type="title"/>
          </p:nvPr>
        </p:nvSpPr>
        <p:spPr>
          <a:xfrm>
            <a:off x="387900" y="630175"/>
            <a:ext cx="8368200" cy="686100"/>
          </a:xfrm>
          <a:prstGeom prst="rect">
            <a:avLst/>
          </a:prstGeom>
        </p:spPr>
        <p:txBody>
          <a:bodyPr anchorCtr="0" anchor="ctr" bIns="91425" lIns="91425" rIns="91425" tIns="91425">
            <a:noAutofit/>
          </a:bodyPr>
          <a:lstStyle/>
          <a:p>
            <a:pPr lvl="0" rtl="0">
              <a:spcBef>
                <a:spcPts val="0"/>
              </a:spcBef>
              <a:buNone/>
            </a:pPr>
            <a:r>
              <a:rPr lang="en"/>
              <a:t>Dynamic Fields</a:t>
            </a:r>
          </a:p>
        </p:txBody>
      </p:sp>
      <p:pic>
        <p:nvPicPr>
          <p:cNvPr id="168" name="Shape 168"/>
          <p:cNvPicPr preferRelativeResize="0"/>
          <p:nvPr/>
        </p:nvPicPr>
        <p:blipFill>
          <a:blip r:embed="rId3">
            <a:alphaModFix/>
          </a:blip>
          <a:stretch>
            <a:fillRect/>
          </a:stretch>
        </p:blipFill>
        <p:spPr>
          <a:xfrm>
            <a:off x="0" y="1802100"/>
            <a:ext cx="9144000" cy="2228325"/>
          </a:xfrm>
          <a:prstGeom prst="rect">
            <a:avLst/>
          </a:prstGeom>
          <a:noFill/>
          <a:ln>
            <a:noFill/>
          </a:ln>
        </p:spPr>
      </p:pic>
      <p:sp>
        <p:nvSpPr>
          <p:cNvPr id="169" name="Shape 169"/>
          <p:cNvSpPr txBox="1"/>
          <p:nvPr>
            <p:ph idx="12" type="sldNum"/>
          </p:nvPr>
        </p:nvSpPr>
        <p:spPr>
          <a:xfrm>
            <a:off x="8229600" y="4767262"/>
            <a:ext cx="457200" cy="2739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152400" y="102869"/>
            <a:ext cx="8229600" cy="480000"/>
          </a:xfrm>
          <a:prstGeom prst="rect">
            <a:avLst/>
          </a:prstGeom>
        </p:spPr>
        <p:txBody>
          <a:bodyPr anchorCtr="0" anchor="ctr" bIns="91425" lIns="91425" rIns="91425" tIns="91425">
            <a:noAutofit/>
          </a:bodyPr>
          <a:lstStyle/>
          <a:p>
            <a:pPr lvl="0" rtl="0">
              <a:spcBef>
                <a:spcPts val="0"/>
              </a:spcBef>
              <a:buNone/>
            </a:pPr>
            <a:r>
              <a:rPr lang="en"/>
              <a:t>Data Ingestion</a:t>
            </a:r>
          </a:p>
        </p:txBody>
      </p:sp>
      <p:sp>
        <p:nvSpPr>
          <p:cNvPr id="175" name="Shape 175"/>
          <p:cNvSpPr txBox="1"/>
          <p:nvPr>
            <p:ph type="title"/>
          </p:nvPr>
        </p:nvSpPr>
        <p:spPr>
          <a:xfrm>
            <a:off x="387900" y="630175"/>
            <a:ext cx="8368200" cy="686100"/>
          </a:xfrm>
          <a:prstGeom prst="rect">
            <a:avLst/>
          </a:prstGeom>
        </p:spPr>
        <p:txBody>
          <a:bodyPr anchorCtr="0" anchor="ctr" bIns="91425" lIns="91425" rIns="91425" tIns="91425">
            <a:noAutofit/>
          </a:bodyPr>
          <a:lstStyle/>
          <a:p>
            <a:pPr lvl="0" rtl="0">
              <a:spcBef>
                <a:spcPts val="0"/>
              </a:spcBef>
              <a:buNone/>
            </a:pPr>
            <a:r>
              <a:rPr lang="en"/>
              <a:t>Dynamic Fields</a:t>
            </a:r>
          </a:p>
        </p:txBody>
      </p:sp>
      <p:pic>
        <p:nvPicPr>
          <p:cNvPr id="176" name="Shape 176"/>
          <p:cNvPicPr preferRelativeResize="0"/>
          <p:nvPr/>
        </p:nvPicPr>
        <p:blipFill>
          <a:blip r:embed="rId3">
            <a:alphaModFix/>
          </a:blip>
          <a:stretch>
            <a:fillRect/>
          </a:stretch>
        </p:blipFill>
        <p:spPr>
          <a:xfrm>
            <a:off x="0" y="1802100"/>
            <a:ext cx="9144000" cy="2228325"/>
          </a:xfrm>
          <a:prstGeom prst="rect">
            <a:avLst/>
          </a:prstGeom>
          <a:noFill/>
          <a:ln cap="flat" cmpd="sng" w="28575">
            <a:solidFill>
              <a:srgbClr val="FF00FF"/>
            </a:solidFill>
            <a:prstDash val="solid"/>
            <a:round/>
            <a:headEnd len="med" w="med" type="none"/>
            <a:tailEnd len="med" w="med" type="none"/>
          </a:ln>
        </p:spPr>
      </p:pic>
      <p:sp>
        <p:nvSpPr>
          <p:cNvPr id="177" name="Shape 177"/>
          <p:cNvSpPr/>
          <p:nvPr/>
        </p:nvSpPr>
        <p:spPr>
          <a:xfrm>
            <a:off x="783750" y="2440050"/>
            <a:ext cx="7576500" cy="619800"/>
          </a:xfrm>
          <a:prstGeom prst="roundRect">
            <a:avLst>
              <a:gd fmla="val 16667" name="adj"/>
            </a:avLst>
          </a:prstGeom>
          <a:noFill/>
          <a:ln cap="flat" cmpd="sng" w="38100">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8" name="Shape 178"/>
          <p:cNvSpPr txBox="1"/>
          <p:nvPr>
            <p:ph idx="12" type="sldNum"/>
          </p:nvPr>
        </p:nvSpPr>
        <p:spPr>
          <a:xfrm>
            <a:off x="8229600" y="4767262"/>
            <a:ext cx="457200" cy="2739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152400" y="102869"/>
            <a:ext cx="8229600" cy="480000"/>
          </a:xfrm>
          <a:prstGeom prst="rect">
            <a:avLst/>
          </a:prstGeom>
        </p:spPr>
        <p:txBody>
          <a:bodyPr anchorCtr="0" anchor="ctr" bIns="91425" lIns="91425" rIns="91425" tIns="91425">
            <a:noAutofit/>
          </a:bodyPr>
          <a:lstStyle/>
          <a:p>
            <a:pPr lvl="0" rtl="0">
              <a:spcBef>
                <a:spcPts val="0"/>
              </a:spcBef>
              <a:buNone/>
            </a:pPr>
            <a:r>
              <a:rPr lang="en"/>
              <a:t>Data Ingestion</a:t>
            </a:r>
          </a:p>
        </p:txBody>
      </p:sp>
      <p:sp>
        <p:nvSpPr>
          <p:cNvPr id="184" name="Shape 184"/>
          <p:cNvSpPr txBox="1"/>
          <p:nvPr>
            <p:ph type="title"/>
          </p:nvPr>
        </p:nvSpPr>
        <p:spPr>
          <a:xfrm>
            <a:off x="387900" y="630175"/>
            <a:ext cx="8368200" cy="686100"/>
          </a:xfrm>
          <a:prstGeom prst="rect">
            <a:avLst/>
          </a:prstGeom>
        </p:spPr>
        <p:txBody>
          <a:bodyPr anchorCtr="0" anchor="ctr" bIns="91425" lIns="91425" rIns="91425" tIns="91425">
            <a:noAutofit/>
          </a:bodyPr>
          <a:lstStyle/>
          <a:p>
            <a:pPr lvl="0" rtl="0">
              <a:spcBef>
                <a:spcPts val="0"/>
              </a:spcBef>
              <a:buNone/>
            </a:pPr>
            <a:r>
              <a:rPr lang="en"/>
              <a:t>Dynamic Fields</a:t>
            </a:r>
          </a:p>
        </p:txBody>
      </p:sp>
      <p:pic>
        <p:nvPicPr>
          <p:cNvPr id="185" name="Shape 185"/>
          <p:cNvPicPr preferRelativeResize="0"/>
          <p:nvPr/>
        </p:nvPicPr>
        <p:blipFill>
          <a:blip r:embed="rId3">
            <a:alphaModFix/>
          </a:blip>
          <a:stretch>
            <a:fillRect/>
          </a:stretch>
        </p:blipFill>
        <p:spPr>
          <a:xfrm>
            <a:off x="0" y="1802100"/>
            <a:ext cx="9144000" cy="2228325"/>
          </a:xfrm>
          <a:prstGeom prst="rect">
            <a:avLst/>
          </a:prstGeom>
          <a:noFill/>
          <a:ln cap="flat" cmpd="sng" w="28575">
            <a:solidFill>
              <a:srgbClr val="FF00FF"/>
            </a:solidFill>
            <a:prstDash val="solid"/>
            <a:round/>
            <a:headEnd len="med" w="med" type="none"/>
            <a:tailEnd len="med" w="med" type="none"/>
          </a:ln>
        </p:spPr>
      </p:pic>
      <p:sp>
        <p:nvSpPr>
          <p:cNvPr id="186" name="Shape 186"/>
          <p:cNvSpPr/>
          <p:nvPr/>
        </p:nvSpPr>
        <p:spPr>
          <a:xfrm>
            <a:off x="783750" y="2966800"/>
            <a:ext cx="7576500" cy="619800"/>
          </a:xfrm>
          <a:prstGeom prst="roundRect">
            <a:avLst>
              <a:gd fmla="val 16667" name="adj"/>
            </a:avLst>
          </a:prstGeom>
          <a:noFill/>
          <a:ln cap="flat" cmpd="sng" w="38100">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7" name="Shape 187"/>
          <p:cNvSpPr txBox="1"/>
          <p:nvPr>
            <p:ph idx="12" type="sldNum"/>
          </p:nvPr>
        </p:nvSpPr>
        <p:spPr>
          <a:xfrm>
            <a:off x="8229600" y="4767262"/>
            <a:ext cx="457200" cy="2739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152400" y="102869"/>
            <a:ext cx="8229600" cy="480000"/>
          </a:xfrm>
          <a:prstGeom prst="rect">
            <a:avLst/>
          </a:prstGeom>
        </p:spPr>
        <p:txBody>
          <a:bodyPr anchorCtr="0" anchor="ctr" bIns="91425" lIns="91425" rIns="91425" tIns="91425">
            <a:noAutofit/>
          </a:bodyPr>
          <a:lstStyle/>
          <a:p>
            <a:pPr lvl="0" rtl="0">
              <a:spcBef>
                <a:spcPts val="0"/>
              </a:spcBef>
              <a:buNone/>
            </a:pPr>
            <a:r>
              <a:rPr lang="en"/>
              <a:t>Data Ingestion</a:t>
            </a:r>
          </a:p>
        </p:txBody>
      </p:sp>
      <p:sp>
        <p:nvSpPr>
          <p:cNvPr id="193" name="Shape 193"/>
          <p:cNvSpPr txBox="1"/>
          <p:nvPr>
            <p:ph type="title"/>
          </p:nvPr>
        </p:nvSpPr>
        <p:spPr>
          <a:xfrm>
            <a:off x="387900" y="620000"/>
            <a:ext cx="8368200" cy="686100"/>
          </a:xfrm>
          <a:prstGeom prst="rect">
            <a:avLst/>
          </a:prstGeom>
        </p:spPr>
        <p:txBody>
          <a:bodyPr anchorCtr="0" anchor="ctr" bIns="91425" lIns="91425" rIns="91425" tIns="91425">
            <a:noAutofit/>
          </a:bodyPr>
          <a:lstStyle/>
          <a:p>
            <a:pPr lvl="0" rtl="0">
              <a:spcBef>
                <a:spcPts val="0"/>
              </a:spcBef>
              <a:buNone/>
            </a:pPr>
            <a:r>
              <a:rPr lang="en"/>
              <a:t>Dynamic Fields</a:t>
            </a:r>
          </a:p>
        </p:txBody>
      </p:sp>
      <p:pic>
        <p:nvPicPr>
          <p:cNvPr id="194" name="Shape 194"/>
          <p:cNvPicPr preferRelativeResize="0"/>
          <p:nvPr/>
        </p:nvPicPr>
        <p:blipFill>
          <a:blip r:embed="rId3">
            <a:alphaModFix/>
          </a:blip>
          <a:stretch>
            <a:fillRect/>
          </a:stretch>
        </p:blipFill>
        <p:spPr>
          <a:xfrm>
            <a:off x="0" y="1393356"/>
            <a:ext cx="9144001" cy="2356787"/>
          </a:xfrm>
          <a:prstGeom prst="rect">
            <a:avLst/>
          </a:prstGeom>
          <a:noFill/>
          <a:ln>
            <a:noFill/>
          </a:ln>
        </p:spPr>
      </p:pic>
      <p:sp>
        <p:nvSpPr>
          <p:cNvPr id="195" name="Shape 195"/>
          <p:cNvSpPr txBox="1"/>
          <p:nvPr>
            <p:ph idx="12" type="sldNum"/>
          </p:nvPr>
        </p:nvSpPr>
        <p:spPr>
          <a:xfrm>
            <a:off x="8229600" y="4767262"/>
            <a:ext cx="457200" cy="2739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title"/>
          </p:nvPr>
        </p:nvSpPr>
        <p:spPr>
          <a:xfrm>
            <a:off x="152400" y="102869"/>
            <a:ext cx="8229600" cy="480000"/>
          </a:xfrm>
          <a:prstGeom prst="rect">
            <a:avLst/>
          </a:prstGeom>
        </p:spPr>
        <p:txBody>
          <a:bodyPr anchorCtr="0" anchor="ctr" bIns="91425" lIns="91425" rIns="91425" tIns="91425">
            <a:noAutofit/>
          </a:bodyPr>
          <a:lstStyle/>
          <a:p>
            <a:pPr lvl="0">
              <a:spcBef>
                <a:spcPts val="0"/>
              </a:spcBef>
              <a:buNone/>
            </a:pPr>
            <a:r>
              <a:rPr lang="en"/>
              <a:t>Introduction</a:t>
            </a:r>
          </a:p>
        </p:txBody>
      </p:sp>
      <p:sp>
        <p:nvSpPr>
          <p:cNvPr id="59" name="Shape 59"/>
          <p:cNvSpPr txBox="1"/>
          <p:nvPr>
            <p:ph idx="1" type="body"/>
          </p:nvPr>
        </p:nvSpPr>
        <p:spPr>
          <a:xfrm>
            <a:off x="457200" y="1200150"/>
            <a:ext cx="8229600" cy="3394500"/>
          </a:xfrm>
          <a:prstGeom prst="rect">
            <a:avLst/>
          </a:prstGeom>
        </p:spPr>
        <p:txBody>
          <a:bodyPr anchorCtr="0" anchor="t" bIns="91425" lIns="91425" rIns="91425" tIns="91425">
            <a:noAutofit/>
          </a:bodyPr>
          <a:lstStyle/>
          <a:p>
            <a:pPr indent="-342900" lvl="0" marL="457200" rtl="0">
              <a:spcBef>
                <a:spcPts val="0"/>
              </a:spcBef>
              <a:buSzPct val="100000"/>
            </a:pPr>
            <a:r>
              <a:rPr lang="en" sz="1800"/>
              <a:t>David Just</a:t>
            </a:r>
          </a:p>
          <a:p>
            <a:pPr indent="-342900" lvl="0" marL="457200" rtl="0">
              <a:spcBef>
                <a:spcPts val="0"/>
              </a:spcBef>
              <a:buSzPct val="100000"/>
            </a:pPr>
            <a:r>
              <a:rPr lang="en" sz="1800"/>
              <a:t>Bachelors of CS from Winona State University</a:t>
            </a:r>
          </a:p>
          <a:p>
            <a:pPr indent="-342900" lvl="0" marL="457200" rtl="0">
              <a:spcBef>
                <a:spcPts val="0"/>
              </a:spcBef>
              <a:buSzPct val="100000"/>
            </a:pPr>
            <a:r>
              <a:rPr lang="en" sz="1800"/>
              <a:t>14 years of developer experience.</a:t>
            </a:r>
          </a:p>
          <a:p>
            <a:pPr indent="-342900" lvl="0" marL="457200" rtl="0">
              <a:spcBef>
                <a:spcPts val="0"/>
              </a:spcBef>
              <a:buSzPct val="100000"/>
            </a:pPr>
            <a:r>
              <a:rPr lang="en" sz="1800"/>
              <a:t>Mayo Aging and Dementia Research Lab ( ADIR )</a:t>
            </a:r>
          </a:p>
          <a:p>
            <a:pPr indent="-342900" lvl="1" marL="914400" rtl="0">
              <a:spcBef>
                <a:spcPts val="0"/>
              </a:spcBef>
              <a:buSzPct val="100000"/>
            </a:pPr>
            <a:r>
              <a:rPr lang="en" sz="1800"/>
              <a:t>Four production XNAT servers.</a:t>
            </a:r>
          </a:p>
          <a:p>
            <a:pPr indent="-342900" lvl="1" marL="914400" rtl="0">
              <a:spcBef>
                <a:spcPts val="0"/>
              </a:spcBef>
              <a:buSzPct val="100000"/>
            </a:pPr>
            <a:r>
              <a:rPr lang="en" sz="1800"/>
              <a:t>~30,000-40,000 Scans</a:t>
            </a:r>
          </a:p>
          <a:p>
            <a:pPr indent="-342900" lvl="0" marL="457200" rtl="0">
              <a:spcBef>
                <a:spcPts val="0"/>
              </a:spcBef>
              <a:buSzPct val="100000"/>
            </a:pPr>
            <a:r>
              <a:rPr lang="en" sz="1800"/>
              <a:t>Current maintainer of pyxnat </a:t>
            </a:r>
          </a:p>
          <a:p>
            <a:pPr indent="-342900" lvl="1" marL="914400" rtl="0">
              <a:spcBef>
                <a:spcPts val="0"/>
              </a:spcBef>
              <a:buSzPct val="100000"/>
            </a:pPr>
            <a:r>
              <a:rPr lang="en" sz="1800"/>
              <a:t>PyXNAT website:</a:t>
            </a:r>
          </a:p>
          <a:p>
            <a:pPr indent="-342900" lvl="2" marL="1371600" rtl="0">
              <a:spcBef>
                <a:spcPts val="0"/>
              </a:spcBef>
              <a:buSzPct val="100000"/>
            </a:pPr>
            <a:r>
              <a:rPr lang="en" sz="1800"/>
              <a:t>https://github.com/pyxnat/pyxnat</a:t>
            </a:r>
          </a:p>
          <a:p>
            <a:pPr indent="-342900" lvl="2" marL="1371600" rtl="0">
              <a:spcBef>
                <a:spcPts val="0"/>
              </a:spcBef>
              <a:buSzPct val="100000"/>
            </a:pPr>
            <a:r>
              <a:rPr lang="en" sz="1800"/>
              <a:t>http://pythonhosted.org/pyxnat/	</a:t>
            </a:r>
          </a:p>
          <a:p>
            <a:pPr indent="0" lvl="0" marL="0" rtl="0">
              <a:spcBef>
                <a:spcPts val="0"/>
              </a:spcBef>
              <a:buNone/>
            </a:pPr>
            <a:r>
              <a:t/>
            </a:r>
            <a:endParaRPr/>
          </a:p>
        </p:txBody>
      </p:sp>
      <p:sp>
        <p:nvSpPr>
          <p:cNvPr id="60" name="Shape 60"/>
          <p:cNvSpPr txBox="1"/>
          <p:nvPr>
            <p:ph idx="12" type="sldNum"/>
          </p:nvPr>
        </p:nvSpPr>
        <p:spPr>
          <a:xfrm>
            <a:off x="8229600" y="4767262"/>
            <a:ext cx="457200" cy="2739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152400" y="102869"/>
            <a:ext cx="8229600" cy="480000"/>
          </a:xfrm>
          <a:prstGeom prst="rect">
            <a:avLst/>
          </a:prstGeom>
        </p:spPr>
        <p:txBody>
          <a:bodyPr anchorCtr="0" anchor="ctr" bIns="91425" lIns="91425" rIns="91425" tIns="91425">
            <a:noAutofit/>
          </a:bodyPr>
          <a:lstStyle/>
          <a:p>
            <a:pPr lvl="0" rtl="0">
              <a:spcBef>
                <a:spcPts val="0"/>
              </a:spcBef>
              <a:buNone/>
            </a:pPr>
            <a:r>
              <a:rPr lang="en"/>
              <a:t>Data Ingestion</a:t>
            </a:r>
          </a:p>
        </p:txBody>
      </p:sp>
      <p:sp>
        <p:nvSpPr>
          <p:cNvPr id="201" name="Shape 201"/>
          <p:cNvSpPr txBox="1"/>
          <p:nvPr>
            <p:ph type="title"/>
          </p:nvPr>
        </p:nvSpPr>
        <p:spPr>
          <a:xfrm>
            <a:off x="387900" y="620000"/>
            <a:ext cx="8368200" cy="686100"/>
          </a:xfrm>
          <a:prstGeom prst="rect">
            <a:avLst/>
          </a:prstGeom>
        </p:spPr>
        <p:txBody>
          <a:bodyPr anchorCtr="0" anchor="ctr" bIns="91425" lIns="91425" rIns="91425" tIns="91425">
            <a:noAutofit/>
          </a:bodyPr>
          <a:lstStyle/>
          <a:p>
            <a:pPr lvl="0" rtl="0">
              <a:spcBef>
                <a:spcPts val="0"/>
              </a:spcBef>
              <a:buNone/>
            </a:pPr>
            <a:r>
              <a:rPr lang="en"/>
              <a:t>Dynamic Fields</a:t>
            </a:r>
          </a:p>
        </p:txBody>
      </p:sp>
      <p:pic>
        <p:nvPicPr>
          <p:cNvPr id="202" name="Shape 202"/>
          <p:cNvPicPr preferRelativeResize="0"/>
          <p:nvPr/>
        </p:nvPicPr>
        <p:blipFill>
          <a:blip r:embed="rId3">
            <a:alphaModFix/>
          </a:blip>
          <a:stretch>
            <a:fillRect/>
          </a:stretch>
        </p:blipFill>
        <p:spPr>
          <a:xfrm>
            <a:off x="0" y="1393356"/>
            <a:ext cx="9144001" cy="2356787"/>
          </a:xfrm>
          <a:prstGeom prst="rect">
            <a:avLst/>
          </a:prstGeom>
          <a:noFill/>
          <a:ln>
            <a:noFill/>
          </a:ln>
        </p:spPr>
      </p:pic>
      <p:sp>
        <p:nvSpPr>
          <p:cNvPr id="203" name="Shape 203"/>
          <p:cNvSpPr/>
          <p:nvPr/>
        </p:nvSpPr>
        <p:spPr>
          <a:xfrm>
            <a:off x="0" y="1470675"/>
            <a:ext cx="2712600" cy="289500"/>
          </a:xfrm>
          <a:prstGeom prst="roundRect">
            <a:avLst>
              <a:gd fmla="val 16667" name="adj"/>
            </a:avLst>
          </a:prstGeom>
          <a:noFill/>
          <a:ln cap="flat" cmpd="sng" w="38100">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4" name="Shape 204"/>
          <p:cNvSpPr txBox="1"/>
          <p:nvPr>
            <p:ph idx="12" type="sldNum"/>
          </p:nvPr>
        </p:nvSpPr>
        <p:spPr>
          <a:xfrm>
            <a:off x="8229600" y="4767262"/>
            <a:ext cx="457200" cy="2739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title"/>
          </p:nvPr>
        </p:nvSpPr>
        <p:spPr>
          <a:xfrm>
            <a:off x="152400" y="102869"/>
            <a:ext cx="8229600" cy="480000"/>
          </a:xfrm>
          <a:prstGeom prst="rect">
            <a:avLst/>
          </a:prstGeom>
        </p:spPr>
        <p:txBody>
          <a:bodyPr anchorCtr="0" anchor="ctr" bIns="91425" lIns="91425" rIns="91425" tIns="91425">
            <a:noAutofit/>
          </a:bodyPr>
          <a:lstStyle/>
          <a:p>
            <a:pPr lvl="0" rtl="0">
              <a:spcBef>
                <a:spcPts val="0"/>
              </a:spcBef>
              <a:buNone/>
            </a:pPr>
            <a:r>
              <a:rPr lang="en"/>
              <a:t>Data Ingestion</a:t>
            </a:r>
          </a:p>
        </p:txBody>
      </p:sp>
      <p:sp>
        <p:nvSpPr>
          <p:cNvPr id="210" name="Shape 210"/>
          <p:cNvSpPr txBox="1"/>
          <p:nvPr>
            <p:ph type="title"/>
          </p:nvPr>
        </p:nvSpPr>
        <p:spPr>
          <a:xfrm>
            <a:off x="387900" y="620000"/>
            <a:ext cx="8368200" cy="686100"/>
          </a:xfrm>
          <a:prstGeom prst="rect">
            <a:avLst/>
          </a:prstGeom>
        </p:spPr>
        <p:txBody>
          <a:bodyPr anchorCtr="0" anchor="ctr" bIns="91425" lIns="91425" rIns="91425" tIns="91425">
            <a:noAutofit/>
          </a:bodyPr>
          <a:lstStyle/>
          <a:p>
            <a:pPr lvl="0" rtl="0">
              <a:spcBef>
                <a:spcPts val="0"/>
              </a:spcBef>
              <a:buNone/>
            </a:pPr>
            <a:r>
              <a:rPr lang="en"/>
              <a:t>Dynamic Fields</a:t>
            </a:r>
          </a:p>
        </p:txBody>
      </p:sp>
      <p:pic>
        <p:nvPicPr>
          <p:cNvPr id="211" name="Shape 211"/>
          <p:cNvPicPr preferRelativeResize="0"/>
          <p:nvPr/>
        </p:nvPicPr>
        <p:blipFill>
          <a:blip r:embed="rId3">
            <a:alphaModFix/>
          </a:blip>
          <a:stretch>
            <a:fillRect/>
          </a:stretch>
        </p:blipFill>
        <p:spPr>
          <a:xfrm>
            <a:off x="0" y="1393356"/>
            <a:ext cx="9144001" cy="2356787"/>
          </a:xfrm>
          <a:prstGeom prst="rect">
            <a:avLst/>
          </a:prstGeom>
          <a:noFill/>
          <a:ln>
            <a:noFill/>
          </a:ln>
        </p:spPr>
      </p:pic>
      <p:sp>
        <p:nvSpPr>
          <p:cNvPr id="212" name="Shape 212"/>
          <p:cNvSpPr/>
          <p:nvPr/>
        </p:nvSpPr>
        <p:spPr>
          <a:xfrm>
            <a:off x="129550" y="1783075"/>
            <a:ext cx="2712600" cy="289500"/>
          </a:xfrm>
          <a:prstGeom prst="roundRect">
            <a:avLst>
              <a:gd fmla="val 16667" name="adj"/>
            </a:avLst>
          </a:prstGeom>
          <a:noFill/>
          <a:ln cap="flat" cmpd="sng" w="38100">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3" name="Shape 213"/>
          <p:cNvSpPr txBox="1"/>
          <p:nvPr>
            <p:ph idx="12" type="sldNum"/>
          </p:nvPr>
        </p:nvSpPr>
        <p:spPr>
          <a:xfrm>
            <a:off x="8229600" y="4767262"/>
            <a:ext cx="457200" cy="2739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152400" y="102869"/>
            <a:ext cx="8229600" cy="480000"/>
          </a:xfrm>
          <a:prstGeom prst="rect">
            <a:avLst/>
          </a:prstGeom>
        </p:spPr>
        <p:txBody>
          <a:bodyPr anchorCtr="0" anchor="ctr" bIns="91425" lIns="91425" rIns="91425" tIns="91425">
            <a:noAutofit/>
          </a:bodyPr>
          <a:lstStyle/>
          <a:p>
            <a:pPr lvl="0" rtl="0">
              <a:spcBef>
                <a:spcPts val="0"/>
              </a:spcBef>
              <a:buNone/>
            </a:pPr>
            <a:r>
              <a:rPr lang="en"/>
              <a:t>Data Ingestion</a:t>
            </a:r>
          </a:p>
        </p:txBody>
      </p:sp>
      <p:sp>
        <p:nvSpPr>
          <p:cNvPr id="219" name="Shape 219"/>
          <p:cNvSpPr txBox="1"/>
          <p:nvPr>
            <p:ph type="title"/>
          </p:nvPr>
        </p:nvSpPr>
        <p:spPr>
          <a:xfrm>
            <a:off x="387900" y="620000"/>
            <a:ext cx="8368200" cy="686100"/>
          </a:xfrm>
          <a:prstGeom prst="rect">
            <a:avLst/>
          </a:prstGeom>
        </p:spPr>
        <p:txBody>
          <a:bodyPr anchorCtr="0" anchor="ctr" bIns="91425" lIns="91425" rIns="91425" tIns="91425">
            <a:noAutofit/>
          </a:bodyPr>
          <a:lstStyle/>
          <a:p>
            <a:pPr lvl="0" rtl="0">
              <a:spcBef>
                <a:spcPts val="0"/>
              </a:spcBef>
              <a:buNone/>
            </a:pPr>
            <a:r>
              <a:rPr lang="en"/>
              <a:t>Dynamic Fields</a:t>
            </a:r>
          </a:p>
        </p:txBody>
      </p:sp>
      <p:pic>
        <p:nvPicPr>
          <p:cNvPr id="220" name="Shape 220"/>
          <p:cNvPicPr preferRelativeResize="0"/>
          <p:nvPr/>
        </p:nvPicPr>
        <p:blipFill>
          <a:blip r:embed="rId3">
            <a:alphaModFix/>
          </a:blip>
          <a:stretch>
            <a:fillRect/>
          </a:stretch>
        </p:blipFill>
        <p:spPr>
          <a:xfrm>
            <a:off x="0" y="1393356"/>
            <a:ext cx="9144001" cy="2356787"/>
          </a:xfrm>
          <a:prstGeom prst="rect">
            <a:avLst/>
          </a:prstGeom>
          <a:noFill/>
          <a:ln>
            <a:noFill/>
          </a:ln>
        </p:spPr>
      </p:pic>
      <p:sp>
        <p:nvSpPr>
          <p:cNvPr id="221" name="Shape 221"/>
          <p:cNvSpPr/>
          <p:nvPr/>
        </p:nvSpPr>
        <p:spPr>
          <a:xfrm>
            <a:off x="0" y="3460650"/>
            <a:ext cx="2712600" cy="289500"/>
          </a:xfrm>
          <a:prstGeom prst="roundRect">
            <a:avLst>
              <a:gd fmla="val 16667" name="adj"/>
            </a:avLst>
          </a:prstGeom>
          <a:noFill/>
          <a:ln cap="flat" cmpd="sng" w="38100">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2" name="Shape 222"/>
          <p:cNvSpPr txBox="1"/>
          <p:nvPr>
            <p:ph idx="12" type="sldNum"/>
          </p:nvPr>
        </p:nvSpPr>
        <p:spPr>
          <a:xfrm>
            <a:off x="8229600" y="4767262"/>
            <a:ext cx="457200" cy="2739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ph type="title"/>
          </p:nvPr>
        </p:nvSpPr>
        <p:spPr>
          <a:xfrm>
            <a:off x="152400" y="102869"/>
            <a:ext cx="8229600" cy="480000"/>
          </a:xfrm>
          <a:prstGeom prst="rect">
            <a:avLst/>
          </a:prstGeom>
        </p:spPr>
        <p:txBody>
          <a:bodyPr anchorCtr="0" anchor="ctr" bIns="91425" lIns="91425" rIns="91425" tIns="91425">
            <a:noAutofit/>
          </a:bodyPr>
          <a:lstStyle/>
          <a:p>
            <a:pPr lvl="0">
              <a:spcBef>
                <a:spcPts val="0"/>
              </a:spcBef>
              <a:buNone/>
            </a:pPr>
            <a:r>
              <a:rPr lang="en"/>
              <a:t>Reporting</a:t>
            </a:r>
          </a:p>
        </p:txBody>
      </p:sp>
      <p:sp>
        <p:nvSpPr>
          <p:cNvPr id="228" name="Shape 228"/>
          <p:cNvSpPr txBox="1"/>
          <p:nvPr>
            <p:ph idx="4294967295"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a:t>No such thing as “one good way”.  Each report might need a different technique.</a:t>
            </a:r>
          </a:p>
          <a:p>
            <a:pPr indent="-228600" lvl="0" marL="457200" rtl="0">
              <a:spcBef>
                <a:spcPts val="0"/>
              </a:spcBef>
              <a:buChar char="●"/>
            </a:pPr>
            <a:r>
              <a:rPr lang="en"/>
              <a:t>xnat.select(“xnat:mrSessionData”).where(constraints) </a:t>
            </a:r>
          </a:p>
          <a:p>
            <a:pPr indent="-228600" lvl="1" marL="914400" rtl="0">
              <a:spcBef>
                <a:spcPts val="0"/>
              </a:spcBef>
              <a:buChar char="○"/>
            </a:pPr>
            <a:r>
              <a:rPr lang="en"/>
              <a:t>513 ms for project nosetests on central </a:t>
            </a:r>
          </a:p>
          <a:p>
            <a:pPr indent="-228600" lvl="0" marL="457200" rtl="0">
              <a:spcBef>
                <a:spcPts val="0"/>
              </a:spcBef>
              <a:buChar char="●"/>
            </a:pPr>
            <a:r>
              <a:rPr lang="en"/>
              <a:t>xnat.select(‘/projects/nosetests/subjects/*/experiments’)</a:t>
            </a:r>
          </a:p>
          <a:p>
            <a:pPr indent="-228600" lvl="1" marL="914400" rtl="0">
              <a:spcBef>
                <a:spcPts val="0"/>
              </a:spcBef>
              <a:buChar char="○"/>
            </a:pPr>
            <a:r>
              <a:rPr lang="en"/>
              <a:t>4799 ms after including check for data type. </a:t>
            </a:r>
          </a:p>
          <a:p>
            <a:pPr lvl="0">
              <a:spcBef>
                <a:spcPts val="0"/>
              </a:spcBef>
              <a:buNone/>
            </a:pPr>
            <a:r>
              <a:rPr lang="en"/>
              <a:t> </a:t>
            </a:r>
          </a:p>
        </p:txBody>
      </p:sp>
      <p:sp>
        <p:nvSpPr>
          <p:cNvPr id="229" name="Shape 229"/>
          <p:cNvSpPr txBox="1"/>
          <p:nvPr>
            <p:ph idx="12" type="sldNum"/>
          </p:nvPr>
        </p:nvSpPr>
        <p:spPr>
          <a:xfrm>
            <a:off x="8229600" y="4767262"/>
            <a:ext cx="457200" cy="2739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type="title"/>
          </p:nvPr>
        </p:nvSpPr>
        <p:spPr>
          <a:xfrm>
            <a:off x="152400" y="102869"/>
            <a:ext cx="8229600" cy="480000"/>
          </a:xfrm>
          <a:prstGeom prst="rect">
            <a:avLst/>
          </a:prstGeom>
        </p:spPr>
        <p:txBody>
          <a:bodyPr anchorCtr="0" anchor="ctr" bIns="91425" lIns="91425" rIns="91425" tIns="91425">
            <a:noAutofit/>
          </a:bodyPr>
          <a:lstStyle/>
          <a:p>
            <a:pPr lvl="0">
              <a:spcBef>
                <a:spcPts val="0"/>
              </a:spcBef>
              <a:buNone/>
            </a:pPr>
            <a:r>
              <a:rPr lang="en"/>
              <a:t>Reporting XML and XPath</a:t>
            </a:r>
          </a:p>
        </p:txBody>
      </p:sp>
      <p:sp>
        <p:nvSpPr>
          <p:cNvPr id="235" name="Shape 235"/>
          <p:cNvSpPr txBox="1"/>
          <p:nvPr>
            <p:ph idx="4294967295" type="body"/>
          </p:nvPr>
        </p:nvSpPr>
        <p:spPr>
          <a:xfrm>
            <a:off x="387900" y="1337349"/>
            <a:ext cx="8368200" cy="3078900"/>
          </a:xfrm>
          <a:prstGeom prst="rect">
            <a:avLst/>
          </a:prstGeom>
        </p:spPr>
        <p:txBody>
          <a:bodyPr anchorCtr="0" anchor="t" bIns="91425" lIns="91425" rIns="91425" tIns="91425">
            <a:noAutofit/>
          </a:bodyPr>
          <a:lstStyle/>
          <a:p>
            <a:pPr lvl="0" rtl="0">
              <a:spcBef>
                <a:spcPts val="0"/>
              </a:spcBef>
              <a:buClr>
                <a:schemeClr val="dk1"/>
              </a:buClr>
              <a:buSzPct val="61111"/>
              <a:buFont typeface="Arial"/>
              <a:buNone/>
            </a:pPr>
            <a:r>
              <a:rPr lang="en" sz="1800"/>
              <a:t>Using the built in pyxnat xpath:</a:t>
            </a:r>
          </a:p>
          <a:p>
            <a:pPr lvl="0" rtl="0">
              <a:spcBef>
                <a:spcPts val="0"/>
              </a:spcBef>
              <a:buClr>
                <a:schemeClr val="dk1"/>
              </a:buClr>
              <a:buSzPct val="61111"/>
              <a:buFont typeface="Arial"/>
              <a:buNone/>
            </a:pPr>
            <a:r>
              <a:rPr lang="en" sz="1800"/>
              <a:t>values = subject.xpath("/xnat:Subject/@label")</a:t>
            </a:r>
          </a:p>
          <a:p>
            <a:pPr lvl="0" rtl="0">
              <a:spcBef>
                <a:spcPts val="0"/>
              </a:spcBef>
              <a:spcAft>
                <a:spcPts val="0"/>
              </a:spcAft>
              <a:buNone/>
            </a:pPr>
            <a:r>
              <a:t/>
            </a:r>
            <a:endParaRPr sz="1800"/>
          </a:p>
          <a:p>
            <a:pPr lvl="0" rtl="0">
              <a:spcBef>
                <a:spcPts val="0"/>
              </a:spcBef>
              <a:spcAft>
                <a:spcPts val="0"/>
              </a:spcAft>
              <a:buNone/>
            </a:pPr>
            <a:r>
              <a:t/>
            </a:r>
            <a:endParaRPr sz="1800"/>
          </a:p>
          <a:p>
            <a:pPr lvl="0" rtl="0">
              <a:spcBef>
                <a:spcPts val="0"/>
              </a:spcBef>
              <a:spcAft>
                <a:spcPts val="0"/>
              </a:spcAft>
              <a:buNone/>
            </a:pPr>
            <a:r>
              <a:rPr lang="en" sz="1800"/>
              <a:t>Getting your own dom tree more efficient if you need to retrieve multiple values: </a:t>
            </a:r>
          </a:p>
          <a:p>
            <a:pPr lvl="0">
              <a:spcBef>
                <a:spcPts val="0"/>
              </a:spcBef>
              <a:spcAft>
                <a:spcPts val="0"/>
              </a:spcAft>
              <a:buNone/>
            </a:pPr>
            <a:r>
              <a:rPr lang="en" sz="1800"/>
              <a:t>root = etree.fromstring(subject.get())</a:t>
            </a:r>
          </a:p>
          <a:p>
            <a:pPr lvl="0" rtl="0">
              <a:spcBef>
                <a:spcPts val="0"/>
              </a:spcBef>
              <a:spcAft>
                <a:spcPts val="0"/>
              </a:spcAft>
              <a:buNone/>
            </a:pPr>
            <a:r>
              <a:rPr lang="en" sz="1800"/>
              <a:t>values = root.xpath("/xnat:Subject/@label", namespaces=root.nsmap)</a:t>
            </a:r>
          </a:p>
          <a:p>
            <a:pPr lvl="0" rtl="0">
              <a:spcBef>
                <a:spcPts val="0"/>
              </a:spcBef>
              <a:spcAft>
                <a:spcPts val="0"/>
              </a:spcAft>
              <a:buNone/>
            </a:pPr>
            <a:r>
              <a:t/>
            </a:r>
            <a:endParaRPr sz="1800"/>
          </a:p>
          <a:p>
            <a:pPr lvl="0" rtl="0">
              <a:spcBef>
                <a:spcPts val="0"/>
              </a:spcBef>
              <a:spcAft>
                <a:spcPts val="0"/>
              </a:spcAft>
              <a:buNone/>
            </a:pPr>
            <a:r>
              <a:t/>
            </a:r>
            <a:endParaRPr sz="1800"/>
          </a:p>
          <a:p>
            <a:pPr lvl="0">
              <a:spcBef>
                <a:spcPts val="0"/>
              </a:spcBef>
              <a:spcAft>
                <a:spcPts val="0"/>
              </a:spcAft>
              <a:buNone/>
            </a:pPr>
            <a:r>
              <a:t/>
            </a:r>
            <a:endParaRPr sz="1800"/>
          </a:p>
          <a:p>
            <a:pPr lvl="0">
              <a:spcBef>
                <a:spcPts val="0"/>
              </a:spcBef>
              <a:buNone/>
            </a:pPr>
            <a:r>
              <a:rPr lang="en" sz="1800"/>
              <a:t> </a:t>
            </a:r>
          </a:p>
          <a:p>
            <a:pPr lvl="0">
              <a:spcBef>
                <a:spcPts val="0"/>
              </a:spcBef>
              <a:buNone/>
            </a:pPr>
            <a:r>
              <a:t/>
            </a:r>
            <a:endParaRPr sz="1800"/>
          </a:p>
          <a:p>
            <a:pPr lvl="0">
              <a:spcBef>
                <a:spcPts val="0"/>
              </a:spcBef>
              <a:buNone/>
            </a:pPr>
            <a:r>
              <a:t/>
            </a:r>
            <a:endParaRPr sz="1800"/>
          </a:p>
          <a:p>
            <a:pPr lvl="0">
              <a:spcBef>
                <a:spcPts val="0"/>
              </a:spcBef>
              <a:buNone/>
            </a:pPr>
            <a:r>
              <a:t/>
            </a:r>
            <a:endParaRPr sz="1800"/>
          </a:p>
          <a:p>
            <a:pPr lvl="0">
              <a:spcBef>
                <a:spcPts val="0"/>
              </a:spcBef>
              <a:buNone/>
            </a:pPr>
            <a:r>
              <a:t/>
            </a:r>
            <a:endParaRPr sz="1800"/>
          </a:p>
        </p:txBody>
      </p:sp>
      <p:sp>
        <p:nvSpPr>
          <p:cNvPr id="236" name="Shape 236"/>
          <p:cNvSpPr txBox="1"/>
          <p:nvPr>
            <p:ph idx="12" type="sldNum"/>
          </p:nvPr>
        </p:nvSpPr>
        <p:spPr>
          <a:xfrm>
            <a:off x="8229600" y="4767262"/>
            <a:ext cx="457200" cy="2739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type="title"/>
          </p:nvPr>
        </p:nvSpPr>
        <p:spPr>
          <a:xfrm>
            <a:off x="152400" y="102869"/>
            <a:ext cx="8229600" cy="480000"/>
          </a:xfrm>
          <a:prstGeom prst="rect">
            <a:avLst/>
          </a:prstGeom>
        </p:spPr>
        <p:txBody>
          <a:bodyPr anchorCtr="0" anchor="ctr" bIns="91425" lIns="91425" rIns="91425" tIns="91425">
            <a:noAutofit/>
          </a:bodyPr>
          <a:lstStyle/>
          <a:p>
            <a:pPr lvl="0">
              <a:spcBef>
                <a:spcPts val="0"/>
              </a:spcBef>
              <a:buNone/>
            </a:pPr>
            <a:r>
              <a:rPr lang="en"/>
              <a:t>Reporting XPath examples	</a:t>
            </a:r>
          </a:p>
        </p:txBody>
      </p:sp>
      <p:sp>
        <p:nvSpPr>
          <p:cNvPr id="242" name="Shape 242"/>
          <p:cNvSpPr txBox="1"/>
          <p:nvPr>
            <p:ph idx="1" type="body"/>
          </p:nvPr>
        </p:nvSpPr>
        <p:spPr>
          <a:xfrm>
            <a:off x="457200" y="1200150"/>
            <a:ext cx="8229600" cy="3394500"/>
          </a:xfrm>
          <a:prstGeom prst="rect">
            <a:avLst/>
          </a:prstGeom>
        </p:spPr>
        <p:txBody>
          <a:bodyPr anchorCtr="0" anchor="t" bIns="91425" lIns="91425" rIns="91425" tIns="91425">
            <a:noAutofit/>
          </a:bodyPr>
          <a:lstStyle/>
          <a:p>
            <a:pPr lvl="0" rtl="0">
              <a:spcBef>
                <a:spcPts val="0"/>
              </a:spcBef>
              <a:spcAft>
                <a:spcPts val="0"/>
              </a:spcAft>
              <a:buNone/>
            </a:pPr>
            <a:r>
              <a:rPr lang="en"/>
              <a:t>Find all scans in study:</a:t>
            </a:r>
          </a:p>
          <a:p>
            <a:pPr indent="457200" lvl="0" rtl="0">
              <a:spcBef>
                <a:spcPts val="0"/>
              </a:spcBef>
              <a:spcAft>
                <a:spcPts val="0"/>
              </a:spcAft>
              <a:buNone/>
            </a:pPr>
            <a:r>
              <a:rPr lang="en"/>
              <a:t>scans = experiment.xpath("//xnat:scans/xnat:scan")</a:t>
            </a:r>
          </a:p>
          <a:p>
            <a:pPr lvl="0" rtl="0">
              <a:spcBef>
                <a:spcPts val="0"/>
              </a:spcBef>
              <a:spcAft>
                <a:spcPts val="0"/>
              </a:spcAft>
              <a:buNone/>
            </a:pPr>
            <a:r>
              <a:t/>
            </a:r>
            <a:endParaRPr/>
          </a:p>
          <a:p>
            <a:pPr lvl="0" rtl="0">
              <a:spcBef>
                <a:spcPts val="0"/>
              </a:spcBef>
              <a:spcAft>
                <a:spcPts val="0"/>
              </a:spcAft>
              <a:buNone/>
            </a:pPr>
            <a:r>
              <a:rPr lang="en"/>
              <a:t>With each scan object get values using xpath:</a:t>
            </a:r>
          </a:p>
          <a:p>
            <a:pPr lvl="0" rtl="0">
              <a:spcBef>
                <a:spcPts val="0"/>
              </a:spcBef>
              <a:spcAft>
                <a:spcPts val="0"/>
              </a:spcAft>
              <a:buNone/>
            </a:pPr>
            <a:r>
              <a:rPr lang="en"/>
              <a:t>	scan.xpath(‘xnat:series_description’)[0]</a:t>
            </a:r>
          </a:p>
          <a:p>
            <a:pPr lvl="0" rtl="0">
              <a:spcBef>
                <a:spcPts val="0"/>
              </a:spcBef>
              <a:spcAft>
                <a:spcPts val="0"/>
              </a:spcAft>
              <a:buNone/>
            </a:pPr>
            <a:r>
              <a:rPr lang="en"/>
              <a:t>	scan.xpath(‘@ID’)[0]</a:t>
            </a:r>
          </a:p>
          <a:p>
            <a:pPr lvl="0" rtl="0">
              <a:spcBef>
                <a:spcPts val="0"/>
              </a:spcBef>
              <a:spcAft>
                <a:spcPts val="0"/>
              </a:spcAft>
              <a:buNone/>
            </a:pPr>
            <a:r>
              <a:t/>
            </a:r>
            <a:endParaRPr/>
          </a:p>
          <a:p>
            <a:pPr lvl="0">
              <a:spcBef>
                <a:spcPts val="0"/>
              </a:spcBef>
              <a:spcAft>
                <a:spcPts val="0"/>
              </a:spcAft>
              <a:buNone/>
            </a:pPr>
            <a:r>
              <a:t/>
            </a:r>
            <a:endParaRPr/>
          </a:p>
        </p:txBody>
      </p:sp>
      <p:sp>
        <p:nvSpPr>
          <p:cNvPr id="243" name="Shape 243"/>
          <p:cNvSpPr txBox="1"/>
          <p:nvPr>
            <p:ph idx="12" type="sldNum"/>
          </p:nvPr>
        </p:nvSpPr>
        <p:spPr>
          <a:xfrm>
            <a:off x="8229600" y="4767262"/>
            <a:ext cx="457200" cy="2739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idx="1" type="body"/>
          </p:nvPr>
        </p:nvSpPr>
        <p:spPr>
          <a:xfrm>
            <a:off x="2796150" y="1967700"/>
            <a:ext cx="3551700" cy="1208100"/>
          </a:xfrm>
          <a:prstGeom prst="rect">
            <a:avLst/>
          </a:prstGeom>
        </p:spPr>
        <p:txBody>
          <a:bodyPr anchorCtr="0" anchor="t" bIns="91425" lIns="91425" rIns="91425" tIns="91425">
            <a:noAutofit/>
          </a:bodyPr>
          <a:lstStyle/>
          <a:p>
            <a:pPr lvl="0" algn="ctr">
              <a:spcBef>
                <a:spcPts val="0"/>
              </a:spcBef>
              <a:buNone/>
            </a:pPr>
            <a:r>
              <a:rPr lang="en"/>
              <a:t>Thank you for listening</a:t>
            </a:r>
          </a:p>
          <a:p>
            <a:pPr lvl="0" rtl="0" algn="ctr">
              <a:spcBef>
                <a:spcPts val="0"/>
              </a:spcBef>
              <a:buNone/>
            </a:pPr>
            <a:r>
              <a:rPr lang="en"/>
              <a:t>pyXNAT 2016 and beyond</a:t>
            </a:r>
          </a:p>
        </p:txBody>
      </p:sp>
      <p:sp>
        <p:nvSpPr>
          <p:cNvPr id="249" name="Shape 249"/>
          <p:cNvSpPr txBox="1"/>
          <p:nvPr>
            <p:ph idx="12" type="sldNum"/>
          </p:nvPr>
        </p:nvSpPr>
        <p:spPr>
          <a:xfrm>
            <a:off x="8229600" y="4767262"/>
            <a:ext cx="457200" cy="2739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152400" y="102869"/>
            <a:ext cx="8229600" cy="480000"/>
          </a:xfrm>
          <a:prstGeom prst="rect">
            <a:avLst/>
          </a:prstGeom>
        </p:spPr>
        <p:txBody>
          <a:bodyPr anchorCtr="0" anchor="ctr" bIns="91425" lIns="91425" rIns="91425" tIns="91425">
            <a:noAutofit/>
          </a:bodyPr>
          <a:lstStyle/>
          <a:p>
            <a:pPr lvl="0">
              <a:spcBef>
                <a:spcPts val="0"/>
              </a:spcBef>
              <a:buNone/>
            </a:pPr>
            <a:r>
              <a:rPr lang="en"/>
              <a:t>Agenda</a:t>
            </a:r>
          </a:p>
        </p:txBody>
      </p:sp>
      <p:sp>
        <p:nvSpPr>
          <p:cNvPr id="66" name="Shape 66"/>
          <p:cNvSpPr txBox="1"/>
          <p:nvPr>
            <p:ph idx="1" type="body"/>
          </p:nvPr>
        </p:nvSpPr>
        <p:spPr>
          <a:xfrm>
            <a:off x="457200" y="1200150"/>
            <a:ext cx="8229600" cy="3394500"/>
          </a:xfrm>
          <a:prstGeom prst="rect">
            <a:avLst/>
          </a:prstGeom>
        </p:spPr>
        <p:txBody>
          <a:bodyPr anchorCtr="0" anchor="t" bIns="91425" lIns="91425" rIns="91425" tIns="91425">
            <a:noAutofit/>
          </a:bodyPr>
          <a:lstStyle/>
          <a:p>
            <a:pPr indent="-228600" lvl="0" marL="457200" rtl="0">
              <a:spcBef>
                <a:spcPts val="0"/>
              </a:spcBef>
            </a:pPr>
            <a:r>
              <a:rPr lang="en"/>
              <a:t>What is pyXNAT</a:t>
            </a:r>
          </a:p>
          <a:p>
            <a:pPr indent="-228600" lvl="0" marL="457200" rtl="0">
              <a:spcBef>
                <a:spcPts val="0"/>
              </a:spcBef>
            </a:pPr>
            <a:r>
              <a:rPr lang="en"/>
              <a:t>pyXNAT 1.0.0.0</a:t>
            </a:r>
          </a:p>
          <a:p>
            <a:pPr indent="-228600" lvl="0" marL="457200" rtl="0">
              <a:spcBef>
                <a:spcPts val="0"/>
              </a:spcBef>
            </a:pPr>
            <a:r>
              <a:rPr lang="en"/>
              <a:t>pyXNAT 1.1</a:t>
            </a:r>
          </a:p>
          <a:p>
            <a:pPr indent="-228600" lvl="0" marL="457200" rtl="0">
              <a:spcBef>
                <a:spcPts val="0"/>
              </a:spcBef>
            </a:pPr>
            <a:r>
              <a:rPr lang="en"/>
              <a:t>Data Ingestion Tips</a:t>
            </a:r>
          </a:p>
          <a:p>
            <a:pPr indent="-228600" lvl="0" marL="457200" rtl="0">
              <a:spcBef>
                <a:spcPts val="0"/>
              </a:spcBef>
            </a:pPr>
            <a:r>
              <a:rPr lang="en"/>
              <a:t>Reporting Tips</a:t>
            </a:r>
          </a:p>
          <a:p>
            <a:pPr indent="0" lvl="0" marL="152400">
              <a:spcBef>
                <a:spcPts val="0"/>
              </a:spcBef>
              <a:buNone/>
            </a:pPr>
            <a:r>
              <a:t/>
            </a:r>
            <a:endParaRPr/>
          </a:p>
        </p:txBody>
      </p:sp>
      <p:sp>
        <p:nvSpPr>
          <p:cNvPr id="67" name="Shape 67"/>
          <p:cNvSpPr txBox="1"/>
          <p:nvPr>
            <p:ph idx="12" type="sldNum"/>
          </p:nvPr>
        </p:nvSpPr>
        <p:spPr>
          <a:xfrm>
            <a:off x="8229600" y="4767262"/>
            <a:ext cx="457200" cy="2739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152400" y="102869"/>
            <a:ext cx="8229600" cy="480000"/>
          </a:xfrm>
          <a:prstGeom prst="rect">
            <a:avLst/>
          </a:prstGeom>
        </p:spPr>
        <p:txBody>
          <a:bodyPr anchorCtr="0" anchor="ctr" bIns="91425" lIns="91425" rIns="91425" tIns="91425">
            <a:noAutofit/>
          </a:bodyPr>
          <a:lstStyle/>
          <a:p>
            <a:pPr lvl="0">
              <a:spcBef>
                <a:spcPts val="0"/>
              </a:spcBef>
              <a:buNone/>
            </a:pPr>
            <a:r>
              <a:rPr lang="en"/>
              <a:t>What is pyXNAT	</a:t>
            </a:r>
          </a:p>
        </p:txBody>
      </p:sp>
      <p:sp>
        <p:nvSpPr>
          <p:cNvPr id="73" name="Shape 73"/>
          <p:cNvSpPr txBox="1"/>
          <p:nvPr>
            <p:ph idx="1" type="body"/>
          </p:nvPr>
        </p:nvSpPr>
        <p:spPr>
          <a:xfrm>
            <a:off x="457200" y="1200150"/>
            <a:ext cx="8229600" cy="3394500"/>
          </a:xfrm>
          <a:prstGeom prst="rect">
            <a:avLst/>
          </a:prstGeom>
        </p:spPr>
        <p:txBody>
          <a:bodyPr anchorCtr="0" anchor="t" bIns="91425" lIns="91425" rIns="91425" tIns="91425">
            <a:noAutofit/>
          </a:bodyPr>
          <a:lstStyle/>
          <a:p>
            <a:pPr lvl="0">
              <a:spcBef>
                <a:spcPts val="0"/>
              </a:spcBef>
              <a:buNone/>
            </a:pPr>
            <a:r>
              <a:rPr lang="en"/>
              <a:t>pyXNAT is a python interface to XNAT’s REST API</a:t>
            </a:r>
          </a:p>
          <a:p>
            <a:pPr lvl="0">
              <a:spcBef>
                <a:spcPts val="0"/>
              </a:spcBef>
              <a:buNone/>
            </a:pPr>
            <a:r>
              <a:rPr lang="en"/>
              <a:t>Simplifys writing data interactions with xnat by giving you a local programmable interface to XNAT’s data. </a:t>
            </a:r>
          </a:p>
          <a:p>
            <a:pPr lvl="0">
              <a:spcBef>
                <a:spcPts val="0"/>
              </a:spcBef>
              <a:buNone/>
            </a:pPr>
            <a:r>
              <a:rPr lang="en"/>
              <a:t>Supplies methods of searching, and file interaction with XNAT.</a:t>
            </a:r>
          </a:p>
          <a:p>
            <a:pPr lvl="0">
              <a:spcBef>
                <a:spcPts val="0"/>
              </a:spcBef>
              <a:buNone/>
            </a:pPr>
            <a:r>
              <a:t/>
            </a:r>
            <a:endParaRPr/>
          </a:p>
          <a:p>
            <a:pPr lvl="0" rtl="0">
              <a:spcBef>
                <a:spcPts val="0"/>
              </a:spcBef>
              <a:buNone/>
            </a:pPr>
            <a:r>
              <a:rPr lang="en"/>
              <a:t>Getting started: http://pythonhosted.org/pyxnat/	</a:t>
            </a:r>
          </a:p>
        </p:txBody>
      </p:sp>
      <p:sp>
        <p:nvSpPr>
          <p:cNvPr id="74" name="Shape 74"/>
          <p:cNvSpPr txBox="1"/>
          <p:nvPr>
            <p:ph idx="12" type="sldNum"/>
          </p:nvPr>
        </p:nvSpPr>
        <p:spPr>
          <a:xfrm>
            <a:off x="8229600" y="4767262"/>
            <a:ext cx="457200" cy="2739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387900" y="0"/>
            <a:ext cx="8368200" cy="686100"/>
          </a:xfrm>
          <a:prstGeom prst="rect">
            <a:avLst/>
          </a:prstGeom>
        </p:spPr>
        <p:txBody>
          <a:bodyPr anchorCtr="0" anchor="ctr" bIns="91425" lIns="91425" rIns="91425" tIns="91425">
            <a:noAutofit/>
          </a:bodyPr>
          <a:lstStyle/>
          <a:p>
            <a:pPr lvl="0">
              <a:spcBef>
                <a:spcPts val="0"/>
              </a:spcBef>
              <a:buNone/>
            </a:pPr>
            <a:r>
              <a:rPr lang="en"/>
              <a:t>PyXNAT 1.0.0.0</a:t>
            </a:r>
          </a:p>
        </p:txBody>
      </p:sp>
      <p:sp>
        <p:nvSpPr>
          <p:cNvPr id="80" name="Shape 80"/>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buChar char="●"/>
            </a:pPr>
            <a:r>
              <a:rPr lang="en"/>
              <a:t>Released September 2015</a:t>
            </a:r>
          </a:p>
          <a:p>
            <a:pPr indent="-228600" lvl="0" marL="457200" rtl="0">
              <a:spcBef>
                <a:spcPts val="0"/>
              </a:spcBef>
              <a:buChar char="●"/>
            </a:pPr>
            <a:r>
              <a:rPr lang="en"/>
              <a:t>NO MORE CACHING!!!</a:t>
            </a:r>
          </a:p>
          <a:p>
            <a:pPr indent="-228600" lvl="0" marL="457200" rtl="0">
              <a:spcBef>
                <a:spcPts val="0"/>
              </a:spcBef>
              <a:buChar char="●"/>
            </a:pPr>
            <a:r>
              <a:rPr lang="en"/>
              <a:t>Streamed Upload / Download</a:t>
            </a:r>
          </a:p>
          <a:p>
            <a:pPr indent="-228600" lvl="0" marL="457200" rtl="0">
              <a:spcBef>
                <a:spcPts val="0"/>
              </a:spcBef>
              <a:buChar char="●"/>
            </a:pPr>
            <a:r>
              <a:rPr lang="en"/>
              <a:t>Better error messages</a:t>
            </a:r>
          </a:p>
          <a:p>
            <a:pPr indent="-228600" lvl="0" marL="457200" rtl="0">
              <a:spcBef>
                <a:spcPts val="0"/>
              </a:spcBef>
              <a:buChar char="●"/>
            </a:pPr>
            <a:r>
              <a:rPr lang="en"/>
              <a:t>put/get/post/delete/head wrappers </a:t>
            </a:r>
          </a:p>
          <a:p>
            <a:pPr lvl="0" rtl="0">
              <a:spcBef>
                <a:spcPts val="0"/>
              </a:spcBef>
              <a:buNone/>
            </a:pPr>
            <a:r>
              <a:t/>
            </a:r>
            <a:endParaRPr/>
          </a:p>
          <a:p>
            <a:pPr indent="-228600" lvl="0" marL="457200" rtl="0">
              <a:spcBef>
                <a:spcPts val="0"/>
              </a:spcBef>
              <a:buChar char="●"/>
            </a:pPr>
            <a:r>
              <a:rPr lang="en"/>
              <a:t>Bug in proxy support. </a:t>
            </a:r>
          </a:p>
          <a:p>
            <a:pPr indent="-228600" lvl="1" marL="914400" rtl="0">
              <a:spcBef>
                <a:spcPts val="0"/>
              </a:spcBef>
              <a:buChar char="○"/>
            </a:pPr>
            <a:r>
              <a:rPr lang="en"/>
              <a:t>Use old 0.9.5.4 instead. </a:t>
            </a:r>
          </a:p>
        </p:txBody>
      </p:sp>
      <p:sp>
        <p:nvSpPr>
          <p:cNvPr id="81" name="Shape 81"/>
          <p:cNvSpPr txBox="1"/>
          <p:nvPr>
            <p:ph idx="12" type="sldNum"/>
          </p:nvPr>
        </p:nvSpPr>
        <p:spPr>
          <a:xfrm>
            <a:off x="8472457" y="4663216"/>
            <a:ext cx="548700" cy="393600"/>
          </a:xfrm>
          <a:prstGeom prst="rect">
            <a:avLst/>
          </a:prstGeom>
        </p:spPr>
        <p:txBody>
          <a:bodyPr anchorCtr="0" anchor="ctr" bIns="45700" lIns="91425" rIns="91425" tIns="45700">
            <a:noAutofit/>
          </a:bodyPr>
          <a:lstStyle/>
          <a:p>
            <a:pPr lvl="0">
              <a:spcBef>
                <a:spcPts val="0"/>
              </a:spcBef>
              <a:buNone/>
            </a:pPr>
            <a:fld id="{00000000-1234-1234-1234-123412341234}" type="slidenum">
              <a:rPr lang="en"/>
              <a:t>‹#›</a:t>
            </a:fld>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152400" y="102869"/>
            <a:ext cx="8229600" cy="480000"/>
          </a:xfrm>
          <a:prstGeom prst="rect">
            <a:avLst/>
          </a:prstGeom>
        </p:spPr>
        <p:txBody>
          <a:bodyPr anchorCtr="0" anchor="ctr" bIns="91425" lIns="91425" rIns="91425" tIns="91425">
            <a:noAutofit/>
          </a:bodyPr>
          <a:lstStyle/>
          <a:p>
            <a:pPr lvl="0">
              <a:spcBef>
                <a:spcPts val="0"/>
              </a:spcBef>
              <a:buNone/>
            </a:pPr>
            <a:r>
              <a:rPr lang="en"/>
              <a:t>PyXNAT 1.1</a:t>
            </a:r>
          </a:p>
        </p:txBody>
      </p:sp>
      <p:sp>
        <p:nvSpPr>
          <p:cNvPr id="87" name="Shape 87"/>
          <p:cNvSpPr txBox="1"/>
          <p:nvPr>
            <p:ph idx="1" type="body"/>
          </p:nvPr>
        </p:nvSpPr>
        <p:spPr>
          <a:xfrm>
            <a:off x="457200" y="1200150"/>
            <a:ext cx="8229600" cy="3394500"/>
          </a:xfrm>
          <a:prstGeom prst="rect">
            <a:avLst/>
          </a:prstGeom>
        </p:spPr>
        <p:txBody>
          <a:bodyPr anchorCtr="0" anchor="t" bIns="91425" lIns="91425" rIns="91425" tIns="91425">
            <a:noAutofit/>
          </a:bodyPr>
          <a:lstStyle/>
          <a:p>
            <a:pPr indent="-228600" lvl="0" marL="457200" rtl="0">
              <a:spcBef>
                <a:spcPts val="0"/>
              </a:spcBef>
            </a:pPr>
            <a:r>
              <a:rPr lang="en"/>
              <a:t>All dependent on my “free” time.</a:t>
            </a:r>
          </a:p>
          <a:p>
            <a:pPr indent="-228600" lvl="0" marL="457200" rtl="0">
              <a:spcBef>
                <a:spcPts val="0"/>
              </a:spcBef>
              <a:buChar char="●"/>
            </a:pPr>
            <a:r>
              <a:rPr lang="en"/>
              <a:t>Proxy support fix is my priority ONE.</a:t>
            </a:r>
          </a:p>
          <a:p>
            <a:pPr indent="-228600" lvl="0" marL="457200" rtl="0">
              <a:spcBef>
                <a:spcPts val="0"/>
              </a:spcBef>
              <a:buChar char="●"/>
            </a:pPr>
            <a:r>
              <a:rPr lang="en"/>
              <a:t>Move from CSV/JSON to XML + XPATH where possible inside of pyxnat.</a:t>
            </a:r>
          </a:p>
          <a:p>
            <a:pPr indent="-228600" lvl="0" marL="457200" rtl="0">
              <a:spcBef>
                <a:spcPts val="0"/>
              </a:spcBef>
              <a:buChar char="●"/>
            </a:pPr>
            <a:r>
              <a:rPr lang="en"/>
              <a:t>More code cleanup of unused legacy code: cache/httputil</a:t>
            </a:r>
          </a:p>
          <a:p>
            <a:pPr indent="-228600" lvl="0" marL="457200" rtl="0">
              <a:spcBef>
                <a:spcPts val="0"/>
              </a:spcBef>
              <a:buChar char="●"/>
            </a:pPr>
            <a:r>
              <a:rPr lang="en"/>
              <a:t>Documentation Documentation Documentation</a:t>
            </a:r>
          </a:p>
          <a:p>
            <a:pPr indent="-228600" lvl="0" marL="457200" rtl="0">
              <a:spcBef>
                <a:spcPts val="0"/>
              </a:spcBef>
              <a:buChar char="●"/>
            </a:pPr>
            <a:r>
              <a:rPr lang="en"/>
              <a:t>Help is ALWAYS welcome</a:t>
            </a:r>
          </a:p>
          <a:p>
            <a:pPr lvl="0">
              <a:spcBef>
                <a:spcPts val="0"/>
              </a:spcBef>
              <a:buNone/>
            </a:pPr>
            <a:r>
              <a:t/>
            </a:r>
            <a:endParaRPr/>
          </a:p>
        </p:txBody>
      </p:sp>
      <p:sp>
        <p:nvSpPr>
          <p:cNvPr id="88" name="Shape 88"/>
          <p:cNvSpPr txBox="1"/>
          <p:nvPr>
            <p:ph idx="12" type="sldNum"/>
          </p:nvPr>
        </p:nvSpPr>
        <p:spPr>
          <a:xfrm>
            <a:off x="8229600" y="4767262"/>
            <a:ext cx="457200" cy="2739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152400" y="102869"/>
            <a:ext cx="8229600" cy="480000"/>
          </a:xfrm>
          <a:prstGeom prst="rect">
            <a:avLst/>
          </a:prstGeom>
        </p:spPr>
        <p:txBody>
          <a:bodyPr anchorCtr="0" anchor="ctr" bIns="91425" lIns="91425" rIns="91425" tIns="91425">
            <a:noAutofit/>
          </a:bodyPr>
          <a:lstStyle/>
          <a:p>
            <a:pPr lvl="0">
              <a:spcBef>
                <a:spcPts val="0"/>
              </a:spcBef>
              <a:buNone/>
            </a:pPr>
            <a:r>
              <a:rPr lang="en"/>
              <a:t>Data Ingestion</a:t>
            </a:r>
          </a:p>
        </p:txBody>
      </p:sp>
      <p:sp>
        <p:nvSpPr>
          <p:cNvPr id="94" name="Shape 94"/>
          <p:cNvSpPr txBox="1"/>
          <p:nvPr>
            <p:ph type="title"/>
          </p:nvPr>
        </p:nvSpPr>
        <p:spPr>
          <a:xfrm>
            <a:off x="387900" y="617775"/>
            <a:ext cx="8368200" cy="686100"/>
          </a:xfrm>
          <a:prstGeom prst="rect">
            <a:avLst/>
          </a:prstGeom>
        </p:spPr>
        <p:txBody>
          <a:bodyPr anchorCtr="0" anchor="ctr" bIns="91425" lIns="91425" rIns="91425" tIns="91425">
            <a:noAutofit/>
          </a:bodyPr>
          <a:lstStyle/>
          <a:p>
            <a:pPr lvl="0" rtl="0">
              <a:spcBef>
                <a:spcPts val="0"/>
              </a:spcBef>
              <a:buNone/>
            </a:pPr>
            <a:r>
              <a:rPr lang="en"/>
              <a:t>File Upload to “deep” paths</a:t>
            </a:r>
          </a:p>
        </p:txBody>
      </p:sp>
      <p:pic>
        <p:nvPicPr>
          <p:cNvPr id="95" name="Shape 95"/>
          <p:cNvPicPr preferRelativeResize="0"/>
          <p:nvPr/>
        </p:nvPicPr>
        <p:blipFill>
          <a:blip r:embed="rId3">
            <a:alphaModFix/>
          </a:blip>
          <a:stretch>
            <a:fillRect/>
          </a:stretch>
        </p:blipFill>
        <p:spPr>
          <a:xfrm>
            <a:off x="0" y="1513099"/>
            <a:ext cx="9143999" cy="2515974"/>
          </a:xfrm>
          <a:prstGeom prst="rect">
            <a:avLst/>
          </a:prstGeom>
          <a:noFill/>
          <a:ln>
            <a:noFill/>
          </a:ln>
        </p:spPr>
      </p:pic>
      <p:sp>
        <p:nvSpPr>
          <p:cNvPr id="96" name="Shape 96"/>
          <p:cNvSpPr txBox="1"/>
          <p:nvPr>
            <p:ph idx="12" type="sldNum"/>
          </p:nvPr>
        </p:nvSpPr>
        <p:spPr>
          <a:xfrm>
            <a:off x="8229600" y="4767262"/>
            <a:ext cx="457200" cy="2739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152400" y="102869"/>
            <a:ext cx="8229600" cy="480000"/>
          </a:xfrm>
          <a:prstGeom prst="rect">
            <a:avLst/>
          </a:prstGeom>
        </p:spPr>
        <p:txBody>
          <a:bodyPr anchorCtr="0" anchor="ctr" bIns="91425" lIns="91425" rIns="91425" tIns="91425">
            <a:noAutofit/>
          </a:bodyPr>
          <a:lstStyle/>
          <a:p>
            <a:pPr lvl="0">
              <a:spcBef>
                <a:spcPts val="0"/>
              </a:spcBef>
              <a:buNone/>
            </a:pPr>
            <a:r>
              <a:rPr lang="en"/>
              <a:t>Data Ingestion</a:t>
            </a:r>
          </a:p>
        </p:txBody>
      </p:sp>
      <p:pic>
        <p:nvPicPr>
          <p:cNvPr id="102" name="Shape 102"/>
          <p:cNvPicPr preferRelativeResize="0"/>
          <p:nvPr/>
        </p:nvPicPr>
        <p:blipFill>
          <a:blip r:embed="rId3">
            <a:alphaModFix/>
          </a:blip>
          <a:stretch>
            <a:fillRect/>
          </a:stretch>
        </p:blipFill>
        <p:spPr>
          <a:xfrm>
            <a:off x="449762" y="1247775"/>
            <a:ext cx="8244474" cy="2815680"/>
          </a:xfrm>
          <a:prstGeom prst="rect">
            <a:avLst/>
          </a:prstGeom>
          <a:noFill/>
          <a:ln>
            <a:noFill/>
          </a:ln>
        </p:spPr>
      </p:pic>
      <p:sp>
        <p:nvSpPr>
          <p:cNvPr id="103" name="Shape 103"/>
          <p:cNvSpPr txBox="1"/>
          <p:nvPr>
            <p:ph idx="12" type="sldNum"/>
          </p:nvPr>
        </p:nvSpPr>
        <p:spPr>
          <a:xfrm>
            <a:off x="8229600" y="4767262"/>
            <a:ext cx="457200" cy="2739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152400" y="102869"/>
            <a:ext cx="8229600" cy="480000"/>
          </a:xfrm>
          <a:prstGeom prst="rect">
            <a:avLst/>
          </a:prstGeom>
        </p:spPr>
        <p:txBody>
          <a:bodyPr anchorCtr="0" anchor="ctr" bIns="91425" lIns="91425" rIns="91425" tIns="91425">
            <a:noAutofit/>
          </a:bodyPr>
          <a:lstStyle/>
          <a:p>
            <a:pPr lvl="0">
              <a:spcBef>
                <a:spcPts val="0"/>
              </a:spcBef>
              <a:buNone/>
            </a:pPr>
            <a:r>
              <a:rPr lang="en"/>
              <a:t>Data Ingestion</a:t>
            </a:r>
          </a:p>
        </p:txBody>
      </p:sp>
      <p:sp>
        <p:nvSpPr>
          <p:cNvPr id="109" name="Shape 109"/>
          <p:cNvSpPr txBox="1"/>
          <p:nvPr>
            <p:ph type="title"/>
          </p:nvPr>
        </p:nvSpPr>
        <p:spPr>
          <a:xfrm>
            <a:off x="387900" y="630025"/>
            <a:ext cx="8368200" cy="686100"/>
          </a:xfrm>
          <a:prstGeom prst="rect">
            <a:avLst/>
          </a:prstGeom>
        </p:spPr>
        <p:txBody>
          <a:bodyPr anchorCtr="0" anchor="ctr" bIns="91425" lIns="91425" rIns="91425" tIns="91425">
            <a:noAutofit/>
          </a:bodyPr>
          <a:lstStyle/>
          <a:p>
            <a:pPr lvl="0" rtl="0">
              <a:spcBef>
                <a:spcPts val="0"/>
              </a:spcBef>
              <a:buNone/>
            </a:pPr>
            <a:r>
              <a:rPr lang="en"/>
              <a:t>Zip Upload</a:t>
            </a:r>
          </a:p>
        </p:txBody>
      </p:sp>
      <p:pic>
        <p:nvPicPr>
          <p:cNvPr id="110" name="Shape 110"/>
          <p:cNvPicPr preferRelativeResize="0"/>
          <p:nvPr/>
        </p:nvPicPr>
        <p:blipFill>
          <a:blip r:embed="rId3">
            <a:alphaModFix/>
          </a:blip>
          <a:stretch>
            <a:fillRect/>
          </a:stretch>
        </p:blipFill>
        <p:spPr>
          <a:xfrm>
            <a:off x="0" y="1787090"/>
            <a:ext cx="9144001" cy="1569318"/>
          </a:xfrm>
          <a:prstGeom prst="rect">
            <a:avLst/>
          </a:prstGeom>
          <a:noFill/>
          <a:ln>
            <a:noFill/>
          </a:ln>
        </p:spPr>
      </p:pic>
      <p:sp>
        <p:nvSpPr>
          <p:cNvPr id="111" name="Shape 111"/>
          <p:cNvSpPr txBox="1"/>
          <p:nvPr>
            <p:ph idx="12" type="sldNum"/>
          </p:nvPr>
        </p:nvSpPr>
        <p:spPr>
          <a:xfrm>
            <a:off x="8229600" y="4767262"/>
            <a:ext cx="457200" cy="2739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theme/theme1.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