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Default Extension="png" ContentType="image/png"/>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3.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 id="2147483672" r:id="rId2"/>
  </p:sldMasterIdLst>
  <p:notesMasterIdLst>
    <p:notesMasterId r:id="rId48"/>
  </p:notesMasterIdLst>
  <p:sldIdLst>
    <p:sldId id="257" r:id="rId3"/>
    <p:sldId id="259" r:id="rId4"/>
    <p:sldId id="260" r:id="rId5"/>
    <p:sldId id="262" r:id="rId6"/>
    <p:sldId id="283" r:id="rId7"/>
    <p:sldId id="264" r:id="rId8"/>
    <p:sldId id="293" r:id="rId9"/>
    <p:sldId id="294" r:id="rId10"/>
    <p:sldId id="306" r:id="rId11"/>
    <p:sldId id="307" r:id="rId12"/>
    <p:sldId id="265" r:id="rId13"/>
    <p:sldId id="263" r:id="rId14"/>
    <p:sldId id="289" r:id="rId15"/>
    <p:sldId id="290" r:id="rId16"/>
    <p:sldId id="295" r:id="rId17"/>
    <p:sldId id="296" r:id="rId18"/>
    <p:sldId id="302" r:id="rId19"/>
    <p:sldId id="301" r:id="rId20"/>
    <p:sldId id="291" r:id="rId21"/>
    <p:sldId id="261" r:id="rId22"/>
    <p:sldId id="266" r:id="rId23"/>
    <p:sldId id="267" r:id="rId24"/>
    <p:sldId id="270" r:id="rId25"/>
    <p:sldId id="272" r:id="rId26"/>
    <p:sldId id="273" r:id="rId27"/>
    <p:sldId id="303" r:id="rId28"/>
    <p:sldId id="304" r:id="rId29"/>
    <p:sldId id="271" r:id="rId30"/>
    <p:sldId id="297" r:id="rId31"/>
    <p:sldId id="268" r:id="rId32"/>
    <p:sldId id="298" r:id="rId33"/>
    <p:sldId id="300" r:id="rId34"/>
    <p:sldId id="299" r:id="rId35"/>
    <p:sldId id="275" r:id="rId36"/>
    <p:sldId id="276" r:id="rId37"/>
    <p:sldId id="277" r:id="rId38"/>
    <p:sldId id="269" r:id="rId39"/>
    <p:sldId id="292" r:id="rId40"/>
    <p:sldId id="305" r:id="rId41"/>
    <p:sldId id="278" r:id="rId42"/>
    <p:sldId id="279" r:id="rId43"/>
    <p:sldId id="280" r:id="rId44"/>
    <p:sldId id="281" r:id="rId45"/>
    <p:sldId id="288" r:id="rId46"/>
    <p:sldId id="282" r:id="rId4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6DB03"/>
    <a:srgbClr val="FFFF99"/>
    <a:srgbClr val="213F7D"/>
    <a:srgbClr val="4F81BD"/>
    <a:srgbClr val="FF6600"/>
    <a:srgbClr val="FFCC6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526" autoAdjust="0"/>
    <p:restoredTop sz="94660"/>
  </p:normalViewPr>
  <p:slideViewPr>
    <p:cSldViewPr>
      <p:cViewPr>
        <p:scale>
          <a:sx n="66" d="100"/>
          <a:sy n="66" d="100"/>
        </p:scale>
        <p:origin x="-612" y="-498"/>
      </p:cViewPr>
      <p:guideLst>
        <p:guide orient="horz" pos="162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63D4A7-6010-4052-82A9-AA61B856AFD0}" type="doc">
      <dgm:prSet loTypeId="urn:microsoft.com/office/officeart/2005/8/layout/gear1" loCatId="process" qsTypeId="urn:microsoft.com/office/officeart/2005/8/quickstyle/simple5" qsCatId="simple" csTypeId="urn:microsoft.com/office/officeart/2005/8/colors/accent1_2" csCatId="accent1" phldr="1"/>
      <dgm:spPr/>
      <dgm:t>
        <a:bodyPr/>
        <a:lstStyle/>
        <a:p>
          <a:endParaRPr lang="en-IN"/>
        </a:p>
      </dgm:t>
    </dgm:pt>
    <dgm:pt modelId="{C5E2F9CB-1957-4168-98D4-08A4821D8109}">
      <dgm:prSet phldrT="[Text]"/>
      <dgm:spPr/>
      <dgm:t>
        <a:bodyPr/>
        <a:lstStyle/>
        <a:p>
          <a:r>
            <a:rPr lang="en-IN" dirty="0" smtClean="0"/>
            <a:t>Pipeline Engine</a:t>
          </a:r>
          <a:endParaRPr lang="en-IN" dirty="0"/>
        </a:p>
      </dgm:t>
    </dgm:pt>
    <dgm:pt modelId="{C3A1E3A3-888C-4B8D-8CEF-4A8412B3942F}" type="parTrans" cxnId="{CA989ED8-B8E1-4751-BB51-9A1F982E32B5}">
      <dgm:prSet/>
      <dgm:spPr/>
      <dgm:t>
        <a:bodyPr/>
        <a:lstStyle/>
        <a:p>
          <a:endParaRPr lang="en-IN"/>
        </a:p>
      </dgm:t>
    </dgm:pt>
    <dgm:pt modelId="{D8DE5370-8D7E-4763-B820-0F1040709395}" type="sibTrans" cxnId="{CA989ED8-B8E1-4751-BB51-9A1F982E32B5}">
      <dgm:prSet/>
      <dgm:spPr/>
      <dgm:t>
        <a:bodyPr/>
        <a:lstStyle/>
        <a:p>
          <a:endParaRPr lang="en-IN"/>
        </a:p>
      </dgm:t>
    </dgm:pt>
    <dgm:pt modelId="{80245115-9E52-41A2-AA8C-2396D797EA4D}" type="pres">
      <dgm:prSet presAssocID="{1663D4A7-6010-4052-82A9-AA61B856AFD0}" presName="composite" presStyleCnt="0">
        <dgm:presLayoutVars>
          <dgm:chMax val="3"/>
          <dgm:animLvl val="lvl"/>
          <dgm:resizeHandles val="exact"/>
        </dgm:presLayoutVars>
      </dgm:prSet>
      <dgm:spPr/>
      <dgm:t>
        <a:bodyPr/>
        <a:lstStyle/>
        <a:p>
          <a:endParaRPr lang="en-IN"/>
        </a:p>
      </dgm:t>
    </dgm:pt>
    <dgm:pt modelId="{AACE8D5F-41A7-47C3-B8A5-663241FC46FD}" type="pres">
      <dgm:prSet presAssocID="{C5E2F9CB-1957-4168-98D4-08A4821D8109}" presName="gear1" presStyleLbl="node1" presStyleIdx="0" presStyleCnt="1" custLinFactNeighborX="-15755" custLinFactNeighborY="353">
        <dgm:presLayoutVars>
          <dgm:chMax val="1"/>
          <dgm:bulletEnabled val="1"/>
        </dgm:presLayoutVars>
      </dgm:prSet>
      <dgm:spPr/>
      <dgm:t>
        <a:bodyPr/>
        <a:lstStyle/>
        <a:p>
          <a:endParaRPr lang="en-IN"/>
        </a:p>
      </dgm:t>
    </dgm:pt>
    <dgm:pt modelId="{B39B3608-D287-4E1A-AACF-2B1D2FCC453E}" type="pres">
      <dgm:prSet presAssocID="{C5E2F9CB-1957-4168-98D4-08A4821D8109}" presName="gear1srcNode" presStyleLbl="node1" presStyleIdx="0" presStyleCnt="1"/>
      <dgm:spPr/>
      <dgm:t>
        <a:bodyPr/>
        <a:lstStyle/>
        <a:p>
          <a:endParaRPr lang="en-IN"/>
        </a:p>
      </dgm:t>
    </dgm:pt>
    <dgm:pt modelId="{CA55B23D-4669-45BE-830A-F89335F71D06}" type="pres">
      <dgm:prSet presAssocID="{C5E2F9CB-1957-4168-98D4-08A4821D8109}" presName="gear1dstNode" presStyleLbl="node1" presStyleIdx="0" presStyleCnt="1"/>
      <dgm:spPr/>
      <dgm:t>
        <a:bodyPr/>
        <a:lstStyle/>
        <a:p>
          <a:endParaRPr lang="en-IN"/>
        </a:p>
      </dgm:t>
    </dgm:pt>
    <dgm:pt modelId="{1230B37D-ABE2-4EAE-9536-5F2EE06A9FB2}" type="pres">
      <dgm:prSet presAssocID="{D8DE5370-8D7E-4763-B820-0F1040709395}" presName="connector1" presStyleLbl="sibTrans2D1" presStyleIdx="0" presStyleCnt="1" custLinFactNeighborX="-16428" custLinFactNeighborY="965"/>
      <dgm:spPr/>
      <dgm:t>
        <a:bodyPr/>
        <a:lstStyle/>
        <a:p>
          <a:endParaRPr lang="en-IN"/>
        </a:p>
      </dgm:t>
    </dgm:pt>
  </dgm:ptLst>
  <dgm:cxnLst>
    <dgm:cxn modelId="{ACF6C2DF-CEE6-44B1-A8BD-3A8B5676C7B3}" type="presOf" srcId="{C5E2F9CB-1957-4168-98D4-08A4821D8109}" destId="{AACE8D5F-41A7-47C3-B8A5-663241FC46FD}" srcOrd="0" destOrd="0" presId="urn:microsoft.com/office/officeart/2005/8/layout/gear1"/>
    <dgm:cxn modelId="{859EB94B-F6FC-4321-A5F2-086C57BAAEC7}" type="presOf" srcId="{1663D4A7-6010-4052-82A9-AA61B856AFD0}" destId="{80245115-9E52-41A2-AA8C-2396D797EA4D}" srcOrd="0" destOrd="0" presId="urn:microsoft.com/office/officeart/2005/8/layout/gear1"/>
    <dgm:cxn modelId="{CA989ED8-B8E1-4751-BB51-9A1F982E32B5}" srcId="{1663D4A7-6010-4052-82A9-AA61B856AFD0}" destId="{C5E2F9CB-1957-4168-98D4-08A4821D8109}" srcOrd="0" destOrd="0" parTransId="{C3A1E3A3-888C-4B8D-8CEF-4A8412B3942F}" sibTransId="{D8DE5370-8D7E-4763-B820-0F1040709395}"/>
    <dgm:cxn modelId="{F86434CA-744F-437C-9222-E1CA1B91A677}" type="presOf" srcId="{C5E2F9CB-1957-4168-98D4-08A4821D8109}" destId="{CA55B23D-4669-45BE-830A-F89335F71D06}" srcOrd="2" destOrd="0" presId="urn:microsoft.com/office/officeart/2005/8/layout/gear1"/>
    <dgm:cxn modelId="{AEB9D3C7-1C6E-4814-A861-82596B8C0652}" type="presOf" srcId="{D8DE5370-8D7E-4763-B820-0F1040709395}" destId="{1230B37D-ABE2-4EAE-9536-5F2EE06A9FB2}" srcOrd="0" destOrd="0" presId="urn:microsoft.com/office/officeart/2005/8/layout/gear1"/>
    <dgm:cxn modelId="{BFD42360-D141-433E-AEBF-8CFC64C142FA}" type="presOf" srcId="{C5E2F9CB-1957-4168-98D4-08A4821D8109}" destId="{B39B3608-D287-4E1A-AACF-2B1D2FCC453E}" srcOrd="1" destOrd="0" presId="urn:microsoft.com/office/officeart/2005/8/layout/gear1"/>
    <dgm:cxn modelId="{531D08C4-22B5-4246-B8D7-F85B4B0E6B6F}" type="presParOf" srcId="{80245115-9E52-41A2-AA8C-2396D797EA4D}" destId="{AACE8D5F-41A7-47C3-B8A5-663241FC46FD}" srcOrd="0" destOrd="0" presId="urn:microsoft.com/office/officeart/2005/8/layout/gear1"/>
    <dgm:cxn modelId="{13FDCF2F-8F68-4EE2-93E4-2F2CB5556EFE}" type="presParOf" srcId="{80245115-9E52-41A2-AA8C-2396D797EA4D}" destId="{B39B3608-D287-4E1A-AACF-2B1D2FCC453E}" srcOrd="1" destOrd="0" presId="urn:microsoft.com/office/officeart/2005/8/layout/gear1"/>
    <dgm:cxn modelId="{11D52C1F-7FB6-4CDD-B0E1-10D3FC73B3B5}" type="presParOf" srcId="{80245115-9E52-41A2-AA8C-2396D797EA4D}" destId="{CA55B23D-4669-45BE-830A-F89335F71D06}" srcOrd="2" destOrd="0" presId="urn:microsoft.com/office/officeart/2005/8/layout/gear1"/>
    <dgm:cxn modelId="{75AA3C05-3FE4-45B0-93D8-F41FB6141329}" type="presParOf" srcId="{80245115-9E52-41A2-AA8C-2396D797EA4D}" destId="{1230B37D-ABE2-4EAE-9536-5F2EE06A9FB2}" srcOrd="3" destOrd="0" presId="urn:microsoft.com/office/officeart/2005/8/layout/gear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8663004-A3C8-48A4-B197-5A2B37D04BEA}"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356EC689-3BFF-40C3-AD9C-142DAD5D8B18}">
      <dgm:prSet phldrT="[Text]"/>
      <dgm:spPr/>
      <dgm:t>
        <a:bodyPr/>
        <a:lstStyle/>
        <a:p>
          <a:r>
            <a:rPr lang="en-IN" dirty="0" smtClean="0"/>
            <a:t>Step 1</a:t>
          </a:r>
          <a:endParaRPr lang="en-IN" dirty="0"/>
        </a:p>
      </dgm:t>
    </dgm:pt>
    <dgm:pt modelId="{A2F7F1E4-CBF6-412D-8C74-AFE8DF3583F7}" type="parTrans" cxnId="{E701F35E-3F5B-4B4F-967A-84CE36A504E0}">
      <dgm:prSet/>
      <dgm:spPr/>
      <dgm:t>
        <a:bodyPr/>
        <a:lstStyle/>
        <a:p>
          <a:endParaRPr lang="en-IN"/>
        </a:p>
      </dgm:t>
    </dgm:pt>
    <dgm:pt modelId="{200D24BC-1807-446A-BB9A-8C0369DCB1C1}" type="sibTrans" cxnId="{E701F35E-3F5B-4B4F-967A-84CE36A504E0}">
      <dgm:prSet/>
      <dgm:spPr/>
      <dgm:t>
        <a:bodyPr/>
        <a:lstStyle/>
        <a:p>
          <a:endParaRPr lang="en-IN"/>
        </a:p>
      </dgm:t>
    </dgm:pt>
    <dgm:pt modelId="{58D5D75F-69B2-48B5-BF8F-18A314B5F058}">
      <dgm:prSet phldrT="[Text]"/>
      <dgm:spPr/>
      <dgm:t>
        <a:bodyPr/>
        <a:lstStyle/>
        <a:p>
          <a:r>
            <a:rPr lang="en-IN" dirty="0" smtClean="0"/>
            <a:t>Get Scan File</a:t>
          </a:r>
          <a:endParaRPr lang="en-IN" dirty="0"/>
        </a:p>
      </dgm:t>
    </dgm:pt>
    <dgm:pt modelId="{32E2145C-4101-4AA8-BC3F-4EBEBBBB239A}" type="parTrans" cxnId="{507CE2EE-2F9B-409C-A169-39B0060CA13E}">
      <dgm:prSet/>
      <dgm:spPr/>
      <dgm:t>
        <a:bodyPr/>
        <a:lstStyle/>
        <a:p>
          <a:endParaRPr lang="en-IN"/>
        </a:p>
      </dgm:t>
    </dgm:pt>
    <dgm:pt modelId="{5D8A2ABE-07C9-4BE1-827C-427685F37952}" type="sibTrans" cxnId="{507CE2EE-2F9B-409C-A169-39B0060CA13E}">
      <dgm:prSet/>
      <dgm:spPr/>
      <dgm:t>
        <a:bodyPr/>
        <a:lstStyle/>
        <a:p>
          <a:endParaRPr lang="en-IN"/>
        </a:p>
      </dgm:t>
    </dgm:pt>
    <dgm:pt modelId="{E29F68C1-D445-42E1-902E-A82FFA6B8769}">
      <dgm:prSet phldrT="[Text]"/>
      <dgm:spPr/>
      <dgm:t>
        <a:bodyPr/>
        <a:lstStyle/>
        <a:p>
          <a:r>
            <a:rPr lang="en-IN" dirty="0" smtClean="0"/>
            <a:t>Step 2</a:t>
          </a:r>
          <a:endParaRPr lang="en-IN" dirty="0"/>
        </a:p>
      </dgm:t>
    </dgm:pt>
    <dgm:pt modelId="{EBFCDC29-7972-42BB-8CE1-B2DC793908B3}" type="parTrans" cxnId="{C05B7C44-263C-4BC2-B4BC-78F5488B3FB2}">
      <dgm:prSet/>
      <dgm:spPr/>
      <dgm:t>
        <a:bodyPr/>
        <a:lstStyle/>
        <a:p>
          <a:endParaRPr lang="en-IN"/>
        </a:p>
      </dgm:t>
    </dgm:pt>
    <dgm:pt modelId="{096AE2D8-C3BB-4A51-99B8-978E01E47460}" type="sibTrans" cxnId="{C05B7C44-263C-4BC2-B4BC-78F5488B3FB2}">
      <dgm:prSet/>
      <dgm:spPr/>
      <dgm:t>
        <a:bodyPr/>
        <a:lstStyle/>
        <a:p>
          <a:endParaRPr lang="en-IN"/>
        </a:p>
      </dgm:t>
    </dgm:pt>
    <dgm:pt modelId="{58C2A908-AEA4-42BB-A191-E4CA0172AE6E}">
      <dgm:prSet phldrT="[Text]"/>
      <dgm:spPr/>
      <dgm:t>
        <a:bodyPr/>
        <a:lstStyle/>
        <a:p>
          <a:r>
            <a:rPr lang="en-IN" dirty="0" smtClean="0"/>
            <a:t>Run some script</a:t>
          </a:r>
          <a:endParaRPr lang="en-IN" dirty="0"/>
        </a:p>
      </dgm:t>
    </dgm:pt>
    <dgm:pt modelId="{547099A1-9D79-4FF0-BBAD-994BBADC04A1}" type="parTrans" cxnId="{4D9E54E4-4587-4EBE-B2FB-853A06F0F145}">
      <dgm:prSet/>
      <dgm:spPr/>
      <dgm:t>
        <a:bodyPr/>
        <a:lstStyle/>
        <a:p>
          <a:endParaRPr lang="en-IN"/>
        </a:p>
      </dgm:t>
    </dgm:pt>
    <dgm:pt modelId="{17B5739E-7B0C-4EAA-8ECA-D8B20BD77ACD}" type="sibTrans" cxnId="{4D9E54E4-4587-4EBE-B2FB-853A06F0F145}">
      <dgm:prSet/>
      <dgm:spPr/>
      <dgm:t>
        <a:bodyPr/>
        <a:lstStyle/>
        <a:p>
          <a:endParaRPr lang="en-IN"/>
        </a:p>
      </dgm:t>
    </dgm:pt>
    <dgm:pt modelId="{8E013D55-88C7-4DB7-8901-6FB451C9955C}">
      <dgm:prSet phldrT="[Text]"/>
      <dgm:spPr/>
      <dgm:t>
        <a:bodyPr/>
        <a:lstStyle/>
        <a:p>
          <a:r>
            <a:rPr lang="en-IN" dirty="0" smtClean="0"/>
            <a:t>Step 3</a:t>
          </a:r>
          <a:endParaRPr lang="en-IN" dirty="0"/>
        </a:p>
      </dgm:t>
    </dgm:pt>
    <dgm:pt modelId="{F3A5B8C5-1951-46F3-8EE4-0E57F68671E1}" type="parTrans" cxnId="{3352896A-571F-49E1-B068-938B4F906365}">
      <dgm:prSet/>
      <dgm:spPr/>
      <dgm:t>
        <a:bodyPr/>
        <a:lstStyle/>
        <a:p>
          <a:endParaRPr lang="en-IN"/>
        </a:p>
      </dgm:t>
    </dgm:pt>
    <dgm:pt modelId="{41A8B20F-0E11-4F8A-8978-5B1238FEB880}" type="sibTrans" cxnId="{3352896A-571F-49E1-B068-938B4F906365}">
      <dgm:prSet/>
      <dgm:spPr/>
      <dgm:t>
        <a:bodyPr/>
        <a:lstStyle/>
        <a:p>
          <a:endParaRPr lang="en-IN"/>
        </a:p>
      </dgm:t>
    </dgm:pt>
    <dgm:pt modelId="{F1D8FDB5-6B68-485F-8A0F-AB21225DD334}">
      <dgm:prSet phldrT="[Text]"/>
      <dgm:spPr/>
      <dgm:t>
        <a:bodyPr/>
        <a:lstStyle/>
        <a:p>
          <a:r>
            <a:rPr lang="en-IN" dirty="0" smtClean="0"/>
            <a:t>Notify results</a:t>
          </a:r>
          <a:endParaRPr lang="en-IN" dirty="0"/>
        </a:p>
      </dgm:t>
    </dgm:pt>
    <dgm:pt modelId="{2BA22EB8-04A3-4A4F-A500-ED1A3AF9E340}" type="parTrans" cxnId="{E3CFF861-E3A0-4D3E-B7A3-0E016864B19D}">
      <dgm:prSet/>
      <dgm:spPr/>
      <dgm:t>
        <a:bodyPr/>
        <a:lstStyle/>
        <a:p>
          <a:endParaRPr lang="en-IN"/>
        </a:p>
      </dgm:t>
    </dgm:pt>
    <dgm:pt modelId="{117612C6-0B0C-4220-BA69-11548687D5D8}" type="sibTrans" cxnId="{E3CFF861-E3A0-4D3E-B7A3-0E016864B19D}">
      <dgm:prSet/>
      <dgm:spPr/>
      <dgm:t>
        <a:bodyPr/>
        <a:lstStyle/>
        <a:p>
          <a:endParaRPr lang="en-IN"/>
        </a:p>
      </dgm:t>
    </dgm:pt>
    <dgm:pt modelId="{9DBCD810-8542-4F41-95BE-7D506F73918D}" type="pres">
      <dgm:prSet presAssocID="{A8663004-A3C8-48A4-B197-5A2B37D04BEA}" presName="linearFlow" presStyleCnt="0">
        <dgm:presLayoutVars>
          <dgm:dir/>
          <dgm:animLvl val="lvl"/>
          <dgm:resizeHandles val="exact"/>
        </dgm:presLayoutVars>
      </dgm:prSet>
      <dgm:spPr/>
      <dgm:t>
        <a:bodyPr/>
        <a:lstStyle/>
        <a:p>
          <a:endParaRPr lang="en-IN"/>
        </a:p>
      </dgm:t>
    </dgm:pt>
    <dgm:pt modelId="{590BFE75-D8ED-4912-A124-E81765F2E81A}" type="pres">
      <dgm:prSet presAssocID="{356EC689-3BFF-40C3-AD9C-142DAD5D8B18}" presName="composite" presStyleCnt="0"/>
      <dgm:spPr/>
    </dgm:pt>
    <dgm:pt modelId="{F5E9924D-7522-4046-801A-6B5AAFDAEFAE}" type="pres">
      <dgm:prSet presAssocID="{356EC689-3BFF-40C3-AD9C-142DAD5D8B18}" presName="parentText" presStyleLbl="alignNode1" presStyleIdx="0" presStyleCnt="3" custLinFactNeighborX="-4653" custLinFactNeighborY="-3868">
        <dgm:presLayoutVars>
          <dgm:chMax val="1"/>
          <dgm:bulletEnabled val="1"/>
        </dgm:presLayoutVars>
      </dgm:prSet>
      <dgm:spPr/>
      <dgm:t>
        <a:bodyPr/>
        <a:lstStyle/>
        <a:p>
          <a:endParaRPr lang="en-IN"/>
        </a:p>
      </dgm:t>
    </dgm:pt>
    <dgm:pt modelId="{F192FBCD-00CC-4D5A-97A4-CF6EEB06E866}" type="pres">
      <dgm:prSet presAssocID="{356EC689-3BFF-40C3-AD9C-142DAD5D8B18}" presName="descendantText" presStyleLbl="alignAcc1" presStyleIdx="0" presStyleCnt="3" custLinFactNeighborX="2722" custLinFactNeighborY="-44463">
        <dgm:presLayoutVars>
          <dgm:bulletEnabled val="1"/>
        </dgm:presLayoutVars>
      </dgm:prSet>
      <dgm:spPr/>
      <dgm:t>
        <a:bodyPr/>
        <a:lstStyle/>
        <a:p>
          <a:endParaRPr lang="en-IN"/>
        </a:p>
      </dgm:t>
    </dgm:pt>
    <dgm:pt modelId="{96312B7D-CD2E-4DC0-B57E-D8BE8089CD04}" type="pres">
      <dgm:prSet presAssocID="{200D24BC-1807-446A-BB9A-8C0369DCB1C1}" presName="sp" presStyleCnt="0"/>
      <dgm:spPr/>
    </dgm:pt>
    <dgm:pt modelId="{4E5B0841-444F-4D2B-AC75-0B0D9DF38D28}" type="pres">
      <dgm:prSet presAssocID="{E29F68C1-D445-42E1-902E-A82FFA6B8769}" presName="composite" presStyleCnt="0"/>
      <dgm:spPr/>
    </dgm:pt>
    <dgm:pt modelId="{778254A7-EBF4-4855-83A3-2A1A2D987277}" type="pres">
      <dgm:prSet presAssocID="{E29F68C1-D445-42E1-902E-A82FFA6B8769}" presName="parentText" presStyleLbl="alignNode1" presStyleIdx="1" presStyleCnt="3">
        <dgm:presLayoutVars>
          <dgm:chMax val="1"/>
          <dgm:bulletEnabled val="1"/>
        </dgm:presLayoutVars>
      </dgm:prSet>
      <dgm:spPr/>
      <dgm:t>
        <a:bodyPr/>
        <a:lstStyle/>
        <a:p>
          <a:endParaRPr lang="en-IN"/>
        </a:p>
      </dgm:t>
    </dgm:pt>
    <dgm:pt modelId="{22C1259E-B180-433C-A0CD-D389A15F9C87}" type="pres">
      <dgm:prSet presAssocID="{E29F68C1-D445-42E1-902E-A82FFA6B8769}" presName="descendantText" presStyleLbl="alignAcc1" presStyleIdx="1" presStyleCnt="3">
        <dgm:presLayoutVars>
          <dgm:bulletEnabled val="1"/>
        </dgm:presLayoutVars>
      </dgm:prSet>
      <dgm:spPr/>
      <dgm:t>
        <a:bodyPr/>
        <a:lstStyle/>
        <a:p>
          <a:endParaRPr lang="en-IN"/>
        </a:p>
      </dgm:t>
    </dgm:pt>
    <dgm:pt modelId="{05D1D7A5-397C-46DF-920D-B7F68500DE8D}" type="pres">
      <dgm:prSet presAssocID="{096AE2D8-C3BB-4A51-99B8-978E01E47460}" presName="sp" presStyleCnt="0"/>
      <dgm:spPr/>
    </dgm:pt>
    <dgm:pt modelId="{DCD30486-C10E-4A20-B94D-EF0BC9C801C7}" type="pres">
      <dgm:prSet presAssocID="{8E013D55-88C7-4DB7-8901-6FB451C9955C}" presName="composite" presStyleCnt="0"/>
      <dgm:spPr/>
    </dgm:pt>
    <dgm:pt modelId="{E9931C4B-63F3-4C42-8505-7A9EC8ED1899}" type="pres">
      <dgm:prSet presAssocID="{8E013D55-88C7-4DB7-8901-6FB451C9955C}" presName="parentText" presStyleLbl="alignNode1" presStyleIdx="2" presStyleCnt="3">
        <dgm:presLayoutVars>
          <dgm:chMax val="1"/>
          <dgm:bulletEnabled val="1"/>
        </dgm:presLayoutVars>
      </dgm:prSet>
      <dgm:spPr/>
      <dgm:t>
        <a:bodyPr/>
        <a:lstStyle/>
        <a:p>
          <a:endParaRPr lang="en-IN"/>
        </a:p>
      </dgm:t>
    </dgm:pt>
    <dgm:pt modelId="{31F6E66E-69A1-413B-8530-BE37785FAD7F}" type="pres">
      <dgm:prSet presAssocID="{8E013D55-88C7-4DB7-8901-6FB451C9955C}" presName="descendantText" presStyleLbl="alignAcc1" presStyleIdx="2" presStyleCnt="3">
        <dgm:presLayoutVars>
          <dgm:bulletEnabled val="1"/>
        </dgm:presLayoutVars>
      </dgm:prSet>
      <dgm:spPr/>
      <dgm:t>
        <a:bodyPr/>
        <a:lstStyle/>
        <a:p>
          <a:endParaRPr lang="en-IN"/>
        </a:p>
      </dgm:t>
    </dgm:pt>
  </dgm:ptLst>
  <dgm:cxnLst>
    <dgm:cxn modelId="{E3CFF861-E3A0-4D3E-B7A3-0E016864B19D}" srcId="{8E013D55-88C7-4DB7-8901-6FB451C9955C}" destId="{F1D8FDB5-6B68-485F-8A0F-AB21225DD334}" srcOrd="0" destOrd="0" parTransId="{2BA22EB8-04A3-4A4F-A500-ED1A3AF9E340}" sibTransId="{117612C6-0B0C-4220-BA69-11548687D5D8}"/>
    <dgm:cxn modelId="{9BD1A63E-DDBE-4E23-967A-8EF9A87732D7}" type="presOf" srcId="{356EC689-3BFF-40C3-AD9C-142DAD5D8B18}" destId="{F5E9924D-7522-4046-801A-6B5AAFDAEFAE}" srcOrd="0" destOrd="0" presId="urn:microsoft.com/office/officeart/2005/8/layout/chevron2"/>
    <dgm:cxn modelId="{4D9E54E4-4587-4EBE-B2FB-853A06F0F145}" srcId="{E29F68C1-D445-42E1-902E-A82FFA6B8769}" destId="{58C2A908-AEA4-42BB-A191-E4CA0172AE6E}" srcOrd="0" destOrd="0" parTransId="{547099A1-9D79-4FF0-BBAD-994BBADC04A1}" sibTransId="{17B5739E-7B0C-4EAA-8ECA-D8B20BD77ACD}"/>
    <dgm:cxn modelId="{C05B7C44-263C-4BC2-B4BC-78F5488B3FB2}" srcId="{A8663004-A3C8-48A4-B197-5A2B37D04BEA}" destId="{E29F68C1-D445-42E1-902E-A82FFA6B8769}" srcOrd="1" destOrd="0" parTransId="{EBFCDC29-7972-42BB-8CE1-B2DC793908B3}" sibTransId="{096AE2D8-C3BB-4A51-99B8-978E01E47460}"/>
    <dgm:cxn modelId="{507CE2EE-2F9B-409C-A169-39B0060CA13E}" srcId="{356EC689-3BFF-40C3-AD9C-142DAD5D8B18}" destId="{58D5D75F-69B2-48B5-BF8F-18A314B5F058}" srcOrd="0" destOrd="0" parTransId="{32E2145C-4101-4AA8-BC3F-4EBEBBBB239A}" sibTransId="{5D8A2ABE-07C9-4BE1-827C-427685F37952}"/>
    <dgm:cxn modelId="{1D2B6ADD-7952-499D-BA87-A81FA1F69692}" type="presOf" srcId="{58D5D75F-69B2-48B5-BF8F-18A314B5F058}" destId="{F192FBCD-00CC-4D5A-97A4-CF6EEB06E866}" srcOrd="0" destOrd="0" presId="urn:microsoft.com/office/officeart/2005/8/layout/chevron2"/>
    <dgm:cxn modelId="{C3889EAF-8CAE-4257-99F8-3E6CBF1C4E95}" type="presOf" srcId="{A8663004-A3C8-48A4-B197-5A2B37D04BEA}" destId="{9DBCD810-8542-4F41-95BE-7D506F73918D}" srcOrd="0" destOrd="0" presId="urn:microsoft.com/office/officeart/2005/8/layout/chevron2"/>
    <dgm:cxn modelId="{E701F35E-3F5B-4B4F-967A-84CE36A504E0}" srcId="{A8663004-A3C8-48A4-B197-5A2B37D04BEA}" destId="{356EC689-3BFF-40C3-AD9C-142DAD5D8B18}" srcOrd="0" destOrd="0" parTransId="{A2F7F1E4-CBF6-412D-8C74-AFE8DF3583F7}" sibTransId="{200D24BC-1807-446A-BB9A-8C0369DCB1C1}"/>
    <dgm:cxn modelId="{F75EFC57-304F-4782-AE9B-E524D2D70D9E}" type="presOf" srcId="{8E013D55-88C7-4DB7-8901-6FB451C9955C}" destId="{E9931C4B-63F3-4C42-8505-7A9EC8ED1899}" srcOrd="0" destOrd="0" presId="urn:microsoft.com/office/officeart/2005/8/layout/chevron2"/>
    <dgm:cxn modelId="{3352896A-571F-49E1-B068-938B4F906365}" srcId="{A8663004-A3C8-48A4-B197-5A2B37D04BEA}" destId="{8E013D55-88C7-4DB7-8901-6FB451C9955C}" srcOrd="2" destOrd="0" parTransId="{F3A5B8C5-1951-46F3-8EE4-0E57F68671E1}" sibTransId="{41A8B20F-0E11-4F8A-8978-5B1238FEB880}"/>
    <dgm:cxn modelId="{85FA6971-BF67-4868-B79C-798E4EB4974D}" type="presOf" srcId="{58C2A908-AEA4-42BB-A191-E4CA0172AE6E}" destId="{22C1259E-B180-433C-A0CD-D389A15F9C87}" srcOrd="0" destOrd="0" presId="urn:microsoft.com/office/officeart/2005/8/layout/chevron2"/>
    <dgm:cxn modelId="{DE7F44AC-CAE6-4171-AE5D-FCB9DC15FCA3}" type="presOf" srcId="{F1D8FDB5-6B68-485F-8A0F-AB21225DD334}" destId="{31F6E66E-69A1-413B-8530-BE37785FAD7F}" srcOrd="0" destOrd="0" presId="urn:microsoft.com/office/officeart/2005/8/layout/chevron2"/>
    <dgm:cxn modelId="{2ECFF120-FCE7-47C0-B019-BCF7B892341D}" type="presOf" srcId="{E29F68C1-D445-42E1-902E-A82FFA6B8769}" destId="{778254A7-EBF4-4855-83A3-2A1A2D987277}" srcOrd="0" destOrd="0" presId="urn:microsoft.com/office/officeart/2005/8/layout/chevron2"/>
    <dgm:cxn modelId="{3F1E044D-8442-4A6B-9990-2D06ED7F70F1}" type="presParOf" srcId="{9DBCD810-8542-4F41-95BE-7D506F73918D}" destId="{590BFE75-D8ED-4912-A124-E81765F2E81A}" srcOrd="0" destOrd="0" presId="urn:microsoft.com/office/officeart/2005/8/layout/chevron2"/>
    <dgm:cxn modelId="{E0B9FCEE-6C40-4892-BD08-7731831C16AE}" type="presParOf" srcId="{590BFE75-D8ED-4912-A124-E81765F2E81A}" destId="{F5E9924D-7522-4046-801A-6B5AAFDAEFAE}" srcOrd="0" destOrd="0" presId="urn:microsoft.com/office/officeart/2005/8/layout/chevron2"/>
    <dgm:cxn modelId="{ADD453A9-F10B-44E0-90BD-A00B5932BBAA}" type="presParOf" srcId="{590BFE75-D8ED-4912-A124-E81765F2E81A}" destId="{F192FBCD-00CC-4D5A-97A4-CF6EEB06E866}" srcOrd="1" destOrd="0" presId="urn:microsoft.com/office/officeart/2005/8/layout/chevron2"/>
    <dgm:cxn modelId="{6A980942-BA07-4BBD-A504-0F703FDA5FA4}" type="presParOf" srcId="{9DBCD810-8542-4F41-95BE-7D506F73918D}" destId="{96312B7D-CD2E-4DC0-B57E-D8BE8089CD04}" srcOrd="1" destOrd="0" presId="urn:microsoft.com/office/officeart/2005/8/layout/chevron2"/>
    <dgm:cxn modelId="{7DE6C846-DF1A-4873-8C69-00CCCD586883}" type="presParOf" srcId="{9DBCD810-8542-4F41-95BE-7D506F73918D}" destId="{4E5B0841-444F-4D2B-AC75-0B0D9DF38D28}" srcOrd="2" destOrd="0" presId="urn:microsoft.com/office/officeart/2005/8/layout/chevron2"/>
    <dgm:cxn modelId="{7C43F73B-384A-464C-A26E-CA4DF197234E}" type="presParOf" srcId="{4E5B0841-444F-4D2B-AC75-0B0D9DF38D28}" destId="{778254A7-EBF4-4855-83A3-2A1A2D987277}" srcOrd="0" destOrd="0" presId="urn:microsoft.com/office/officeart/2005/8/layout/chevron2"/>
    <dgm:cxn modelId="{478086BF-7C7A-4C40-814E-1DD17B689BFC}" type="presParOf" srcId="{4E5B0841-444F-4D2B-AC75-0B0D9DF38D28}" destId="{22C1259E-B180-433C-A0CD-D389A15F9C87}" srcOrd="1" destOrd="0" presId="urn:microsoft.com/office/officeart/2005/8/layout/chevron2"/>
    <dgm:cxn modelId="{5380104C-7C88-400A-8B0C-55579302D6E5}" type="presParOf" srcId="{9DBCD810-8542-4F41-95BE-7D506F73918D}" destId="{05D1D7A5-397C-46DF-920D-B7F68500DE8D}" srcOrd="3" destOrd="0" presId="urn:microsoft.com/office/officeart/2005/8/layout/chevron2"/>
    <dgm:cxn modelId="{59EEA189-1A91-4ABD-9026-AA479895A521}" type="presParOf" srcId="{9DBCD810-8542-4F41-95BE-7D506F73918D}" destId="{DCD30486-C10E-4A20-B94D-EF0BC9C801C7}" srcOrd="4" destOrd="0" presId="urn:microsoft.com/office/officeart/2005/8/layout/chevron2"/>
    <dgm:cxn modelId="{79C222EE-466F-4620-9E4B-D69AF8C2E6F0}" type="presParOf" srcId="{DCD30486-C10E-4A20-B94D-EF0BC9C801C7}" destId="{E9931C4B-63F3-4C42-8505-7A9EC8ED1899}" srcOrd="0" destOrd="0" presId="urn:microsoft.com/office/officeart/2005/8/layout/chevron2"/>
    <dgm:cxn modelId="{4F168369-35A7-4FC4-9FA6-287B6E06A641}" type="presParOf" srcId="{DCD30486-C10E-4A20-B94D-EF0BC9C801C7}" destId="{31F6E66E-69A1-413B-8530-BE37785FAD7F}" srcOrd="1" destOrd="0" presId="urn:microsoft.com/office/officeart/2005/8/layout/chevron2"/>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999DDE1-E514-4755-8B9A-4C056186AA1F}"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IN"/>
        </a:p>
      </dgm:t>
    </dgm:pt>
    <dgm:pt modelId="{9AF551AF-BC31-4D95-93E0-522256FA173C}">
      <dgm:prSet phldrT="[Text]"/>
      <dgm:spPr/>
      <dgm:t>
        <a:bodyPr/>
        <a:lstStyle/>
        <a:p>
          <a:endParaRPr lang="en-IN" dirty="0"/>
        </a:p>
      </dgm:t>
    </dgm:pt>
    <dgm:pt modelId="{0C657319-32DF-4BE6-9A13-59251B590A13}" type="parTrans" cxnId="{517A3BB9-186E-4D37-982C-A76F7BCF7B89}">
      <dgm:prSet/>
      <dgm:spPr/>
      <dgm:t>
        <a:bodyPr/>
        <a:lstStyle/>
        <a:p>
          <a:endParaRPr lang="en-IN"/>
        </a:p>
      </dgm:t>
    </dgm:pt>
    <dgm:pt modelId="{67B58A8B-6FE8-4982-B8C6-8ED354B257CB}" type="sibTrans" cxnId="{517A3BB9-186E-4D37-982C-A76F7BCF7B89}">
      <dgm:prSet/>
      <dgm:spPr/>
      <dgm:t>
        <a:bodyPr/>
        <a:lstStyle/>
        <a:p>
          <a:endParaRPr lang="en-IN"/>
        </a:p>
      </dgm:t>
    </dgm:pt>
    <dgm:pt modelId="{5C0C3C6A-D820-4A27-8136-4312E06F17EA}">
      <dgm:prSet phldrT="[Text]"/>
      <dgm:spPr/>
      <dgm:t>
        <a:bodyPr/>
        <a:lstStyle/>
        <a:p>
          <a:r>
            <a:rPr lang="en-IN" dirty="0" smtClean="0"/>
            <a:t>Lookup Resource XML</a:t>
          </a:r>
          <a:endParaRPr lang="en-IN" dirty="0"/>
        </a:p>
      </dgm:t>
    </dgm:pt>
    <dgm:pt modelId="{B748EFB3-30E1-4DDB-9544-A900E8609C92}" type="parTrans" cxnId="{E6B06BCA-EDE0-4862-8CBB-B2BCF2ED3C31}">
      <dgm:prSet/>
      <dgm:spPr/>
      <dgm:t>
        <a:bodyPr/>
        <a:lstStyle/>
        <a:p>
          <a:endParaRPr lang="en-IN"/>
        </a:p>
      </dgm:t>
    </dgm:pt>
    <dgm:pt modelId="{F468FDFE-57E4-4EDB-B360-FE66EF07A175}" type="sibTrans" cxnId="{E6B06BCA-EDE0-4862-8CBB-B2BCF2ED3C31}">
      <dgm:prSet/>
      <dgm:spPr/>
      <dgm:t>
        <a:bodyPr/>
        <a:lstStyle/>
        <a:p>
          <a:endParaRPr lang="en-IN"/>
        </a:p>
      </dgm:t>
    </dgm:pt>
    <dgm:pt modelId="{908799BB-6BB3-484A-98B2-EE8513BDC26B}">
      <dgm:prSet phldrT="[Text]"/>
      <dgm:spPr/>
      <dgm:t>
        <a:bodyPr/>
        <a:lstStyle/>
        <a:p>
          <a:endParaRPr lang="en-IN" dirty="0"/>
        </a:p>
      </dgm:t>
    </dgm:pt>
    <dgm:pt modelId="{31C56A59-FBC0-4C12-9058-C8800323D6D0}" type="parTrans" cxnId="{D9E3ED9A-F354-4064-A310-5255FAD42AED}">
      <dgm:prSet/>
      <dgm:spPr/>
      <dgm:t>
        <a:bodyPr/>
        <a:lstStyle/>
        <a:p>
          <a:endParaRPr lang="en-IN"/>
        </a:p>
      </dgm:t>
    </dgm:pt>
    <dgm:pt modelId="{D4A07530-21B9-4509-AE9C-F750E6421ABA}" type="sibTrans" cxnId="{D9E3ED9A-F354-4064-A310-5255FAD42AED}">
      <dgm:prSet/>
      <dgm:spPr/>
      <dgm:t>
        <a:bodyPr/>
        <a:lstStyle/>
        <a:p>
          <a:endParaRPr lang="en-IN"/>
        </a:p>
      </dgm:t>
    </dgm:pt>
    <dgm:pt modelId="{0EFDDFE3-FC53-4317-813F-D3BC5B6947BC}">
      <dgm:prSet phldrT="[Text]"/>
      <dgm:spPr/>
      <dgm:t>
        <a:bodyPr/>
        <a:lstStyle/>
        <a:p>
          <a:r>
            <a:rPr lang="en-IN" dirty="0" smtClean="0"/>
            <a:t>Construct Script call</a:t>
          </a:r>
          <a:endParaRPr lang="en-IN" dirty="0"/>
        </a:p>
      </dgm:t>
    </dgm:pt>
    <dgm:pt modelId="{DA4AF35A-4C68-4861-91DE-4871B67AAD3D}" type="parTrans" cxnId="{6625FEF0-270D-4ACB-8378-B2C934ED1F49}">
      <dgm:prSet/>
      <dgm:spPr/>
      <dgm:t>
        <a:bodyPr/>
        <a:lstStyle/>
        <a:p>
          <a:endParaRPr lang="en-IN"/>
        </a:p>
      </dgm:t>
    </dgm:pt>
    <dgm:pt modelId="{9478ABBF-A516-402D-B393-8991746E022A}" type="sibTrans" cxnId="{6625FEF0-270D-4ACB-8378-B2C934ED1F49}">
      <dgm:prSet/>
      <dgm:spPr/>
      <dgm:t>
        <a:bodyPr/>
        <a:lstStyle/>
        <a:p>
          <a:endParaRPr lang="en-IN"/>
        </a:p>
      </dgm:t>
    </dgm:pt>
    <dgm:pt modelId="{DE1E5F19-1F1E-4C0B-A2E8-7F75067C2337}">
      <dgm:prSet phldrT="[Text]"/>
      <dgm:spPr/>
      <dgm:t>
        <a:bodyPr/>
        <a:lstStyle/>
        <a:p>
          <a:r>
            <a:rPr lang="en-IN" dirty="0" smtClean="0"/>
            <a:t>Invoke Script</a:t>
          </a:r>
          <a:endParaRPr lang="en-IN" dirty="0"/>
        </a:p>
      </dgm:t>
    </dgm:pt>
    <dgm:pt modelId="{1160D481-1E98-4EB2-818E-9B54540D013D}" type="parTrans" cxnId="{9C4B9A6C-832A-4EB3-8673-468E6B8DE1B0}">
      <dgm:prSet/>
      <dgm:spPr/>
      <dgm:t>
        <a:bodyPr/>
        <a:lstStyle/>
        <a:p>
          <a:endParaRPr lang="en-IN"/>
        </a:p>
      </dgm:t>
    </dgm:pt>
    <dgm:pt modelId="{A4083295-0670-4B48-A3CC-131A7F30E21B}" type="sibTrans" cxnId="{9C4B9A6C-832A-4EB3-8673-468E6B8DE1B0}">
      <dgm:prSet/>
      <dgm:spPr/>
      <dgm:t>
        <a:bodyPr/>
        <a:lstStyle/>
        <a:p>
          <a:endParaRPr lang="en-IN"/>
        </a:p>
      </dgm:t>
    </dgm:pt>
    <dgm:pt modelId="{397187F8-FEC2-4877-8409-C940A49682F4}">
      <dgm:prSet phldrT="[Text]"/>
      <dgm:spPr/>
      <dgm:t>
        <a:bodyPr/>
        <a:lstStyle/>
        <a:p>
          <a:endParaRPr lang="en-IN" dirty="0"/>
        </a:p>
      </dgm:t>
    </dgm:pt>
    <dgm:pt modelId="{8CAF1BC3-E7AF-4461-B7CF-7F2AA460E6F5}" type="parTrans" cxnId="{4AAA907D-10B2-49C1-88D9-D55D1D13C960}">
      <dgm:prSet/>
      <dgm:spPr/>
      <dgm:t>
        <a:bodyPr/>
        <a:lstStyle/>
        <a:p>
          <a:endParaRPr lang="en-IN"/>
        </a:p>
      </dgm:t>
    </dgm:pt>
    <dgm:pt modelId="{BE52EB86-9C0D-4242-BC87-A768BBFF7C76}" type="sibTrans" cxnId="{4AAA907D-10B2-49C1-88D9-D55D1D13C960}">
      <dgm:prSet/>
      <dgm:spPr/>
      <dgm:t>
        <a:bodyPr/>
        <a:lstStyle/>
        <a:p>
          <a:endParaRPr lang="en-IN"/>
        </a:p>
      </dgm:t>
    </dgm:pt>
    <dgm:pt modelId="{2F48F5E1-EE25-4C06-A353-741515FF6A77}">
      <dgm:prSet phldrT="[Text]"/>
      <dgm:spPr/>
      <dgm:t>
        <a:bodyPr/>
        <a:lstStyle/>
        <a:p>
          <a:r>
            <a:rPr lang="en-IN" dirty="0" smtClean="0"/>
            <a:t>Monitor script</a:t>
          </a:r>
          <a:endParaRPr lang="en-IN" dirty="0"/>
        </a:p>
      </dgm:t>
    </dgm:pt>
    <dgm:pt modelId="{45D1CADF-8885-46B4-AFAA-77F5AD683470}" type="parTrans" cxnId="{BC37AC6E-F5E0-4368-8ECA-7603A6A7C588}">
      <dgm:prSet/>
      <dgm:spPr/>
      <dgm:t>
        <a:bodyPr/>
        <a:lstStyle/>
        <a:p>
          <a:endParaRPr lang="en-IN"/>
        </a:p>
      </dgm:t>
    </dgm:pt>
    <dgm:pt modelId="{4624B67B-31F8-40AA-8754-81EAA901771C}" type="sibTrans" cxnId="{BC37AC6E-F5E0-4368-8ECA-7603A6A7C588}">
      <dgm:prSet/>
      <dgm:spPr/>
      <dgm:t>
        <a:bodyPr/>
        <a:lstStyle/>
        <a:p>
          <a:endParaRPr lang="en-IN"/>
        </a:p>
      </dgm:t>
    </dgm:pt>
    <dgm:pt modelId="{8EBBEF93-F621-45FD-AA2C-6807A8CF4CFE}">
      <dgm:prSet phldrT="[Text]"/>
      <dgm:spPr/>
      <dgm:t>
        <a:bodyPr/>
        <a:lstStyle/>
        <a:p>
          <a:r>
            <a:rPr lang="en-IN" dirty="0" smtClean="0"/>
            <a:t>Update XNAT workflow</a:t>
          </a:r>
          <a:endParaRPr lang="en-IN" dirty="0"/>
        </a:p>
      </dgm:t>
    </dgm:pt>
    <dgm:pt modelId="{CB5174C5-1A14-4CF7-9AD2-544FF4DB4168}" type="parTrans" cxnId="{7B7BC556-C301-4D7B-A85C-19EF91A8415C}">
      <dgm:prSet/>
      <dgm:spPr/>
      <dgm:t>
        <a:bodyPr/>
        <a:lstStyle/>
        <a:p>
          <a:endParaRPr lang="en-IN"/>
        </a:p>
      </dgm:t>
    </dgm:pt>
    <dgm:pt modelId="{295C811B-E8C2-4D73-9BCA-6BFD5FD400C6}" type="sibTrans" cxnId="{7B7BC556-C301-4D7B-A85C-19EF91A8415C}">
      <dgm:prSet/>
      <dgm:spPr/>
      <dgm:t>
        <a:bodyPr/>
        <a:lstStyle/>
        <a:p>
          <a:endParaRPr lang="en-IN"/>
        </a:p>
      </dgm:t>
    </dgm:pt>
    <dgm:pt modelId="{4ABEF15D-1C10-4C04-B6E2-8AC4EE35A201}" type="pres">
      <dgm:prSet presAssocID="{9999DDE1-E514-4755-8B9A-4C056186AA1F}" presName="linearFlow" presStyleCnt="0">
        <dgm:presLayoutVars>
          <dgm:dir/>
          <dgm:animLvl val="lvl"/>
          <dgm:resizeHandles val="exact"/>
        </dgm:presLayoutVars>
      </dgm:prSet>
      <dgm:spPr/>
      <dgm:t>
        <a:bodyPr/>
        <a:lstStyle/>
        <a:p>
          <a:endParaRPr lang="en-IN"/>
        </a:p>
      </dgm:t>
    </dgm:pt>
    <dgm:pt modelId="{79F38C9E-3011-4E82-B158-EFD0128E7198}" type="pres">
      <dgm:prSet presAssocID="{9AF551AF-BC31-4D95-93E0-522256FA173C}" presName="composite" presStyleCnt="0"/>
      <dgm:spPr/>
    </dgm:pt>
    <dgm:pt modelId="{BE082178-7D96-47B6-BBC3-5CED306C897C}" type="pres">
      <dgm:prSet presAssocID="{9AF551AF-BC31-4D95-93E0-522256FA173C}" presName="parentText" presStyleLbl="alignNode1" presStyleIdx="0" presStyleCnt="3">
        <dgm:presLayoutVars>
          <dgm:chMax val="1"/>
          <dgm:bulletEnabled val="1"/>
        </dgm:presLayoutVars>
      </dgm:prSet>
      <dgm:spPr/>
      <dgm:t>
        <a:bodyPr/>
        <a:lstStyle/>
        <a:p>
          <a:endParaRPr lang="en-IN"/>
        </a:p>
      </dgm:t>
    </dgm:pt>
    <dgm:pt modelId="{1EC6071E-03C4-4721-9FDF-4A60C7B18469}" type="pres">
      <dgm:prSet presAssocID="{9AF551AF-BC31-4D95-93E0-522256FA173C}" presName="descendantText" presStyleLbl="alignAcc1" presStyleIdx="0" presStyleCnt="3">
        <dgm:presLayoutVars>
          <dgm:bulletEnabled val="1"/>
        </dgm:presLayoutVars>
      </dgm:prSet>
      <dgm:spPr/>
      <dgm:t>
        <a:bodyPr/>
        <a:lstStyle/>
        <a:p>
          <a:endParaRPr lang="en-IN"/>
        </a:p>
      </dgm:t>
    </dgm:pt>
    <dgm:pt modelId="{AA051509-4713-4B74-8473-2618EF97259E}" type="pres">
      <dgm:prSet presAssocID="{67B58A8B-6FE8-4982-B8C6-8ED354B257CB}" presName="sp" presStyleCnt="0"/>
      <dgm:spPr/>
    </dgm:pt>
    <dgm:pt modelId="{D97D5919-277D-40AC-9D44-94F691BF905D}" type="pres">
      <dgm:prSet presAssocID="{908799BB-6BB3-484A-98B2-EE8513BDC26B}" presName="composite" presStyleCnt="0"/>
      <dgm:spPr/>
    </dgm:pt>
    <dgm:pt modelId="{B02AF555-5D7E-42C1-9D91-190B1AFE4822}" type="pres">
      <dgm:prSet presAssocID="{908799BB-6BB3-484A-98B2-EE8513BDC26B}" presName="parentText" presStyleLbl="alignNode1" presStyleIdx="1" presStyleCnt="3">
        <dgm:presLayoutVars>
          <dgm:chMax val="1"/>
          <dgm:bulletEnabled val="1"/>
        </dgm:presLayoutVars>
      </dgm:prSet>
      <dgm:spPr/>
      <dgm:t>
        <a:bodyPr/>
        <a:lstStyle/>
        <a:p>
          <a:endParaRPr lang="en-IN"/>
        </a:p>
      </dgm:t>
    </dgm:pt>
    <dgm:pt modelId="{F703E11D-638C-4062-9C57-5F9BE7D34C85}" type="pres">
      <dgm:prSet presAssocID="{908799BB-6BB3-484A-98B2-EE8513BDC26B}" presName="descendantText" presStyleLbl="alignAcc1" presStyleIdx="1" presStyleCnt="3">
        <dgm:presLayoutVars>
          <dgm:bulletEnabled val="1"/>
        </dgm:presLayoutVars>
      </dgm:prSet>
      <dgm:spPr/>
      <dgm:t>
        <a:bodyPr/>
        <a:lstStyle/>
        <a:p>
          <a:endParaRPr lang="en-IN"/>
        </a:p>
      </dgm:t>
    </dgm:pt>
    <dgm:pt modelId="{862990EA-F365-4D1E-AC47-D99868C3ECAC}" type="pres">
      <dgm:prSet presAssocID="{D4A07530-21B9-4509-AE9C-F750E6421ABA}" presName="sp" presStyleCnt="0"/>
      <dgm:spPr/>
    </dgm:pt>
    <dgm:pt modelId="{50338BBA-9546-48D1-8013-636EEC13F96F}" type="pres">
      <dgm:prSet presAssocID="{397187F8-FEC2-4877-8409-C940A49682F4}" presName="composite" presStyleCnt="0"/>
      <dgm:spPr/>
    </dgm:pt>
    <dgm:pt modelId="{A15CDB5D-67C0-487F-8324-286231740321}" type="pres">
      <dgm:prSet presAssocID="{397187F8-FEC2-4877-8409-C940A49682F4}" presName="parentText" presStyleLbl="alignNode1" presStyleIdx="2" presStyleCnt="3">
        <dgm:presLayoutVars>
          <dgm:chMax val="1"/>
          <dgm:bulletEnabled val="1"/>
        </dgm:presLayoutVars>
      </dgm:prSet>
      <dgm:spPr/>
      <dgm:t>
        <a:bodyPr/>
        <a:lstStyle/>
        <a:p>
          <a:endParaRPr lang="en-IN"/>
        </a:p>
      </dgm:t>
    </dgm:pt>
    <dgm:pt modelId="{8756B37C-882C-4A03-B6B5-29215CE120A2}" type="pres">
      <dgm:prSet presAssocID="{397187F8-FEC2-4877-8409-C940A49682F4}" presName="descendantText" presStyleLbl="alignAcc1" presStyleIdx="2" presStyleCnt="3">
        <dgm:presLayoutVars>
          <dgm:bulletEnabled val="1"/>
        </dgm:presLayoutVars>
      </dgm:prSet>
      <dgm:spPr/>
      <dgm:t>
        <a:bodyPr/>
        <a:lstStyle/>
        <a:p>
          <a:endParaRPr lang="en-IN"/>
        </a:p>
      </dgm:t>
    </dgm:pt>
  </dgm:ptLst>
  <dgm:cxnLst>
    <dgm:cxn modelId="{9C4B9A6C-832A-4EB3-8673-468E6B8DE1B0}" srcId="{908799BB-6BB3-484A-98B2-EE8513BDC26B}" destId="{DE1E5F19-1F1E-4C0B-A2E8-7F75067C2337}" srcOrd="1" destOrd="0" parTransId="{1160D481-1E98-4EB2-818E-9B54540D013D}" sibTransId="{A4083295-0670-4B48-A3CC-131A7F30E21B}"/>
    <dgm:cxn modelId="{E6B06BCA-EDE0-4862-8CBB-B2BCF2ED3C31}" srcId="{9AF551AF-BC31-4D95-93E0-522256FA173C}" destId="{5C0C3C6A-D820-4A27-8136-4312E06F17EA}" srcOrd="0" destOrd="0" parTransId="{B748EFB3-30E1-4DDB-9544-A900E8609C92}" sibTransId="{F468FDFE-57E4-4EDB-B360-FE66EF07A175}"/>
    <dgm:cxn modelId="{517A3BB9-186E-4D37-982C-A76F7BCF7B89}" srcId="{9999DDE1-E514-4755-8B9A-4C056186AA1F}" destId="{9AF551AF-BC31-4D95-93E0-522256FA173C}" srcOrd="0" destOrd="0" parTransId="{0C657319-32DF-4BE6-9A13-59251B590A13}" sibTransId="{67B58A8B-6FE8-4982-B8C6-8ED354B257CB}"/>
    <dgm:cxn modelId="{BC37AC6E-F5E0-4368-8ECA-7603A6A7C588}" srcId="{397187F8-FEC2-4877-8409-C940A49682F4}" destId="{2F48F5E1-EE25-4C06-A353-741515FF6A77}" srcOrd="0" destOrd="0" parTransId="{45D1CADF-8885-46B4-AFAA-77F5AD683470}" sibTransId="{4624B67B-31F8-40AA-8754-81EAA901771C}"/>
    <dgm:cxn modelId="{7B7BC556-C301-4D7B-A85C-19EF91A8415C}" srcId="{397187F8-FEC2-4877-8409-C940A49682F4}" destId="{8EBBEF93-F621-45FD-AA2C-6807A8CF4CFE}" srcOrd="1" destOrd="0" parTransId="{CB5174C5-1A14-4CF7-9AD2-544FF4DB4168}" sibTransId="{295C811B-E8C2-4D73-9BCA-6BFD5FD400C6}"/>
    <dgm:cxn modelId="{DD14C038-F8B5-48A3-9BFA-0A0F4E6C0A7D}" type="presOf" srcId="{397187F8-FEC2-4877-8409-C940A49682F4}" destId="{A15CDB5D-67C0-487F-8324-286231740321}" srcOrd="0" destOrd="0" presId="urn:microsoft.com/office/officeart/2005/8/layout/chevron2"/>
    <dgm:cxn modelId="{72BAEF75-936C-4954-BE2E-312C9D262568}" type="presOf" srcId="{2F48F5E1-EE25-4C06-A353-741515FF6A77}" destId="{8756B37C-882C-4A03-B6B5-29215CE120A2}" srcOrd="0" destOrd="0" presId="urn:microsoft.com/office/officeart/2005/8/layout/chevron2"/>
    <dgm:cxn modelId="{B2E1C2C7-BDA3-49E5-8C41-5D994369F350}" type="presOf" srcId="{DE1E5F19-1F1E-4C0B-A2E8-7F75067C2337}" destId="{F703E11D-638C-4062-9C57-5F9BE7D34C85}" srcOrd="0" destOrd="1" presId="urn:microsoft.com/office/officeart/2005/8/layout/chevron2"/>
    <dgm:cxn modelId="{C9FD9FAE-77C9-47FB-9093-AF0FB37FE79F}" type="presOf" srcId="{908799BB-6BB3-484A-98B2-EE8513BDC26B}" destId="{B02AF555-5D7E-42C1-9D91-190B1AFE4822}" srcOrd="0" destOrd="0" presId="urn:microsoft.com/office/officeart/2005/8/layout/chevron2"/>
    <dgm:cxn modelId="{88E55DDA-C75C-435A-9654-6D4E2CFC2E1D}" type="presOf" srcId="{9999DDE1-E514-4755-8B9A-4C056186AA1F}" destId="{4ABEF15D-1C10-4C04-B6E2-8AC4EE35A201}" srcOrd="0" destOrd="0" presId="urn:microsoft.com/office/officeart/2005/8/layout/chevron2"/>
    <dgm:cxn modelId="{B84CCAD7-C0AF-4773-BBE9-53C70AB1F179}" type="presOf" srcId="{5C0C3C6A-D820-4A27-8136-4312E06F17EA}" destId="{1EC6071E-03C4-4721-9FDF-4A60C7B18469}" srcOrd="0" destOrd="0" presId="urn:microsoft.com/office/officeart/2005/8/layout/chevron2"/>
    <dgm:cxn modelId="{4AAA907D-10B2-49C1-88D9-D55D1D13C960}" srcId="{9999DDE1-E514-4755-8B9A-4C056186AA1F}" destId="{397187F8-FEC2-4877-8409-C940A49682F4}" srcOrd="2" destOrd="0" parTransId="{8CAF1BC3-E7AF-4461-B7CF-7F2AA460E6F5}" sibTransId="{BE52EB86-9C0D-4242-BC87-A768BBFF7C76}"/>
    <dgm:cxn modelId="{91D6248D-02FD-4063-B806-4BAF43A8593E}" type="presOf" srcId="{9AF551AF-BC31-4D95-93E0-522256FA173C}" destId="{BE082178-7D96-47B6-BBC3-5CED306C897C}" srcOrd="0" destOrd="0" presId="urn:microsoft.com/office/officeart/2005/8/layout/chevron2"/>
    <dgm:cxn modelId="{6625FEF0-270D-4ACB-8378-B2C934ED1F49}" srcId="{908799BB-6BB3-484A-98B2-EE8513BDC26B}" destId="{0EFDDFE3-FC53-4317-813F-D3BC5B6947BC}" srcOrd="0" destOrd="0" parTransId="{DA4AF35A-4C68-4861-91DE-4871B67AAD3D}" sibTransId="{9478ABBF-A516-402D-B393-8991746E022A}"/>
    <dgm:cxn modelId="{DE55E4DA-5C33-4ED3-A87F-E2AF24ACED36}" type="presOf" srcId="{8EBBEF93-F621-45FD-AA2C-6807A8CF4CFE}" destId="{8756B37C-882C-4A03-B6B5-29215CE120A2}" srcOrd="0" destOrd="1" presId="urn:microsoft.com/office/officeart/2005/8/layout/chevron2"/>
    <dgm:cxn modelId="{D9E3ED9A-F354-4064-A310-5255FAD42AED}" srcId="{9999DDE1-E514-4755-8B9A-4C056186AA1F}" destId="{908799BB-6BB3-484A-98B2-EE8513BDC26B}" srcOrd="1" destOrd="0" parTransId="{31C56A59-FBC0-4C12-9058-C8800323D6D0}" sibTransId="{D4A07530-21B9-4509-AE9C-F750E6421ABA}"/>
    <dgm:cxn modelId="{D3C4BD14-49CB-42AE-B057-A3FE4D489B42}" type="presOf" srcId="{0EFDDFE3-FC53-4317-813F-D3BC5B6947BC}" destId="{F703E11D-638C-4062-9C57-5F9BE7D34C85}" srcOrd="0" destOrd="0" presId="urn:microsoft.com/office/officeart/2005/8/layout/chevron2"/>
    <dgm:cxn modelId="{9F451DD8-395D-4570-8C17-78183C1A594E}" type="presParOf" srcId="{4ABEF15D-1C10-4C04-B6E2-8AC4EE35A201}" destId="{79F38C9E-3011-4E82-B158-EFD0128E7198}" srcOrd="0" destOrd="0" presId="urn:microsoft.com/office/officeart/2005/8/layout/chevron2"/>
    <dgm:cxn modelId="{2AB96124-066D-474A-8A86-A020CC635771}" type="presParOf" srcId="{79F38C9E-3011-4E82-B158-EFD0128E7198}" destId="{BE082178-7D96-47B6-BBC3-5CED306C897C}" srcOrd="0" destOrd="0" presId="urn:microsoft.com/office/officeart/2005/8/layout/chevron2"/>
    <dgm:cxn modelId="{A39A185F-F176-459C-BC1B-874495CD0485}" type="presParOf" srcId="{79F38C9E-3011-4E82-B158-EFD0128E7198}" destId="{1EC6071E-03C4-4721-9FDF-4A60C7B18469}" srcOrd="1" destOrd="0" presId="urn:microsoft.com/office/officeart/2005/8/layout/chevron2"/>
    <dgm:cxn modelId="{2E5BC25E-B0DC-4FC4-91BD-F8BC43723C18}" type="presParOf" srcId="{4ABEF15D-1C10-4C04-B6E2-8AC4EE35A201}" destId="{AA051509-4713-4B74-8473-2618EF97259E}" srcOrd="1" destOrd="0" presId="urn:microsoft.com/office/officeart/2005/8/layout/chevron2"/>
    <dgm:cxn modelId="{C6300F7D-9A45-4E0E-90EB-ED1A32D19BE8}" type="presParOf" srcId="{4ABEF15D-1C10-4C04-B6E2-8AC4EE35A201}" destId="{D97D5919-277D-40AC-9D44-94F691BF905D}" srcOrd="2" destOrd="0" presId="urn:microsoft.com/office/officeart/2005/8/layout/chevron2"/>
    <dgm:cxn modelId="{5D6CB72F-5911-4DB3-8BC9-F4C169968EA7}" type="presParOf" srcId="{D97D5919-277D-40AC-9D44-94F691BF905D}" destId="{B02AF555-5D7E-42C1-9D91-190B1AFE4822}" srcOrd="0" destOrd="0" presId="urn:microsoft.com/office/officeart/2005/8/layout/chevron2"/>
    <dgm:cxn modelId="{1AC7B298-1AD0-499F-B81B-C31ABAB534C1}" type="presParOf" srcId="{D97D5919-277D-40AC-9D44-94F691BF905D}" destId="{F703E11D-638C-4062-9C57-5F9BE7D34C85}" srcOrd="1" destOrd="0" presId="urn:microsoft.com/office/officeart/2005/8/layout/chevron2"/>
    <dgm:cxn modelId="{5F57FEC0-A941-4EA1-98B5-83A330843AD6}" type="presParOf" srcId="{4ABEF15D-1C10-4C04-B6E2-8AC4EE35A201}" destId="{862990EA-F365-4D1E-AC47-D99868C3ECAC}" srcOrd="3" destOrd="0" presId="urn:microsoft.com/office/officeart/2005/8/layout/chevron2"/>
    <dgm:cxn modelId="{3F01FD18-2E26-4441-B3CD-D3E78BE1D665}" type="presParOf" srcId="{4ABEF15D-1C10-4C04-B6E2-8AC4EE35A201}" destId="{50338BBA-9546-48D1-8013-636EEC13F96F}" srcOrd="4" destOrd="0" presId="urn:microsoft.com/office/officeart/2005/8/layout/chevron2"/>
    <dgm:cxn modelId="{4E9C78DB-E628-472C-A861-5FE8C72C07BA}" type="presParOf" srcId="{50338BBA-9546-48D1-8013-636EEC13F96F}" destId="{A15CDB5D-67C0-487F-8324-286231740321}" srcOrd="0" destOrd="0" presId="urn:microsoft.com/office/officeart/2005/8/layout/chevron2"/>
    <dgm:cxn modelId="{CCF5E3DD-548E-46EC-84AE-880A10184F46}" type="presParOf" srcId="{50338BBA-9546-48D1-8013-636EEC13F96F}" destId="{8756B37C-882C-4A03-B6B5-29215CE120A2}" srcOrd="1" destOrd="0" presId="urn:microsoft.com/office/officeart/2005/8/layout/chevron2"/>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ACE8D5F-41A7-47C3-B8A5-663241FC46FD}">
      <dsp:nvSpPr>
        <dsp:cNvPr id="0" name=""/>
        <dsp:cNvSpPr/>
      </dsp:nvSpPr>
      <dsp:spPr>
        <a:xfrm>
          <a:off x="1679844" y="1023890"/>
          <a:ext cx="2235200" cy="2235200"/>
        </a:xfrm>
        <a:prstGeom prst="gear9">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lvl="0" algn="ctr" defTabSz="1333500">
            <a:lnSpc>
              <a:spcPct val="90000"/>
            </a:lnSpc>
            <a:spcBef>
              <a:spcPct val="0"/>
            </a:spcBef>
            <a:spcAft>
              <a:spcPct val="35000"/>
            </a:spcAft>
          </a:pPr>
          <a:r>
            <a:rPr lang="en-IN" sz="3000" kern="1200" dirty="0" smtClean="0"/>
            <a:t>Pipeline Engine</a:t>
          </a:r>
          <a:endParaRPr lang="en-IN" sz="3000" kern="1200" dirty="0"/>
        </a:p>
      </dsp:txBody>
      <dsp:txXfrm>
        <a:off x="1679844" y="1023890"/>
        <a:ext cx="2235200" cy="2235200"/>
      </dsp:txXfrm>
    </dsp:sp>
    <dsp:sp modelId="{1230B37D-ABE2-4EAE-9536-5F2EE06A9FB2}">
      <dsp:nvSpPr>
        <dsp:cNvPr id="0" name=""/>
        <dsp:cNvSpPr/>
      </dsp:nvSpPr>
      <dsp:spPr>
        <a:xfrm>
          <a:off x="1679843" y="663841"/>
          <a:ext cx="2749296" cy="2749296"/>
        </a:xfrm>
        <a:prstGeom prst="circularArrow">
          <a:avLst>
            <a:gd name="adj1" fmla="val 4878"/>
            <a:gd name="adj2" fmla="val 312630"/>
            <a:gd name="adj3" fmla="val 3133259"/>
            <a:gd name="adj4" fmla="val 15234156"/>
            <a:gd name="adj5" fmla="val 5691"/>
          </a:avLst>
        </a:prstGeom>
        <a:gradFill rotWithShape="0">
          <a:gsLst>
            <a:gs pos="0">
              <a:schemeClr val="accent1">
                <a:tint val="60000"/>
                <a:hueOff val="0"/>
                <a:satOff val="0"/>
                <a:lumOff val="0"/>
                <a:alphaOff val="0"/>
                <a:shade val="51000"/>
                <a:satMod val="130000"/>
              </a:schemeClr>
            </a:gs>
            <a:gs pos="80000">
              <a:schemeClr val="accent1">
                <a:tint val="60000"/>
                <a:hueOff val="0"/>
                <a:satOff val="0"/>
                <a:lumOff val="0"/>
                <a:alphaOff val="0"/>
                <a:shade val="93000"/>
                <a:satMod val="130000"/>
              </a:schemeClr>
            </a:gs>
            <a:gs pos="100000">
              <a:schemeClr val="accent1">
                <a:tint val="6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5E9924D-7522-4046-801A-6B5AAFDAEFAE}">
      <dsp:nvSpPr>
        <dsp:cNvPr id="0" name=""/>
        <dsp:cNvSpPr/>
      </dsp:nvSpPr>
      <dsp:spPr>
        <a:xfrm rot="5400000">
          <a:off x="-112276" y="112276"/>
          <a:ext cx="748511" cy="5239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IN" sz="1400" kern="1200" dirty="0" smtClean="0"/>
            <a:t>Step 1</a:t>
          </a:r>
          <a:endParaRPr lang="en-IN" sz="1400" kern="1200" dirty="0"/>
        </a:p>
      </dsp:txBody>
      <dsp:txXfrm rot="5400000">
        <a:off x="-112276" y="112276"/>
        <a:ext cx="748511" cy="523958"/>
      </dsp:txXfrm>
    </dsp:sp>
    <dsp:sp modelId="{F192FBCD-00CC-4D5A-97A4-CF6EEB06E866}">
      <dsp:nvSpPr>
        <dsp:cNvPr id="0" name=""/>
        <dsp:cNvSpPr/>
      </dsp:nvSpPr>
      <dsp:spPr>
        <a:xfrm rot="5400000">
          <a:off x="1237912" y="-713954"/>
          <a:ext cx="486532" cy="191444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IN" sz="1900" kern="1200" dirty="0" smtClean="0"/>
            <a:t>Get Scan File</a:t>
          </a:r>
          <a:endParaRPr lang="en-IN" sz="1900" kern="1200" dirty="0"/>
        </a:p>
      </dsp:txBody>
      <dsp:txXfrm rot="5400000">
        <a:off x="1237912" y="-713954"/>
        <a:ext cx="486532" cy="1914441"/>
      </dsp:txXfrm>
    </dsp:sp>
    <dsp:sp modelId="{778254A7-EBF4-4855-83A3-2A1A2D987277}">
      <dsp:nvSpPr>
        <dsp:cNvPr id="0" name=""/>
        <dsp:cNvSpPr/>
      </dsp:nvSpPr>
      <dsp:spPr>
        <a:xfrm rot="5400000">
          <a:off x="-112276" y="753220"/>
          <a:ext cx="748511" cy="5239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IN" sz="1400" kern="1200" dirty="0" smtClean="0"/>
            <a:t>Step 2</a:t>
          </a:r>
          <a:endParaRPr lang="en-IN" sz="1400" kern="1200" dirty="0"/>
        </a:p>
      </dsp:txBody>
      <dsp:txXfrm rot="5400000">
        <a:off x="-112276" y="753220"/>
        <a:ext cx="748511" cy="523958"/>
      </dsp:txXfrm>
    </dsp:sp>
    <dsp:sp modelId="{22C1259E-B180-433C-A0CD-D389A15F9C87}">
      <dsp:nvSpPr>
        <dsp:cNvPr id="0" name=""/>
        <dsp:cNvSpPr/>
      </dsp:nvSpPr>
      <dsp:spPr>
        <a:xfrm rot="5400000">
          <a:off x="1237912" y="-73010"/>
          <a:ext cx="486532" cy="191444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IN" sz="1900" kern="1200" dirty="0" smtClean="0"/>
            <a:t>Run some script</a:t>
          </a:r>
          <a:endParaRPr lang="en-IN" sz="1900" kern="1200" dirty="0"/>
        </a:p>
      </dsp:txBody>
      <dsp:txXfrm rot="5400000">
        <a:off x="1237912" y="-73010"/>
        <a:ext cx="486532" cy="1914441"/>
      </dsp:txXfrm>
    </dsp:sp>
    <dsp:sp modelId="{E9931C4B-63F3-4C42-8505-7A9EC8ED1899}">
      <dsp:nvSpPr>
        <dsp:cNvPr id="0" name=""/>
        <dsp:cNvSpPr/>
      </dsp:nvSpPr>
      <dsp:spPr>
        <a:xfrm rot="5400000">
          <a:off x="-112276" y="1393861"/>
          <a:ext cx="748511" cy="523958"/>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n-IN" sz="1400" kern="1200" dirty="0" smtClean="0"/>
            <a:t>Step 3</a:t>
          </a:r>
          <a:endParaRPr lang="en-IN" sz="1400" kern="1200" dirty="0"/>
        </a:p>
      </dsp:txBody>
      <dsp:txXfrm rot="5400000">
        <a:off x="-112276" y="1393861"/>
        <a:ext cx="748511" cy="523958"/>
      </dsp:txXfrm>
    </dsp:sp>
    <dsp:sp modelId="{31F6E66E-69A1-413B-8530-BE37785FAD7F}">
      <dsp:nvSpPr>
        <dsp:cNvPr id="0" name=""/>
        <dsp:cNvSpPr/>
      </dsp:nvSpPr>
      <dsp:spPr>
        <a:xfrm rot="5400000">
          <a:off x="1237912" y="567630"/>
          <a:ext cx="486532" cy="1914441"/>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en-IN" sz="1900" kern="1200" dirty="0" smtClean="0"/>
            <a:t>Notify results</a:t>
          </a:r>
          <a:endParaRPr lang="en-IN" sz="1900" kern="1200" dirty="0"/>
        </a:p>
      </dsp:txBody>
      <dsp:txXfrm rot="5400000">
        <a:off x="1237912" y="567630"/>
        <a:ext cx="486532" cy="191444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E082178-7D96-47B6-BBC3-5CED306C897C}">
      <dsp:nvSpPr>
        <dsp:cNvPr id="0" name=""/>
        <dsp:cNvSpPr/>
      </dsp:nvSpPr>
      <dsp:spPr>
        <a:xfrm rot="5400000">
          <a:off x="-123229" y="123506"/>
          <a:ext cx="821531" cy="5750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IN" sz="1600" kern="1200" dirty="0"/>
        </a:p>
      </dsp:txBody>
      <dsp:txXfrm rot="5400000">
        <a:off x="-123229" y="123506"/>
        <a:ext cx="821531" cy="575071"/>
      </dsp:txXfrm>
    </dsp:sp>
    <dsp:sp modelId="{1EC6071E-03C4-4721-9FDF-4A60C7B18469}">
      <dsp:nvSpPr>
        <dsp:cNvPr id="0" name=""/>
        <dsp:cNvSpPr/>
      </dsp:nvSpPr>
      <dsp:spPr>
        <a:xfrm rot="5400000">
          <a:off x="1544538" y="-969189"/>
          <a:ext cx="533995" cy="24729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IN" sz="1500" kern="1200" dirty="0" smtClean="0"/>
            <a:t>Lookup Resource XML</a:t>
          </a:r>
          <a:endParaRPr lang="en-IN" sz="1500" kern="1200" dirty="0"/>
        </a:p>
      </dsp:txBody>
      <dsp:txXfrm rot="5400000">
        <a:off x="1544538" y="-969189"/>
        <a:ext cx="533995" cy="2472928"/>
      </dsp:txXfrm>
    </dsp:sp>
    <dsp:sp modelId="{B02AF555-5D7E-42C1-9D91-190B1AFE4822}">
      <dsp:nvSpPr>
        <dsp:cNvPr id="0" name=""/>
        <dsp:cNvSpPr/>
      </dsp:nvSpPr>
      <dsp:spPr>
        <a:xfrm rot="5400000">
          <a:off x="-123229" y="728464"/>
          <a:ext cx="821531" cy="5750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IN" sz="1600" kern="1200" dirty="0"/>
        </a:p>
      </dsp:txBody>
      <dsp:txXfrm rot="5400000">
        <a:off x="-123229" y="728464"/>
        <a:ext cx="821531" cy="575071"/>
      </dsp:txXfrm>
    </dsp:sp>
    <dsp:sp modelId="{F703E11D-638C-4062-9C57-5F9BE7D34C85}">
      <dsp:nvSpPr>
        <dsp:cNvPr id="0" name=""/>
        <dsp:cNvSpPr/>
      </dsp:nvSpPr>
      <dsp:spPr>
        <a:xfrm rot="5400000">
          <a:off x="1544538" y="-364232"/>
          <a:ext cx="533995" cy="24729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IN" sz="1500" kern="1200" dirty="0" smtClean="0"/>
            <a:t>Construct Script call</a:t>
          </a:r>
          <a:endParaRPr lang="en-IN" sz="1500" kern="1200" dirty="0"/>
        </a:p>
        <a:p>
          <a:pPr marL="114300" lvl="1" indent="-114300" algn="l" defTabSz="666750">
            <a:lnSpc>
              <a:spcPct val="90000"/>
            </a:lnSpc>
            <a:spcBef>
              <a:spcPct val="0"/>
            </a:spcBef>
            <a:spcAft>
              <a:spcPct val="15000"/>
            </a:spcAft>
            <a:buChar char="••"/>
          </a:pPr>
          <a:r>
            <a:rPr lang="en-IN" sz="1500" kern="1200" dirty="0" smtClean="0"/>
            <a:t>Invoke Script</a:t>
          </a:r>
          <a:endParaRPr lang="en-IN" sz="1500" kern="1200" dirty="0"/>
        </a:p>
      </dsp:txBody>
      <dsp:txXfrm rot="5400000">
        <a:off x="1544538" y="-364232"/>
        <a:ext cx="533995" cy="2472928"/>
      </dsp:txXfrm>
    </dsp:sp>
    <dsp:sp modelId="{A15CDB5D-67C0-487F-8324-286231740321}">
      <dsp:nvSpPr>
        <dsp:cNvPr id="0" name=""/>
        <dsp:cNvSpPr/>
      </dsp:nvSpPr>
      <dsp:spPr>
        <a:xfrm rot="5400000">
          <a:off x="-123229" y="1333421"/>
          <a:ext cx="821531" cy="575071"/>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endParaRPr lang="en-IN" sz="1600" kern="1200" dirty="0"/>
        </a:p>
      </dsp:txBody>
      <dsp:txXfrm rot="5400000">
        <a:off x="-123229" y="1333421"/>
        <a:ext cx="821531" cy="575071"/>
      </dsp:txXfrm>
    </dsp:sp>
    <dsp:sp modelId="{8756B37C-882C-4A03-B6B5-29215CE120A2}">
      <dsp:nvSpPr>
        <dsp:cNvPr id="0" name=""/>
        <dsp:cNvSpPr/>
      </dsp:nvSpPr>
      <dsp:spPr>
        <a:xfrm rot="5400000">
          <a:off x="1544538" y="240725"/>
          <a:ext cx="533995" cy="2472928"/>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6680" tIns="9525" rIns="9525" bIns="9525" numCol="1" spcCol="1270" anchor="ctr" anchorCtr="0">
          <a:noAutofit/>
        </a:bodyPr>
        <a:lstStyle/>
        <a:p>
          <a:pPr marL="114300" lvl="1" indent="-114300" algn="l" defTabSz="666750">
            <a:lnSpc>
              <a:spcPct val="90000"/>
            </a:lnSpc>
            <a:spcBef>
              <a:spcPct val="0"/>
            </a:spcBef>
            <a:spcAft>
              <a:spcPct val="15000"/>
            </a:spcAft>
            <a:buChar char="••"/>
          </a:pPr>
          <a:r>
            <a:rPr lang="en-IN" sz="1500" kern="1200" dirty="0" smtClean="0"/>
            <a:t>Monitor script</a:t>
          </a:r>
          <a:endParaRPr lang="en-IN" sz="1500" kern="1200" dirty="0"/>
        </a:p>
        <a:p>
          <a:pPr marL="114300" lvl="1" indent="-114300" algn="l" defTabSz="666750">
            <a:lnSpc>
              <a:spcPct val="90000"/>
            </a:lnSpc>
            <a:spcBef>
              <a:spcPct val="0"/>
            </a:spcBef>
            <a:spcAft>
              <a:spcPct val="15000"/>
            </a:spcAft>
            <a:buChar char="••"/>
          </a:pPr>
          <a:r>
            <a:rPr lang="en-IN" sz="1500" kern="1200" dirty="0" smtClean="0"/>
            <a:t>Update XNAT workflow</a:t>
          </a:r>
          <a:endParaRPr lang="en-IN" sz="1500" kern="1200" dirty="0"/>
        </a:p>
      </dsp:txBody>
      <dsp:txXfrm rot="5400000">
        <a:off x="1544538" y="240725"/>
        <a:ext cx="533995" cy="2472928"/>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9A84707-6108-4B50-8E31-55B6FE4737F7}" type="datetimeFigureOut">
              <a:rPr lang="en-US" smtClean="0"/>
              <a:pPr/>
              <a:t>6/8/2016</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B8500C-2811-49A8-A00D-140CAC329807}" type="slidenum">
              <a:rPr lang="en-US" smtClean="0"/>
              <a:pPr/>
              <a:t>‹#›</a:t>
            </a:fld>
            <a:endParaRPr lang="en-US"/>
          </a:p>
        </p:txBody>
      </p:sp>
    </p:spTree>
    <p:extLst>
      <p:ext uri="{BB962C8B-B14F-4D97-AF65-F5344CB8AC3E}">
        <p14:creationId xmlns="" xmlns:p14="http://schemas.microsoft.com/office/powerpoint/2010/main" val="40897920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304800" y="2950369"/>
            <a:ext cx="3886200" cy="1102519"/>
          </a:xfrm>
        </p:spPr>
        <p:txBody>
          <a:bodyPr anchor="b">
            <a:normAutofit/>
          </a:bodyPr>
          <a:lstStyle>
            <a:lvl1pPr>
              <a:defRPr sz="2400"/>
            </a:lvl1pPr>
          </a:lstStyle>
          <a:p>
            <a:r>
              <a:rPr lang="en-US" smtClean="0"/>
              <a:t>Click to edit Master title style</a:t>
            </a:r>
            <a:endParaRPr lang="en-US" dirty="0"/>
          </a:p>
        </p:txBody>
      </p:sp>
      <p:sp>
        <p:nvSpPr>
          <p:cNvPr id="3" name="Subtitle 2"/>
          <p:cNvSpPr>
            <a:spLocks noGrp="1"/>
          </p:cNvSpPr>
          <p:nvPr>
            <p:ph type="subTitle" idx="1" hasCustomPrompt="1"/>
          </p:nvPr>
        </p:nvSpPr>
        <p:spPr>
          <a:xfrm>
            <a:off x="304800" y="4095750"/>
            <a:ext cx="3886200" cy="685800"/>
          </a:xfrm>
        </p:spPr>
        <p:txBody>
          <a:bodyPr>
            <a:normAutofit/>
          </a:bodyPr>
          <a:lstStyle>
            <a:lvl1pPr marL="0" indent="0" algn="l">
              <a:buNone/>
              <a:defRPr sz="1600">
                <a:solidFill>
                  <a:schemeClr val="bg1">
                    <a:lumMod val="50000"/>
                  </a:schemeClr>
                </a:solidFill>
                <a:effectLst/>
                <a:latin typeface="Roboto Condensed" pitchFamily="2" charset="0"/>
                <a:ea typeface="Roboto Condensed"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6816C-3D94-4DF2-8266-56D515106B58}" type="datetimeFigureOut">
              <a:rPr lang="en-US" smtClean="0"/>
              <a:pPr/>
              <a:t>6/8/2016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3986A7-D485-4C3D-8D74-E3D7E2E74ECE}" type="slidenum">
              <a:rPr lang="en-US" smtClean="0"/>
              <a:pPr/>
              <a:t>‹#›</a:t>
            </a:fld>
            <a:endParaRPr lang="en-US"/>
          </a:p>
        </p:txBody>
      </p:sp>
      <p:pic>
        <p:nvPicPr>
          <p:cNvPr id="5" name="Picture 4"/>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9144000" cy="5143500"/>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2400" y="114300"/>
            <a:ext cx="8229600" cy="479822"/>
          </a:xfrm>
        </p:spPr>
        <p:txBody>
          <a:bodyPr>
            <a:normAutofit/>
          </a:bodyPr>
          <a:lstStyle>
            <a:lvl1pPr>
              <a:defRPr sz="2400">
                <a:solidFill>
                  <a:srgbClr val="213F7D"/>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57200" y="1200151"/>
            <a:ext cx="8229600" cy="3394472"/>
          </a:xfrm>
        </p:spPr>
        <p:txBody>
          <a:bodyPr>
            <a:normAutofit/>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F46816C-3D94-4DF2-8266-56D515106B58}" type="datetimeFigureOut">
              <a:rPr lang="en-US" smtClean="0"/>
              <a:pPr/>
              <a:t>6/8/2016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46816C-3D94-4DF2-8266-56D515106B58}" type="datetimeFigureOut">
              <a:rPr lang="en-US" smtClean="0"/>
              <a:pPr/>
              <a:t>6/8/2016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F46816C-3D94-4DF2-8266-56D515106B58}" type="datetimeFigureOut">
              <a:rPr lang="en-US" smtClean="0"/>
              <a:pPr/>
              <a:t>6/8/2016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6816C-3D94-4DF2-8266-56D515106B58}" type="datetimeFigureOut">
              <a:rPr lang="en-US" smtClean="0"/>
              <a:pPr/>
              <a:t>6/8/2016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3986A7-D485-4C3D-8D74-E3D7E2E74ECE}" type="slidenum">
              <a:rPr lang="en-US" smtClean="0"/>
              <a:pPr/>
              <a:t>‹#›</a:t>
            </a:fld>
            <a:endParaRPr lang="en-US"/>
          </a:p>
        </p:txBody>
      </p:sp>
      <p:pic>
        <p:nvPicPr>
          <p:cNvPr id="5" name="Picture 4"/>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9144000" cy="5143500"/>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0" y="0"/>
            <a:ext cx="9144000" cy="5143500"/>
          </a:xfrm>
          <a:prstGeom prst="rect">
            <a:avLst/>
          </a:prstGeom>
        </p:spPr>
      </p:pic>
      <p:sp>
        <p:nvSpPr>
          <p:cNvPr id="2" name="Title 1"/>
          <p:cNvSpPr>
            <a:spLocks noGrp="1"/>
          </p:cNvSpPr>
          <p:nvPr>
            <p:ph type="ctrTitle"/>
          </p:nvPr>
        </p:nvSpPr>
        <p:spPr>
          <a:xfrm>
            <a:off x="304800" y="2952750"/>
            <a:ext cx="3752850" cy="1102519"/>
          </a:xfrm>
        </p:spPr>
        <p:txBody>
          <a:bodyPr anchor="b">
            <a:normAutofit/>
          </a:bodyPr>
          <a:lstStyle>
            <a:lvl1pPr>
              <a:defRPr sz="2400"/>
            </a:lvl1pPr>
          </a:lstStyle>
          <a:p>
            <a:r>
              <a:rPr lang="en-US" dirty="0" smtClean="0"/>
              <a:t>Click to edit Master title style</a:t>
            </a:r>
            <a:endParaRPr lang="en-US" dirty="0"/>
          </a:p>
        </p:txBody>
      </p:sp>
      <p:sp>
        <p:nvSpPr>
          <p:cNvPr id="3" name="Subtitle 2"/>
          <p:cNvSpPr>
            <a:spLocks noGrp="1"/>
          </p:cNvSpPr>
          <p:nvPr>
            <p:ph type="subTitle" idx="1" hasCustomPrompt="1"/>
          </p:nvPr>
        </p:nvSpPr>
        <p:spPr>
          <a:xfrm>
            <a:off x="304800" y="4098130"/>
            <a:ext cx="3755189" cy="759620"/>
          </a:xfrm>
        </p:spPr>
        <p:txBody>
          <a:bodyPr>
            <a:normAutofit/>
          </a:bodyPr>
          <a:lstStyle>
            <a:lvl1pPr marL="0" indent="0" algn="l">
              <a:buNone/>
              <a:defRPr sz="1600">
                <a:solidFill>
                  <a:schemeClr val="tx2">
                    <a:lumMod val="20000"/>
                    <a:lumOff val="80000"/>
                  </a:schemeClr>
                </a:solidFill>
                <a:effectLst/>
                <a:latin typeface="Roboto Condensed" pitchFamily="2" charset="0"/>
                <a:ea typeface="Roboto Condensed" pitchFamily="2"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F46816C-3D94-4DF2-8266-56D515106B58}" type="datetimeFigureOut">
              <a:rPr lang="en-US" smtClean="0"/>
              <a:pPr/>
              <a:t>6/8/2016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F46816C-3D94-4DF2-8266-56D515106B58}" type="datetimeFigureOut">
              <a:rPr lang="en-US" smtClean="0"/>
              <a:pPr/>
              <a:t>6/8/2016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F46816C-3D94-4DF2-8266-56D515106B58}" type="datetimeFigureOut">
              <a:rPr lang="en-US" smtClean="0"/>
              <a:pPr/>
              <a:t>6/8/2016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3986A7-D485-4C3D-8D74-E3D7E2E74EC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8.xml"/><Relationship Id="rId7" Type="http://schemas.openxmlformats.org/officeDocument/2006/relationships/image" Target="../media/image4.jpe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5" Type="http://schemas.openxmlformats.org/officeDocument/2006/relationships/slideLayout" Target="../slideLayouts/slideLayout10.xml"/><Relationship Id="rId4"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1" y="1"/>
            <a:ext cx="9143998" cy="5143498"/>
          </a:xfrm>
          <a:prstGeom prst="rect">
            <a:avLst/>
          </a:prstGeom>
        </p:spPr>
      </p:pic>
      <p:sp>
        <p:nvSpPr>
          <p:cNvPr id="9" name="Rectangle 8"/>
          <p:cNvSpPr/>
          <p:nvPr/>
        </p:nvSpPr>
        <p:spPr>
          <a:xfrm>
            <a:off x="0" y="0"/>
            <a:ext cx="9144000" cy="685800"/>
          </a:xfrm>
          <a:prstGeom prst="rect">
            <a:avLst/>
          </a:prstGeom>
          <a:solidFill>
            <a:schemeClr val="bg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a:p>
        </p:txBody>
      </p:sp>
      <p:sp>
        <p:nvSpPr>
          <p:cNvPr id="2" name="Title Placeholder 1"/>
          <p:cNvSpPr>
            <a:spLocks noGrp="1"/>
          </p:cNvSpPr>
          <p:nvPr>
            <p:ph type="title"/>
          </p:nvPr>
        </p:nvSpPr>
        <p:spPr>
          <a:xfrm>
            <a:off x="152400" y="114300"/>
            <a:ext cx="8229600" cy="48006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867400" y="4767263"/>
            <a:ext cx="2133600" cy="273844"/>
          </a:xfrm>
          <a:prstGeom prst="rect">
            <a:avLst/>
          </a:prstGeom>
        </p:spPr>
        <p:txBody>
          <a:bodyPr vert="horz" lIns="91440" tIns="45720" rIns="91440" bIns="45720" rtlCol="0" anchor="ctr"/>
          <a:lstStyle>
            <a:lvl1pPr algn="r">
              <a:defRPr sz="1200">
                <a:solidFill>
                  <a:srgbClr val="213F7D"/>
                </a:solidFill>
                <a:latin typeface="Roboto Condensed" pitchFamily="2" charset="0"/>
                <a:ea typeface="Roboto Condensed" pitchFamily="2" charset="0"/>
              </a:defRPr>
            </a:lvl1pPr>
          </a:lstStyle>
          <a:p>
            <a:fld id="{DF46816C-3D94-4DF2-8266-56D515106B58}" type="datetimeFigureOut">
              <a:rPr lang="en-US" smtClean="0"/>
              <a:pPr/>
              <a:t>6/8/2016</a:t>
            </a:fld>
            <a:endParaRPr lang="en-US" dirty="0"/>
          </a:p>
        </p:txBody>
      </p:sp>
      <p:sp>
        <p:nvSpPr>
          <p:cNvPr id="5" name="Footer Placeholder 4"/>
          <p:cNvSpPr>
            <a:spLocks noGrp="1"/>
          </p:cNvSpPr>
          <p:nvPr>
            <p:ph type="ftr" sz="quarter" idx="3"/>
          </p:nvPr>
        </p:nvSpPr>
        <p:spPr>
          <a:xfrm>
            <a:off x="1676400" y="4767263"/>
            <a:ext cx="3276600" cy="273844"/>
          </a:xfrm>
          <a:prstGeom prst="rect">
            <a:avLst/>
          </a:prstGeom>
        </p:spPr>
        <p:txBody>
          <a:bodyPr vert="horz" lIns="91440" tIns="45720" rIns="91440" bIns="45720" rtlCol="0" anchor="ctr"/>
          <a:lstStyle>
            <a:lvl1pPr algn="l">
              <a:defRPr sz="1200" b="0">
                <a:solidFill>
                  <a:srgbClr val="213F7D"/>
                </a:solidFill>
                <a:latin typeface="Roboto Condensed" pitchFamily="2" charset="0"/>
                <a:ea typeface="Roboto Condensed" pitchFamily="2" charset="0"/>
              </a:defRPr>
            </a:lvl1pPr>
          </a:lstStyle>
          <a:p>
            <a:endParaRPr lang="en-US" dirty="0"/>
          </a:p>
        </p:txBody>
      </p:sp>
      <p:sp>
        <p:nvSpPr>
          <p:cNvPr id="6" name="Slide Number Placeholder 5"/>
          <p:cNvSpPr>
            <a:spLocks noGrp="1"/>
          </p:cNvSpPr>
          <p:nvPr>
            <p:ph type="sldNum" sz="quarter" idx="4"/>
          </p:nvPr>
        </p:nvSpPr>
        <p:spPr>
          <a:xfrm>
            <a:off x="8229600" y="4767263"/>
            <a:ext cx="457200" cy="273844"/>
          </a:xfrm>
          <a:prstGeom prst="rect">
            <a:avLst/>
          </a:prstGeom>
        </p:spPr>
        <p:txBody>
          <a:bodyPr vert="horz" lIns="91440" tIns="45720" rIns="91440" bIns="45720" rtlCol="0" anchor="ctr"/>
          <a:lstStyle>
            <a:lvl1pPr algn="r">
              <a:defRPr sz="1200">
                <a:solidFill>
                  <a:srgbClr val="213F7D"/>
                </a:solidFill>
                <a:latin typeface="Roboto Condensed" pitchFamily="2" charset="0"/>
                <a:ea typeface="Roboto Condensed" pitchFamily="2" charset="0"/>
              </a:defRPr>
            </a:lvl1pPr>
          </a:lstStyle>
          <a:p>
            <a:fld id="{413986A7-D485-4C3D-8D74-E3D7E2E74ECE}" type="slidenum">
              <a:rPr lang="en-US" smtClean="0"/>
              <a:pPr/>
              <a:t>‹#›</a:t>
            </a:fld>
            <a:endParaRPr lang="en-US"/>
          </a:p>
        </p:txBody>
      </p:sp>
      <p:cxnSp>
        <p:nvCxnSpPr>
          <p:cNvPr id="10" name="Straight Connector 9"/>
          <p:cNvCxnSpPr/>
          <p:nvPr/>
        </p:nvCxnSpPr>
        <p:spPr>
          <a:xfrm>
            <a:off x="0" y="685800"/>
            <a:ext cx="9144000" cy="0"/>
          </a:xfrm>
          <a:prstGeom prst="line">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Lst>
  <p:txStyles>
    <p:titleStyle>
      <a:lvl1pPr algn="l" defTabSz="914400" rtl="0" eaLnBrk="1" latinLnBrk="0" hangingPunct="1">
        <a:spcBef>
          <a:spcPct val="0"/>
        </a:spcBef>
        <a:buNone/>
        <a:defRPr sz="2400" kern="1200">
          <a:solidFill>
            <a:srgbClr val="213F7D"/>
          </a:solidFill>
          <a:effectLst/>
          <a:latin typeface="Roboto Condensed" pitchFamily="2" charset="0"/>
          <a:ea typeface="Roboto Condensed" pitchFamily="2" charset="0"/>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lumMod val="85000"/>
              <a:lumOff val="15000"/>
            </a:schemeClr>
          </a:solidFill>
          <a:effectLst/>
          <a:latin typeface="Roboto Condensed" pitchFamily="2" charset="0"/>
          <a:ea typeface="Roboto Condensed" pitchFamily="2" charset="0"/>
          <a:cs typeface="+mn-cs"/>
        </a:defRPr>
      </a:lvl1pPr>
      <a:lvl2pPr marL="742950" indent="-285750" algn="l" defTabSz="914400" rtl="0" eaLnBrk="1" latinLnBrk="0" hangingPunct="1">
        <a:spcBef>
          <a:spcPct val="20000"/>
        </a:spcBef>
        <a:buFont typeface="Arial" pitchFamily="34" charset="0"/>
        <a:buChar char="–"/>
        <a:defRPr sz="2800" kern="1200">
          <a:solidFill>
            <a:schemeClr val="tx1">
              <a:lumMod val="85000"/>
              <a:lumOff val="15000"/>
            </a:schemeClr>
          </a:solidFill>
          <a:effectLst/>
          <a:latin typeface="Roboto Condensed" pitchFamily="2" charset="0"/>
          <a:ea typeface="Roboto Condensed" pitchFamily="2" charset="0"/>
          <a:cs typeface="+mn-cs"/>
        </a:defRPr>
      </a:lvl2pPr>
      <a:lvl3pPr marL="1143000" indent="-228600" algn="l" defTabSz="914400" rtl="0" eaLnBrk="1" latinLnBrk="0" hangingPunct="1">
        <a:spcBef>
          <a:spcPct val="20000"/>
        </a:spcBef>
        <a:buFont typeface="Arial" pitchFamily="34" charset="0"/>
        <a:buChar char="•"/>
        <a:defRPr sz="2400" kern="1200">
          <a:solidFill>
            <a:schemeClr val="tx1">
              <a:lumMod val="85000"/>
              <a:lumOff val="15000"/>
            </a:schemeClr>
          </a:solidFill>
          <a:effectLst/>
          <a:latin typeface="Roboto Condensed" pitchFamily="2" charset="0"/>
          <a:ea typeface="Roboto Condensed" pitchFamily="2" charset="0"/>
          <a:cs typeface="+mn-cs"/>
        </a:defRPr>
      </a:lvl3pPr>
      <a:lvl4pPr marL="1600200" indent="-228600" algn="l" defTabSz="914400" rtl="0" eaLnBrk="1" latinLnBrk="0" hangingPunct="1">
        <a:spcBef>
          <a:spcPct val="20000"/>
        </a:spcBef>
        <a:buFont typeface="Arial" pitchFamily="34" charset="0"/>
        <a:buChar char="–"/>
        <a:defRPr sz="2000" kern="1200">
          <a:solidFill>
            <a:schemeClr val="tx1">
              <a:lumMod val="85000"/>
              <a:lumOff val="15000"/>
            </a:schemeClr>
          </a:solidFill>
          <a:effectLst/>
          <a:latin typeface="Roboto Condensed" pitchFamily="2" charset="0"/>
          <a:ea typeface="Roboto Condensed" pitchFamily="2" charset="0"/>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85000"/>
              <a:lumOff val="15000"/>
            </a:schemeClr>
          </a:solidFill>
          <a:effectLst/>
          <a:latin typeface="Roboto Condensed" pitchFamily="2" charset="0"/>
          <a:ea typeface="Roboto Condensed" pitchFamily="2"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p:nvPicPr>
        <p:blipFill>
          <a:blip r:embed="rId7" cstate="print">
            <a:extLst>
              <a:ext uri="{28A0092B-C50C-407E-A947-70E740481C1C}">
                <a14:useLocalDpi xmlns="" xmlns:a14="http://schemas.microsoft.com/office/drawing/2010/main" val="0"/>
              </a:ext>
            </a:extLst>
          </a:blip>
          <a:stretch>
            <a:fillRect/>
          </a:stretch>
        </p:blipFill>
        <p:spPr>
          <a:xfrm>
            <a:off x="756" y="0"/>
            <a:ext cx="9143244" cy="5143075"/>
          </a:xfrm>
          <a:prstGeom prst="rect">
            <a:avLst/>
          </a:prstGeom>
        </p:spPr>
      </p:pic>
      <p:sp>
        <p:nvSpPr>
          <p:cNvPr id="8" name="Rectangle 7"/>
          <p:cNvSpPr/>
          <p:nvPr/>
        </p:nvSpPr>
        <p:spPr>
          <a:xfrm>
            <a:off x="0" y="0"/>
            <a:ext cx="9144000" cy="685800"/>
          </a:xfrm>
          <a:prstGeom prst="rect">
            <a:avLst/>
          </a:prstGeom>
          <a:solidFill>
            <a:srgbClr val="213F7D"/>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52400" y="102870"/>
            <a:ext cx="8229600" cy="480060"/>
          </a:xfrm>
          <a:prstGeom prst="rect">
            <a:avLst/>
          </a:prstGeom>
        </p:spPr>
        <p:txBody>
          <a:bodyPr vert="horz" lIns="91440" tIns="45720" rIns="91440" bIns="45720" rtlCol="0" anchor="ctr">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5867400" y="4767263"/>
            <a:ext cx="2133600" cy="273844"/>
          </a:xfrm>
          <a:prstGeom prst="rect">
            <a:avLst/>
          </a:prstGeom>
        </p:spPr>
        <p:txBody>
          <a:bodyPr vert="horz" lIns="91440" tIns="45720" rIns="91440" bIns="45720" rtlCol="0" anchor="ctr"/>
          <a:lstStyle>
            <a:lvl1pPr algn="r">
              <a:defRPr sz="1200">
                <a:solidFill>
                  <a:schemeClr val="tx2">
                    <a:lumMod val="20000"/>
                    <a:lumOff val="80000"/>
                  </a:schemeClr>
                </a:solidFill>
                <a:latin typeface="Roboto Condensed" pitchFamily="2" charset="0"/>
                <a:ea typeface="Roboto Condensed" pitchFamily="2" charset="0"/>
              </a:defRPr>
            </a:lvl1pPr>
          </a:lstStyle>
          <a:p>
            <a:fld id="{DF46816C-3D94-4DF2-8266-56D515106B58}" type="datetimeFigureOut">
              <a:rPr lang="en-US" smtClean="0"/>
              <a:pPr/>
              <a:t>6/8/2016</a:t>
            </a:fld>
            <a:endParaRPr lang="en-US"/>
          </a:p>
        </p:txBody>
      </p:sp>
      <p:sp>
        <p:nvSpPr>
          <p:cNvPr id="5" name="Footer Placeholder 4"/>
          <p:cNvSpPr>
            <a:spLocks noGrp="1"/>
          </p:cNvSpPr>
          <p:nvPr>
            <p:ph type="ftr" sz="quarter" idx="3"/>
          </p:nvPr>
        </p:nvSpPr>
        <p:spPr>
          <a:xfrm>
            <a:off x="1676400" y="4767263"/>
            <a:ext cx="3276600" cy="273844"/>
          </a:xfrm>
          <a:prstGeom prst="rect">
            <a:avLst/>
          </a:prstGeom>
        </p:spPr>
        <p:txBody>
          <a:bodyPr vert="horz" lIns="91440" tIns="45720" rIns="91440" bIns="45720" rtlCol="0" anchor="ctr"/>
          <a:lstStyle>
            <a:lvl1pPr algn="l">
              <a:defRPr sz="1200">
                <a:solidFill>
                  <a:schemeClr val="tx2">
                    <a:lumMod val="20000"/>
                    <a:lumOff val="80000"/>
                  </a:schemeClr>
                </a:solidFill>
                <a:latin typeface="Roboto Condensed" pitchFamily="2" charset="0"/>
                <a:ea typeface="Roboto Condensed" pitchFamily="2" charset="0"/>
              </a:defRPr>
            </a:lvl1pPr>
          </a:lstStyle>
          <a:p>
            <a:endParaRPr lang="en-US" dirty="0"/>
          </a:p>
        </p:txBody>
      </p:sp>
      <p:sp>
        <p:nvSpPr>
          <p:cNvPr id="6" name="Slide Number Placeholder 5"/>
          <p:cNvSpPr>
            <a:spLocks noGrp="1"/>
          </p:cNvSpPr>
          <p:nvPr>
            <p:ph type="sldNum" sz="quarter" idx="4"/>
          </p:nvPr>
        </p:nvSpPr>
        <p:spPr>
          <a:xfrm>
            <a:off x="8229600" y="4767263"/>
            <a:ext cx="457200" cy="273844"/>
          </a:xfrm>
          <a:prstGeom prst="rect">
            <a:avLst/>
          </a:prstGeom>
        </p:spPr>
        <p:txBody>
          <a:bodyPr vert="horz" lIns="91440" tIns="45720" rIns="91440" bIns="45720" rtlCol="0" anchor="ctr"/>
          <a:lstStyle>
            <a:lvl1pPr algn="r">
              <a:defRPr sz="1200">
                <a:solidFill>
                  <a:schemeClr val="bg1"/>
                </a:solidFill>
                <a:latin typeface="Roboto Condensed" pitchFamily="2" charset="0"/>
                <a:ea typeface="Roboto Condensed" pitchFamily="2" charset="0"/>
              </a:defRPr>
            </a:lvl1pPr>
          </a:lstStyle>
          <a:p>
            <a:fld id="{413986A7-D485-4C3D-8D74-E3D7E2E74ECE}" type="slidenum">
              <a:rPr lang="en-US" smtClean="0"/>
              <a:pPr/>
              <a:t>‹#›</a:t>
            </a:fld>
            <a:endParaRPr lang="en-US"/>
          </a:p>
        </p:txBody>
      </p:sp>
      <p:cxnSp>
        <p:nvCxnSpPr>
          <p:cNvPr id="9" name="Straight Connector 8"/>
          <p:cNvCxnSpPr/>
          <p:nvPr/>
        </p:nvCxnSpPr>
        <p:spPr>
          <a:xfrm>
            <a:off x="0" y="685800"/>
            <a:ext cx="9144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8" r:id="rId4"/>
    <p:sldLayoutId id="2147483679" r:id="rId5"/>
  </p:sldLayoutIdLst>
  <p:txStyles>
    <p:titleStyle>
      <a:lvl1pPr algn="l" defTabSz="914400" rtl="0" eaLnBrk="1" latinLnBrk="0" hangingPunct="1">
        <a:spcBef>
          <a:spcPct val="0"/>
        </a:spcBef>
        <a:buNone/>
        <a:defRPr sz="2400" kern="1200">
          <a:solidFill>
            <a:schemeClr val="bg1"/>
          </a:solidFill>
          <a:effectLst/>
          <a:latin typeface="Roboto Condensed" pitchFamily="2" charset="0"/>
          <a:ea typeface="Roboto Condensed" pitchFamily="2" charset="0"/>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bg1"/>
          </a:solidFill>
          <a:effectLst>
            <a:outerShdw blurRad="38100" dist="38100" dir="2700000" algn="tl">
              <a:srgbClr val="000000">
                <a:alpha val="43137"/>
              </a:srgbClr>
            </a:outerShdw>
          </a:effectLst>
          <a:latin typeface="Roboto Condensed" pitchFamily="2" charset="0"/>
          <a:ea typeface="Roboto Condensed" pitchFamily="2" charset="0"/>
          <a:cs typeface="+mn-cs"/>
        </a:defRPr>
      </a:lvl1pPr>
      <a:lvl2pPr marL="742950" indent="-285750" algn="l" defTabSz="914400" rtl="0" eaLnBrk="1" latinLnBrk="0" hangingPunct="1">
        <a:spcBef>
          <a:spcPct val="20000"/>
        </a:spcBef>
        <a:buFont typeface="Arial" pitchFamily="34" charset="0"/>
        <a:buChar char="–"/>
        <a:defRPr sz="2000" kern="1200">
          <a:solidFill>
            <a:schemeClr val="bg1"/>
          </a:solidFill>
          <a:effectLst>
            <a:outerShdw blurRad="38100" dist="38100" dir="2700000" algn="tl">
              <a:srgbClr val="000000">
                <a:alpha val="43137"/>
              </a:srgbClr>
            </a:outerShdw>
          </a:effectLst>
          <a:latin typeface="Roboto Condensed" pitchFamily="2" charset="0"/>
          <a:ea typeface="Roboto Condensed" pitchFamily="2" charset="0"/>
          <a:cs typeface="+mn-cs"/>
        </a:defRPr>
      </a:lvl2pPr>
      <a:lvl3pPr marL="1143000" indent="-228600" algn="l" defTabSz="914400" rtl="0" eaLnBrk="1" latinLnBrk="0" hangingPunct="1">
        <a:spcBef>
          <a:spcPct val="20000"/>
        </a:spcBef>
        <a:buFont typeface="Arial" pitchFamily="34" charset="0"/>
        <a:buChar char="•"/>
        <a:defRPr sz="1800" kern="1200">
          <a:solidFill>
            <a:schemeClr val="bg1"/>
          </a:solidFill>
          <a:effectLst>
            <a:outerShdw blurRad="38100" dist="38100" dir="2700000" algn="tl">
              <a:srgbClr val="000000">
                <a:alpha val="43137"/>
              </a:srgbClr>
            </a:outerShdw>
          </a:effectLst>
          <a:latin typeface="Roboto Condensed" pitchFamily="2" charset="0"/>
          <a:ea typeface="Roboto Condensed" pitchFamily="2" charset="0"/>
          <a:cs typeface="+mn-cs"/>
        </a:defRPr>
      </a:lvl3pPr>
      <a:lvl4pPr marL="1600200" indent="-228600" algn="l" defTabSz="914400" rtl="0" eaLnBrk="1" latinLnBrk="0" hangingPunct="1">
        <a:spcBef>
          <a:spcPct val="20000"/>
        </a:spcBef>
        <a:buFont typeface="Arial" pitchFamily="34" charset="0"/>
        <a:buChar char="–"/>
        <a:defRPr sz="1600" kern="1200">
          <a:solidFill>
            <a:schemeClr val="bg1"/>
          </a:solidFill>
          <a:effectLst>
            <a:outerShdw blurRad="38100" dist="38100" dir="2700000" algn="tl">
              <a:srgbClr val="000000">
                <a:alpha val="43137"/>
              </a:srgbClr>
            </a:outerShdw>
          </a:effectLst>
          <a:latin typeface="Roboto Condensed" pitchFamily="2" charset="0"/>
          <a:ea typeface="Roboto Condensed" pitchFamily="2" charset="0"/>
          <a:cs typeface="+mn-cs"/>
        </a:defRPr>
      </a:lvl4pPr>
      <a:lvl5pPr marL="2057400" indent="-228600" algn="l" defTabSz="914400" rtl="0" eaLnBrk="1" latinLnBrk="0" hangingPunct="1">
        <a:spcBef>
          <a:spcPct val="20000"/>
        </a:spcBef>
        <a:buFont typeface="Arial" pitchFamily="34" charset="0"/>
        <a:buChar char="»"/>
        <a:defRPr sz="1600" kern="1200">
          <a:solidFill>
            <a:schemeClr val="bg1"/>
          </a:solidFill>
          <a:effectLst>
            <a:outerShdw blurRad="38100" dist="38100" dir="2700000" algn="tl">
              <a:srgbClr val="000000">
                <a:alpha val="43137"/>
              </a:srgbClr>
            </a:outerShdw>
          </a:effectLst>
          <a:latin typeface="Roboto Condensed" pitchFamily="2" charset="0"/>
          <a:ea typeface="Roboto Condensed" pitchFamily="2" charset="0"/>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mohanakannan9@gmail.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8" Type="http://schemas.openxmlformats.org/officeDocument/2006/relationships/diagramLayout" Target="../diagrams/layout2.xml"/><Relationship Id="rId13" Type="http://schemas.openxmlformats.org/officeDocument/2006/relationships/diagramLayout" Target="../diagrams/layout3.xml"/><Relationship Id="rId3" Type="http://schemas.openxmlformats.org/officeDocument/2006/relationships/diagramLayout" Target="../diagrams/layout1.xml"/><Relationship Id="rId7" Type="http://schemas.openxmlformats.org/officeDocument/2006/relationships/diagramData" Target="../diagrams/data2.xml"/><Relationship Id="rId12" Type="http://schemas.openxmlformats.org/officeDocument/2006/relationships/diagramData" Target="../diagrams/data3.xml"/><Relationship Id="rId2" Type="http://schemas.openxmlformats.org/officeDocument/2006/relationships/diagramData" Target="../diagrams/data1.xml"/><Relationship Id="rId16" Type="http://schemas.microsoft.com/office/2007/relationships/diagramDrawing" Target="../diagrams/drawing3.xml"/><Relationship Id="rId1" Type="http://schemas.openxmlformats.org/officeDocument/2006/relationships/slideLayout" Target="../slideLayouts/slideLayout7.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5" Type="http://schemas.openxmlformats.org/officeDocument/2006/relationships/diagramColors" Target="../diagrams/colors3.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 Id="rId1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https://bitbucket.org/xnatdev/xnat-pipeline/src/e0911ad4d445/templates/resources/catalog/xnat_tools/?at=master" TargetMode="External"/><Relationship Id="rId2" Type="http://schemas.openxmlformats.org/officeDocument/2006/relationships/hyperlink" Target="https://bitbucket.org/xnatdev/xnat-pipeline/src/e0911ad4d445/templates/resources/catalog/?at=master"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0.xml"/></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0.xml"/></Relationships>
</file>

<file path=ppt/slides/_rels/slide32.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n-US" dirty="0" smtClean="0"/>
              <a:t/>
            </a:r>
            <a:br>
              <a:rPr lang="en-US" dirty="0" smtClean="0"/>
            </a:br>
            <a:r>
              <a:rPr lang="en-US" sz="3600" dirty="0" smtClean="0"/>
              <a:t>XNAT Pipeline</a:t>
            </a:r>
            <a:endParaRPr lang="en-US" sz="3600" dirty="0"/>
          </a:p>
        </p:txBody>
      </p:sp>
      <p:sp>
        <p:nvSpPr>
          <p:cNvPr id="5" name="Subtitle 4"/>
          <p:cNvSpPr>
            <a:spLocks noGrp="1"/>
          </p:cNvSpPr>
          <p:nvPr>
            <p:ph type="subTitle" idx="1"/>
          </p:nvPr>
        </p:nvSpPr>
        <p:spPr/>
        <p:txBody>
          <a:bodyPr>
            <a:normAutofit fontScale="77500" lnSpcReduction="20000"/>
          </a:bodyPr>
          <a:lstStyle/>
          <a:p>
            <a:r>
              <a:rPr lang="en-US" dirty="0" err="1" smtClean="0"/>
              <a:t>Mohana</a:t>
            </a:r>
            <a:r>
              <a:rPr lang="en-US" dirty="0" smtClean="0"/>
              <a:t> </a:t>
            </a:r>
            <a:r>
              <a:rPr lang="en-US" dirty="0" err="1" smtClean="0"/>
              <a:t>Ramaratnam</a:t>
            </a:r>
            <a:endParaRPr lang="en-US" dirty="0" smtClean="0"/>
          </a:p>
          <a:p>
            <a:r>
              <a:rPr lang="en-US" dirty="0" smtClean="0"/>
              <a:t>NRG India</a:t>
            </a:r>
          </a:p>
          <a:p>
            <a:r>
              <a:rPr lang="en-US" dirty="0" smtClean="0">
                <a:hlinkClick r:id="rId2"/>
              </a:rPr>
              <a:t>mohanakannan9@gmail.com</a:t>
            </a:r>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dirty="0" smtClean="0"/>
              <a:t>/note/to/text()</a:t>
            </a:r>
            <a:endParaRPr lang="en-IN" dirty="0"/>
          </a:p>
        </p:txBody>
      </p:sp>
      <p:sp>
        <p:nvSpPr>
          <p:cNvPr id="5" name="Subtitle 4"/>
          <p:cNvSpPr>
            <a:spLocks noGrp="1"/>
          </p:cNvSpPr>
          <p:nvPr>
            <p:ph type="subTitle" idx="1"/>
          </p:nvPr>
        </p:nvSpPr>
        <p:spPr/>
        <p:txBody>
          <a:bodyPr/>
          <a:lstStyle/>
          <a:p>
            <a:r>
              <a:rPr lang="en-IN" sz="2400" dirty="0" smtClean="0"/>
              <a:t>Boss</a:t>
            </a:r>
            <a:endParaRPr lang="en-IN" sz="2400" dirty="0"/>
          </a:p>
        </p:txBody>
      </p:sp>
      <p:sp>
        <p:nvSpPr>
          <p:cNvPr id="6" name="Rectangle 5"/>
          <p:cNvSpPr/>
          <p:nvPr/>
        </p:nvSpPr>
        <p:spPr>
          <a:xfrm>
            <a:off x="4572000" y="339502"/>
            <a:ext cx="4572000" cy="2308324"/>
          </a:xfrm>
          <a:prstGeom prst="rect">
            <a:avLst/>
          </a:prstGeom>
        </p:spPr>
        <p:txBody>
          <a:bodyPr wrap="square">
            <a:spAutoFit/>
          </a:bodyPr>
          <a:lstStyle/>
          <a:p>
            <a:pPr>
              <a:buNone/>
            </a:pPr>
            <a:r>
              <a:rPr lang="en-IN" sz="2400" dirty="0" smtClean="0">
                <a:solidFill>
                  <a:schemeClr val="bg1"/>
                </a:solidFill>
                <a:latin typeface="Roboto Condensed"/>
              </a:rPr>
              <a:t>&lt;note&gt;</a:t>
            </a:r>
            <a:br>
              <a:rPr lang="en-IN" sz="2400" dirty="0" smtClean="0">
                <a:solidFill>
                  <a:schemeClr val="bg1"/>
                </a:solidFill>
                <a:latin typeface="Roboto Condensed"/>
              </a:rPr>
            </a:br>
            <a:r>
              <a:rPr lang="en-IN" sz="2400" dirty="0" smtClean="0">
                <a:solidFill>
                  <a:schemeClr val="bg1"/>
                </a:solidFill>
                <a:latin typeface="Roboto Condensed"/>
              </a:rPr>
              <a:t>     &lt;</a:t>
            </a:r>
            <a:r>
              <a:rPr lang="en-IN" sz="2400" dirty="0" smtClean="0">
                <a:solidFill>
                  <a:schemeClr val="bg1"/>
                </a:solidFill>
                <a:latin typeface="Roboto Condensed"/>
              </a:rPr>
              <a:t>to&gt;Boss&lt;/</a:t>
            </a:r>
            <a:r>
              <a:rPr lang="en-IN" sz="2400" dirty="0" smtClean="0">
                <a:solidFill>
                  <a:schemeClr val="bg1"/>
                </a:solidFill>
                <a:latin typeface="Roboto Condensed"/>
              </a:rPr>
              <a:t>to&gt;</a:t>
            </a:r>
            <a:br>
              <a:rPr lang="en-IN" sz="2400" dirty="0" smtClean="0">
                <a:solidFill>
                  <a:schemeClr val="bg1"/>
                </a:solidFill>
                <a:latin typeface="Roboto Condensed"/>
              </a:rPr>
            </a:br>
            <a:r>
              <a:rPr lang="en-IN" sz="2400" dirty="0" smtClean="0">
                <a:solidFill>
                  <a:schemeClr val="bg1"/>
                </a:solidFill>
                <a:latin typeface="Roboto Condensed"/>
              </a:rPr>
              <a:t>     &lt;from&gt;Myself&lt;/from&gt;</a:t>
            </a:r>
            <a:br>
              <a:rPr lang="en-IN" sz="2400" dirty="0" smtClean="0">
                <a:solidFill>
                  <a:schemeClr val="bg1"/>
                </a:solidFill>
                <a:latin typeface="Roboto Condensed"/>
              </a:rPr>
            </a:br>
            <a:r>
              <a:rPr lang="en-IN" sz="2400" dirty="0" smtClean="0">
                <a:solidFill>
                  <a:schemeClr val="bg1"/>
                </a:solidFill>
                <a:latin typeface="Roboto Condensed"/>
              </a:rPr>
              <a:t>     &lt;</a:t>
            </a:r>
            <a:r>
              <a:rPr lang="en-IN" sz="2400" dirty="0" smtClean="0">
                <a:solidFill>
                  <a:schemeClr val="bg1"/>
                </a:solidFill>
                <a:latin typeface="Roboto Condensed"/>
              </a:rPr>
              <a:t>heading&gt;XNAT&lt;/</a:t>
            </a:r>
            <a:r>
              <a:rPr lang="en-IN" sz="2400" dirty="0" smtClean="0">
                <a:solidFill>
                  <a:schemeClr val="bg1"/>
                </a:solidFill>
                <a:latin typeface="Roboto Condensed"/>
              </a:rPr>
              <a:t>heading&gt;</a:t>
            </a:r>
            <a:br>
              <a:rPr lang="en-IN" sz="2400" dirty="0" smtClean="0">
                <a:solidFill>
                  <a:schemeClr val="bg1"/>
                </a:solidFill>
                <a:latin typeface="Roboto Condensed"/>
              </a:rPr>
            </a:br>
            <a:r>
              <a:rPr lang="en-IN" sz="2400" dirty="0" smtClean="0">
                <a:solidFill>
                  <a:schemeClr val="bg1"/>
                </a:solidFill>
                <a:latin typeface="Roboto Condensed"/>
              </a:rPr>
              <a:t>     &lt;</a:t>
            </a:r>
            <a:r>
              <a:rPr lang="en-IN" sz="2400" dirty="0" smtClean="0">
                <a:solidFill>
                  <a:schemeClr val="bg1"/>
                </a:solidFill>
                <a:latin typeface="Roboto Condensed"/>
              </a:rPr>
              <a:t>body&gt;XNAT=fun!&lt;/</a:t>
            </a:r>
            <a:r>
              <a:rPr lang="en-IN" sz="2400" dirty="0" smtClean="0">
                <a:solidFill>
                  <a:schemeClr val="bg1"/>
                </a:solidFill>
                <a:latin typeface="Roboto Condensed"/>
              </a:rPr>
              <a:t>body&gt;</a:t>
            </a:r>
            <a:br>
              <a:rPr lang="en-IN" sz="2400" dirty="0" smtClean="0">
                <a:solidFill>
                  <a:schemeClr val="bg1"/>
                </a:solidFill>
                <a:latin typeface="Roboto Condensed"/>
              </a:rPr>
            </a:br>
            <a:r>
              <a:rPr lang="en-IN" sz="2400" dirty="0" smtClean="0">
                <a:solidFill>
                  <a:schemeClr val="bg1"/>
                </a:solidFill>
                <a:latin typeface="Roboto Condensed"/>
              </a:rPr>
              <a:t>&lt;/note&gt;</a:t>
            </a:r>
            <a:endParaRPr lang="en-IN" sz="2400" dirty="0">
              <a:solidFill>
                <a:schemeClr val="bg1"/>
              </a:solidFill>
              <a:latin typeface="Roboto Condense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XNAT Pipeline XML Types</a:t>
            </a:r>
            <a:endParaRPr lang="en-IN" dirty="0"/>
          </a:p>
        </p:txBody>
      </p:sp>
      <p:sp>
        <p:nvSpPr>
          <p:cNvPr id="3" name="Content Placeholder 2"/>
          <p:cNvSpPr>
            <a:spLocks noGrp="1"/>
          </p:cNvSpPr>
          <p:nvPr>
            <p:ph idx="1"/>
          </p:nvPr>
        </p:nvSpPr>
        <p:spPr/>
        <p:txBody>
          <a:bodyPr/>
          <a:lstStyle/>
          <a:p>
            <a:endParaRPr lang="en-IN" dirty="0" smtClean="0"/>
          </a:p>
          <a:p>
            <a:r>
              <a:rPr lang="en-IN" dirty="0" smtClean="0"/>
              <a:t>Resource Descriptor XML</a:t>
            </a:r>
          </a:p>
          <a:p>
            <a:pPr lvl="1"/>
            <a:r>
              <a:rPr lang="en-IN" dirty="0" smtClean="0"/>
              <a:t>Describes a particular task (typically an executable/script)</a:t>
            </a:r>
          </a:p>
          <a:p>
            <a:r>
              <a:rPr lang="en-IN" dirty="0" smtClean="0"/>
              <a:t>Pipeline XML</a:t>
            </a:r>
          </a:p>
          <a:p>
            <a:pPr lvl="1"/>
            <a:r>
              <a:rPr lang="en-IN" dirty="0" smtClean="0"/>
              <a:t>Describes the sequence of steps to be launched</a:t>
            </a:r>
          </a:p>
          <a:p>
            <a:r>
              <a:rPr lang="en-IN" dirty="0" smtClean="0"/>
              <a:t>Parameter XML (optional)</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Anatomy of a script</a:t>
            </a:r>
            <a:endParaRPr lang="en-IN" dirty="0"/>
          </a:p>
        </p:txBody>
      </p:sp>
      <p:sp>
        <p:nvSpPr>
          <p:cNvPr id="3" name="Content Placeholder 2"/>
          <p:cNvSpPr>
            <a:spLocks noGrp="1"/>
          </p:cNvSpPr>
          <p:nvPr>
            <p:ph idx="1"/>
          </p:nvPr>
        </p:nvSpPr>
        <p:spPr/>
        <p:txBody>
          <a:bodyPr/>
          <a:lstStyle/>
          <a:p>
            <a:r>
              <a:rPr lang="en-IN" dirty="0" smtClean="0"/>
              <a:t>Runtime environment</a:t>
            </a:r>
          </a:p>
          <a:p>
            <a:r>
              <a:rPr lang="en-IN" dirty="0" smtClean="0"/>
              <a:t>Input arguments</a:t>
            </a:r>
          </a:p>
          <a:p>
            <a:r>
              <a:rPr lang="en-IN" dirty="0" smtClean="0"/>
              <a:t>A collection of executable(s) invoked in a sequence</a:t>
            </a:r>
          </a:p>
          <a:p>
            <a:r>
              <a:rPr lang="en-IN" dirty="0" smtClean="0"/>
              <a:t>Possible Output(s)</a:t>
            </a:r>
          </a:p>
          <a:p>
            <a:r>
              <a:rPr lang="en-IN" dirty="0" smtClean="0"/>
              <a:t>Invoking a script means you need to know</a:t>
            </a:r>
          </a:p>
          <a:p>
            <a:pPr lvl="1"/>
            <a:r>
              <a:rPr lang="en-IN" dirty="0" smtClean="0"/>
              <a:t>Path to the script</a:t>
            </a:r>
          </a:p>
          <a:p>
            <a:pPr lvl="1"/>
            <a:r>
              <a:rPr lang="en-IN" dirty="0" smtClean="0"/>
              <a:t>How to construct the command line string which will contain the input argument names and their values</a:t>
            </a:r>
          </a:p>
          <a:p>
            <a:endParaRPr lang="en-IN" dirty="0" smtClean="0"/>
          </a:p>
          <a:p>
            <a:pPr lvl="1">
              <a:buNone/>
            </a:pPr>
            <a:endParaRPr lang="en-IN" dirty="0" smtClean="0"/>
          </a:p>
          <a:p>
            <a:pPr lvl="1">
              <a:buNone/>
            </a:pPr>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Input arguments to scripts	</a:t>
            </a:r>
            <a:endParaRPr lang="en-IN" dirty="0"/>
          </a:p>
        </p:txBody>
      </p:sp>
      <p:sp>
        <p:nvSpPr>
          <p:cNvPr id="3" name="Content Placeholder 2"/>
          <p:cNvSpPr>
            <a:spLocks noGrp="1"/>
          </p:cNvSpPr>
          <p:nvPr>
            <p:ph idx="1"/>
          </p:nvPr>
        </p:nvSpPr>
        <p:spPr/>
        <p:txBody>
          <a:bodyPr/>
          <a:lstStyle/>
          <a:p>
            <a:r>
              <a:rPr lang="en-IN" b="1" dirty="0" smtClean="0"/>
              <a:t>Positional arguments</a:t>
            </a:r>
          </a:p>
          <a:p>
            <a:r>
              <a:rPr lang="en-IN" b="1" dirty="0" smtClean="0"/>
              <a:t>-[ARGUMENT_NAME]=value</a:t>
            </a:r>
          </a:p>
          <a:p>
            <a:r>
              <a:rPr lang="en-IN" b="1" dirty="0" smtClean="0"/>
              <a:t>-[ARGUMENT_NAME] value</a:t>
            </a:r>
          </a:p>
          <a:p>
            <a:r>
              <a:rPr lang="en-IN" b="1" dirty="0" smtClean="0"/>
              <a:t>--[ARGUMENT_NAME] value</a:t>
            </a:r>
          </a:p>
          <a:p>
            <a:r>
              <a:rPr lang="en-IN" b="1" dirty="0" smtClean="0"/>
              <a:t>-[ARGUMENT/FLAG]</a:t>
            </a:r>
          </a:p>
          <a:p>
            <a:r>
              <a:rPr lang="en-IN" b="1" dirty="0" smtClean="0"/>
              <a:t>zip –r MY.zip ./</a:t>
            </a:r>
            <a:r>
              <a:rPr lang="en-IN" b="1" dirty="0" err="1" smtClean="0"/>
              <a:t>src</a:t>
            </a:r>
            <a:r>
              <a:rPr lang="en-IN" b="1" dirty="0" smtClean="0"/>
              <a:t> </a:t>
            </a:r>
          </a:p>
          <a:p>
            <a:pPr>
              <a:buNone/>
            </a:pPr>
            <a:endParaRPr lang="en-IN"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02870"/>
            <a:ext cx="3699520" cy="480060"/>
          </a:xfrm>
        </p:spPr>
        <p:txBody>
          <a:bodyPr/>
          <a:lstStyle/>
          <a:p>
            <a:r>
              <a:rPr lang="en-IN" dirty="0" smtClean="0"/>
              <a:t>Resource Descriptor XML </a:t>
            </a:r>
            <a:endParaRPr lang="en-IN" dirty="0"/>
          </a:p>
        </p:txBody>
      </p:sp>
      <p:sp>
        <p:nvSpPr>
          <p:cNvPr id="3" name="Content Placeholder 2"/>
          <p:cNvSpPr>
            <a:spLocks noGrp="1"/>
          </p:cNvSpPr>
          <p:nvPr>
            <p:ph idx="1"/>
          </p:nvPr>
        </p:nvSpPr>
        <p:spPr>
          <a:xfrm>
            <a:off x="0" y="1203598"/>
            <a:ext cx="2818656" cy="507503"/>
          </a:xfrm>
        </p:spPr>
        <p:txBody>
          <a:bodyPr>
            <a:normAutofit/>
          </a:bodyPr>
          <a:lstStyle/>
          <a:p>
            <a:pPr>
              <a:buNone/>
            </a:pPr>
            <a:endParaRPr lang="en-IN" dirty="0" smtClean="0"/>
          </a:p>
          <a:p>
            <a:pPr>
              <a:buNone/>
            </a:pPr>
            <a:endParaRPr lang="en-IN" dirty="0"/>
          </a:p>
        </p:txBody>
      </p:sp>
      <p:sp>
        <p:nvSpPr>
          <p:cNvPr id="4" name="Rectangle 3"/>
          <p:cNvSpPr/>
          <p:nvPr/>
        </p:nvSpPr>
        <p:spPr>
          <a:xfrm>
            <a:off x="107504" y="619185"/>
            <a:ext cx="9036496" cy="4247317"/>
          </a:xfrm>
          <a:prstGeom prst="rect">
            <a:avLst/>
          </a:prstGeom>
        </p:spPr>
        <p:txBody>
          <a:bodyPr wrap="square">
            <a:spAutoFit/>
          </a:bodyPr>
          <a:lstStyle/>
          <a:p>
            <a:pPr>
              <a:buNone/>
            </a:pPr>
            <a:r>
              <a:rPr lang="en-IN" dirty="0" smtClean="0">
                <a:solidFill>
                  <a:schemeClr val="bg1"/>
                </a:solidFill>
              </a:rPr>
              <a:t>&lt;</a:t>
            </a:r>
            <a:r>
              <a:rPr lang="en-IN" dirty="0" err="1" smtClean="0">
                <a:solidFill>
                  <a:schemeClr val="bg1"/>
                </a:solidFill>
              </a:rPr>
              <a:t>pip:Resource</a:t>
            </a:r>
            <a:r>
              <a:rPr lang="en-IN" dirty="0" smtClean="0">
                <a:solidFill>
                  <a:schemeClr val="bg1"/>
                </a:solidFill>
              </a:rPr>
              <a:t> </a:t>
            </a:r>
            <a:r>
              <a:rPr lang="en-IN" dirty="0" err="1" smtClean="0">
                <a:solidFill>
                  <a:schemeClr val="bg1"/>
                </a:solidFill>
              </a:rPr>
              <a:t>xmlns:pip</a:t>
            </a:r>
            <a:r>
              <a:rPr lang="en-IN" dirty="0" smtClean="0">
                <a:solidFill>
                  <a:schemeClr val="bg1"/>
                </a:solidFill>
              </a:rPr>
              <a:t>="http://nrg.wustl.edu/pipeline"&gt;</a:t>
            </a:r>
          </a:p>
          <a:p>
            <a:pPr>
              <a:buNone/>
            </a:pPr>
            <a:r>
              <a:rPr lang="en-IN" dirty="0" smtClean="0">
                <a:solidFill>
                  <a:schemeClr val="bg1"/>
                </a:solidFill>
              </a:rPr>
              <a:t>	&lt;</a:t>
            </a:r>
            <a:r>
              <a:rPr lang="en-IN" dirty="0" err="1" smtClean="0">
                <a:solidFill>
                  <a:schemeClr val="bg1"/>
                </a:solidFill>
              </a:rPr>
              <a:t>pip:name</a:t>
            </a:r>
            <a:r>
              <a:rPr lang="en-IN" dirty="0" smtClean="0">
                <a:solidFill>
                  <a:schemeClr val="bg1"/>
                </a:solidFill>
              </a:rPr>
              <a:t>&gt;zip&lt;/</a:t>
            </a:r>
            <a:r>
              <a:rPr lang="en-IN" dirty="0" err="1" smtClean="0">
                <a:solidFill>
                  <a:schemeClr val="bg1"/>
                </a:solidFill>
              </a:rPr>
              <a:t>pip:name</a:t>
            </a:r>
            <a:r>
              <a:rPr lang="en-IN" dirty="0" smtClean="0">
                <a:solidFill>
                  <a:schemeClr val="bg1"/>
                </a:solidFill>
              </a:rPr>
              <a:t>&gt;</a:t>
            </a:r>
          </a:p>
          <a:p>
            <a:pPr>
              <a:buNone/>
            </a:pPr>
            <a:r>
              <a:rPr lang="en-IN" dirty="0" smtClean="0">
                <a:solidFill>
                  <a:schemeClr val="bg1"/>
                </a:solidFill>
              </a:rPr>
              <a:t>	&lt;</a:t>
            </a:r>
            <a:r>
              <a:rPr lang="en-IN" dirty="0" err="1" smtClean="0">
                <a:solidFill>
                  <a:schemeClr val="bg1"/>
                </a:solidFill>
              </a:rPr>
              <a:t>pip:input</a:t>
            </a:r>
            <a:r>
              <a:rPr lang="en-IN" dirty="0" smtClean="0">
                <a:solidFill>
                  <a:schemeClr val="bg1"/>
                </a:solidFill>
              </a:rPr>
              <a:t>&gt;</a:t>
            </a:r>
          </a:p>
          <a:p>
            <a:pPr>
              <a:buNone/>
            </a:pPr>
            <a:r>
              <a:rPr lang="en-IN" dirty="0" smtClean="0">
                <a:solidFill>
                  <a:schemeClr val="bg1"/>
                </a:solidFill>
              </a:rPr>
              <a:t>		&lt;</a:t>
            </a:r>
            <a:r>
              <a:rPr lang="en-IN" dirty="0" err="1" smtClean="0">
                <a:solidFill>
                  <a:schemeClr val="bg1"/>
                </a:solidFill>
              </a:rPr>
              <a:t>pip:argument</a:t>
            </a:r>
            <a:r>
              <a:rPr lang="en-IN" dirty="0" smtClean="0">
                <a:solidFill>
                  <a:schemeClr val="bg1"/>
                </a:solidFill>
              </a:rPr>
              <a:t> id="recursive"&gt;</a:t>
            </a:r>
          </a:p>
          <a:p>
            <a:pPr>
              <a:buNone/>
            </a:pPr>
            <a:r>
              <a:rPr lang="en-IN" dirty="0" smtClean="0">
                <a:solidFill>
                  <a:schemeClr val="bg1"/>
                </a:solidFill>
              </a:rPr>
              <a:t>			&lt;</a:t>
            </a:r>
            <a:r>
              <a:rPr lang="en-IN" dirty="0" err="1" smtClean="0">
                <a:solidFill>
                  <a:schemeClr val="bg1"/>
                </a:solidFill>
              </a:rPr>
              <a:t>pip:name</a:t>
            </a:r>
            <a:r>
              <a:rPr lang="en-IN" dirty="0" smtClean="0">
                <a:solidFill>
                  <a:schemeClr val="bg1"/>
                </a:solidFill>
              </a:rPr>
              <a:t>&gt;r&lt;/</a:t>
            </a:r>
            <a:r>
              <a:rPr lang="en-IN" dirty="0" err="1" smtClean="0">
                <a:solidFill>
                  <a:schemeClr val="bg1"/>
                </a:solidFill>
              </a:rPr>
              <a:t>pip:name</a:t>
            </a:r>
            <a:r>
              <a:rPr lang="en-IN" dirty="0" smtClean="0">
                <a:solidFill>
                  <a:schemeClr val="bg1"/>
                </a:solidFill>
              </a:rPr>
              <a:t>&gt;</a:t>
            </a:r>
          </a:p>
          <a:p>
            <a:pPr>
              <a:buNone/>
            </a:pPr>
            <a:r>
              <a:rPr lang="en-IN" dirty="0" smtClean="0">
                <a:solidFill>
                  <a:schemeClr val="bg1"/>
                </a:solidFill>
              </a:rPr>
              <a:t>			&lt;</a:t>
            </a:r>
            <a:r>
              <a:rPr lang="en-IN" dirty="0" err="1" smtClean="0">
                <a:solidFill>
                  <a:schemeClr val="bg1"/>
                </a:solidFill>
              </a:rPr>
              <a:t>pip:description</a:t>
            </a:r>
            <a:r>
              <a:rPr lang="en-IN" dirty="0" smtClean="0">
                <a:solidFill>
                  <a:schemeClr val="bg1"/>
                </a:solidFill>
              </a:rPr>
              <a:t>&gt;Recursive&lt;/</a:t>
            </a:r>
            <a:r>
              <a:rPr lang="en-IN" dirty="0" err="1" smtClean="0">
                <a:solidFill>
                  <a:schemeClr val="bg1"/>
                </a:solidFill>
              </a:rPr>
              <a:t>pip:description</a:t>
            </a:r>
            <a:r>
              <a:rPr lang="en-IN" dirty="0" smtClean="0">
                <a:solidFill>
                  <a:schemeClr val="bg1"/>
                </a:solidFill>
              </a:rPr>
              <a:t>&gt;</a:t>
            </a:r>
          </a:p>
          <a:p>
            <a:pPr>
              <a:buNone/>
            </a:pPr>
            <a:r>
              <a:rPr lang="en-IN" dirty="0" smtClean="0">
                <a:solidFill>
                  <a:schemeClr val="bg1"/>
                </a:solidFill>
              </a:rPr>
              <a:t>		&lt;/</a:t>
            </a:r>
            <a:r>
              <a:rPr lang="en-IN" dirty="0" err="1" smtClean="0">
                <a:solidFill>
                  <a:schemeClr val="bg1"/>
                </a:solidFill>
              </a:rPr>
              <a:t>pip:argument</a:t>
            </a:r>
            <a:r>
              <a:rPr lang="en-IN" dirty="0" smtClean="0">
                <a:solidFill>
                  <a:schemeClr val="bg1"/>
                </a:solidFill>
              </a:rPr>
              <a:t>&gt;</a:t>
            </a:r>
          </a:p>
          <a:p>
            <a:pPr>
              <a:buNone/>
            </a:pPr>
            <a:r>
              <a:rPr lang="en-IN" dirty="0" smtClean="0">
                <a:solidFill>
                  <a:schemeClr val="bg1"/>
                </a:solidFill>
              </a:rPr>
              <a:t>		&lt;</a:t>
            </a:r>
            <a:r>
              <a:rPr lang="en-IN" dirty="0" err="1" smtClean="0">
                <a:solidFill>
                  <a:schemeClr val="bg1"/>
                </a:solidFill>
              </a:rPr>
              <a:t>pip:argument</a:t>
            </a:r>
            <a:r>
              <a:rPr lang="en-IN" dirty="0" smtClean="0">
                <a:solidFill>
                  <a:schemeClr val="bg1"/>
                </a:solidFill>
              </a:rPr>
              <a:t> id="archive"&gt;</a:t>
            </a:r>
          </a:p>
          <a:p>
            <a:pPr>
              <a:buNone/>
            </a:pPr>
            <a:r>
              <a:rPr lang="en-IN" dirty="0" smtClean="0">
                <a:solidFill>
                  <a:schemeClr val="bg1"/>
                </a:solidFill>
              </a:rPr>
              <a:t>			&lt;</a:t>
            </a:r>
            <a:r>
              <a:rPr lang="en-IN" dirty="0" err="1" smtClean="0">
                <a:solidFill>
                  <a:schemeClr val="bg1"/>
                </a:solidFill>
              </a:rPr>
              <a:t>pip:description</a:t>
            </a:r>
            <a:r>
              <a:rPr lang="en-IN" dirty="0" smtClean="0">
                <a:solidFill>
                  <a:schemeClr val="bg1"/>
                </a:solidFill>
              </a:rPr>
              <a:t>&gt;Archive name&lt;/</a:t>
            </a:r>
            <a:r>
              <a:rPr lang="en-IN" dirty="0" err="1" smtClean="0">
                <a:solidFill>
                  <a:schemeClr val="bg1"/>
                </a:solidFill>
              </a:rPr>
              <a:t>pip:description</a:t>
            </a:r>
            <a:r>
              <a:rPr lang="en-IN" dirty="0" smtClean="0">
                <a:solidFill>
                  <a:schemeClr val="bg1"/>
                </a:solidFill>
              </a:rPr>
              <a:t>&gt;</a:t>
            </a:r>
          </a:p>
          <a:p>
            <a:pPr>
              <a:buNone/>
            </a:pPr>
            <a:r>
              <a:rPr lang="en-IN" dirty="0" smtClean="0">
                <a:solidFill>
                  <a:schemeClr val="bg1"/>
                </a:solidFill>
              </a:rPr>
              <a:t>		&lt;/</a:t>
            </a:r>
            <a:r>
              <a:rPr lang="en-IN" dirty="0" err="1" smtClean="0">
                <a:solidFill>
                  <a:schemeClr val="bg1"/>
                </a:solidFill>
              </a:rPr>
              <a:t>pip:argument</a:t>
            </a:r>
            <a:r>
              <a:rPr lang="en-IN" dirty="0" smtClean="0">
                <a:solidFill>
                  <a:schemeClr val="bg1"/>
                </a:solidFill>
              </a:rPr>
              <a:t>&gt;</a:t>
            </a:r>
          </a:p>
          <a:p>
            <a:pPr>
              <a:buNone/>
            </a:pPr>
            <a:r>
              <a:rPr lang="en-IN" dirty="0" smtClean="0">
                <a:solidFill>
                  <a:schemeClr val="bg1"/>
                </a:solidFill>
              </a:rPr>
              <a:t>		&lt;</a:t>
            </a:r>
            <a:r>
              <a:rPr lang="en-IN" dirty="0" err="1" smtClean="0">
                <a:solidFill>
                  <a:schemeClr val="bg1"/>
                </a:solidFill>
              </a:rPr>
              <a:t>pip:argument</a:t>
            </a:r>
            <a:r>
              <a:rPr lang="en-IN" dirty="0" smtClean="0">
                <a:solidFill>
                  <a:schemeClr val="bg1"/>
                </a:solidFill>
              </a:rPr>
              <a:t> id="folder"&gt;</a:t>
            </a:r>
          </a:p>
          <a:p>
            <a:pPr>
              <a:buNone/>
            </a:pPr>
            <a:r>
              <a:rPr lang="en-IN" dirty="0" smtClean="0">
                <a:solidFill>
                  <a:schemeClr val="bg1"/>
                </a:solidFill>
              </a:rPr>
              <a:t>			&lt;</a:t>
            </a:r>
            <a:r>
              <a:rPr lang="en-IN" dirty="0" err="1" smtClean="0">
                <a:solidFill>
                  <a:schemeClr val="bg1"/>
                </a:solidFill>
              </a:rPr>
              <a:t>pip:description</a:t>
            </a:r>
            <a:r>
              <a:rPr lang="en-IN" dirty="0" smtClean="0">
                <a:solidFill>
                  <a:schemeClr val="bg1"/>
                </a:solidFill>
              </a:rPr>
              <a:t>&gt;Dir/file to zip&lt;/</a:t>
            </a:r>
            <a:r>
              <a:rPr lang="en-IN" dirty="0" err="1" smtClean="0">
                <a:solidFill>
                  <a:schemeClr val="bg1"/>
                </a:solidFill>
              </a:rPr>
              <a:t>pip:description</a:t>
            </a:r>
            <a:r>
              <a:rPr lang="en-IN" dirty="0" smtClean="0">
                <a:solidFill>
                  <a:schemeClr val="bg1"/>
                </a:solidFill>
              </a:rPr>
              <a:t>&gt;</a:t>
            </a:r>
          </a:p>
          <a:p>
            <a:pPr>
              <a:buNone/>
            </a:pPr>
            <a:r>
              <a:rPr lang="en-IN" dirty="0" smtClean="0">
                <a:solidFill>
                  <a:schemeClr val="bg1"/>
                </a:solidFill>
              </a:rPr>
              <a:t>		&lt;/</a:t>
            </a:r>
            <a:r>
              <a:rPr lang="en-IN" dirty="0" err="1" smtClean="0">
                <a:solidFill>
                  <a:schemeClr val="bg1"/>
                </a:solidFill>
              </a:rPr>
              <a:t>pip:argument</a:t>
            </a:r>
            <a:r>
              <a:rPr lang="en-IN" dirty="0" smtClean="0">
                <a:solidFill>
                  <a:schemeClr val="bg1"/>
                </a:solidFill>
              </a:rPr>
              <a:t>&gt;</a:t>
            </a:r>
          </a:p>
          <a:p>
            <a:pPr>
              <a:buNone/>
            </a:pPr>
            <a:r>
              <a:rPr lang="en-IN" dirty="0" smtClean="0">
                <a:solidFill>
                  <a:schemeClr val="bg1"/>
                </a:solidFill>
              </a:rPr>
              <a:t>	&lt;/</a:t>
            </a:r>
            <a:r>
              <a:rPr lang="en-IN" dirty="0" err="1" smtClean="0">
                <a:solidFill>
                  <a:schemeClr val="bg1"/>
                </a:solidFill>
              </a:rPr>
              <a:t>pip:input</a:t>
            </a:r>
            <a:r>
              <a:rPr lang="en-IN" dirty="0" smtClean="0">
                <a:solidFill>
                  <a:schemeClr val="bg1"/>
                </a:solidFill>
              </a:rPr>
              <a:t>&gt;</a:t>
            </a:r>
          </a:p>
          <a:p>
            <a:pPr>
              <a:buNone/>
            </a:pPr>
            <a:r>
              <a:rPr lang="en-IN" dirty="0" smtClean="0">
                <a:solidFill>
                  <a:schemeClr val="bg1"/>
                </a:solidFill>
              </a:rPr>
              <a:t>&lt;/</a:t>
            </a:r>
            <a:r>
              <a:rPr lang="en-IN" dirty="0" err="1" smtClean="0">
                <a:solidFill>
                  <a:schemeClr val="bg1"/>
                </a:solidFill>
              </a:rPr>
              <a:t>pip:Resource</a:t>
            </a:r>
            <a:r>
              <a:rPr lang="en-IN" dirty="0" smtClean="0">
                <a:solidFill>
                  <a:schemeClr val="bg1"/>
                </a:solidFill>
              </a:rPr>
              <a:t>&gt;</a:t>
            </a:r>
          </a:p>
        </p:txBody>
      </p:sp>
      <p:sp>
        <p:nvSpPr>
          <p:cNvPr id="5" name="TextBox 4"/>
          <p:cNvSpPr txBox="1"/>
          <p:nvPr/>
        </p:nvSpPr>
        <p:spPr>
          <a:xfrm>
            <a:off x="3923928" y="123478"/>
            <a:ext cx="792088" cy="461665"/>
          </a:xfrm>
          <a:prstGeom prst="rect">
            <a:avLst/>
          </a:prstGeom>
          <a:noFill/>
        </p:spPr>
        <p:txBody>
          <a:bodyPr wrap="square" rtlCol="0">
            <a:spAutoFit/>
          </a:bodyPr>
          <a:lstStyle/>
          <a:p>
            <a:r>
              <a:rPr lang="en-IN" dirty="0" smtClean="0"/>
              <a:t> </a:t>
            </a:r>
            <a:r>
              <a:rPr lang="en-IN" sz="2400" b="1" dirty="0" smtClean="0">
                <a:solidFill>
                  <a:schemeClr val="bg1"/>
                </a:solidFill>
                <a:latin typeface="Roboto Condensed"/>
              </a:rPr>
              <a:t>zip</a:t>
            </a:r>
            <a:endParaRPr lang="en-IN" sz="2400" dirty="0">
              <a:solidFill>
                <a:schemeClr val="bg1"/>
              </a:solidFill>
              <a:latin typeface="Roboto Condensed"/>
            </a:endParaRPr>
          </a:p>
        </p:txBody>
      </p:sp>
      <p:sp>
        <p:nvSpPr>
          <p:cNvPr id="6" name="TextBox 5"/>
          <p:cNvSpPr txBox="1"/>
          <p:nvPr/>
        </p:nvSpPr>
        <p:spPr>
          <a:xfrm>
            <a:off x="4572000" y="123478"/>
            <a:ext cx="504056" cy="461665"/>
          </a:xfrm>
          <a:prstGeom prst="rect">
            <a:avLst/>
          </a:prstGeom>
          <a:noFill/>
        </p:spPr>
        <p:txBody>
          <a:bodyPr wrap="square" rtlCol="0">
            <a:spAutoFit/>
          </a:bodyPr>
          <a:lstStyle/>
          <a:p>
            <a:r>
              <a:rPr lang="en-IN" sz="2400" b="1" dirty="0" smtClean="0">
                <a:solidFill>
                  <a:schemeClr val="bg1"/>
                </a:solidFill>
                <a:latin typeface="Roboto Condensed"/>
              </a:rPr>
              <a:t>–r</a:t>
            </a:r>
            <a:endParaRPr lang="en-IN" sz="2400" dirty="0"/>
          </a:p>
        </p:txBody>
      </p:sp>
      <p:sp>
        <p:nvSpPr>
          <p:cNvPr id="7" name="TextBox 6"/>
          <p:cNvSpPr txBox="1"/>
          <p:nvPr/>
        </p:nvSpPr>
        <p:spPr>
          <a:xfrm>
            <a:off x="5076056" y="123478"/>
            <a:ext cx="1296144" cy="461665"/>
          </a:xfrm>
          <a:prstGeom prst="rect">
            <a:avLst/>
          </a:prstGeom>
          <a:noFill/>
        </p:spPr>
        <p:txBody>
          <a:bodyPr wrap="square" rtlCol="0">
            <a:spAutoFit/>
          </a:bodyPr>
          <a:lstStyle/>
          <a:p>
            <a:r>
              <a:rPr lang="en-IN" sz="2400" b="1" dirty="0" smtClean="0">
                <a:solidFill>
                  <a:schemeClr val="bg1"/>
                </a:solidFill>
                <a:latin typeface="Roboto Condensed"/>
              </a:rPr>
              <a:t>MY.zip</a:t>
            </a:r>
            <a:endParaRPr lang="en-IN" sz="2400" dirty="0"/>
          </a:p>
        </p:txBody>
      </p:sp>
      <p:sp>
        <p:nvSpPr>
          <p:cNvPr id="8" name="TextBox 7"/>
          <p:cNvSpPr txBox="1"/>
          <p:nvPr/>
        </p:nvSpPr>
        <p:spPr>
          <a:xfrm>
            <a:off x="6444208" y="123478"/>
            <a:ext cx="1152128" cy="461665"/>
          </a:xfrm>
          <a:prstGeom prst="rect">
            <a:avLst/>
          </a:prstGeom>
          <a:noFill/>
        </p:spPr>
        <p:txBody>
          <a:bodyPr wrap="square" rtlCol="0">
            <a:spAutoFit/>
          </a:bodyPr>
          <a:lstStyle/>
          <a:p>
            <a:r>
              <a:rPr lang="en-IN" sz="2400" b="1" dirty="0" smtClean="0">
                <a:solidFill>
                  <a:schemeClr val="bg1"/>
                </a:solidFill>
                <a:latin typeface="Roboto Condensed"/>
              </a:rPr>
              <a:t>./</a:t>
            </a:r>
            <a:r>
              <a:rPr lang="en-IN" sz="2400" b="1" dirty="0" err="1" smtClean="0">
                <a:solidFill>
                  <a:schemeClr val="bg1"/>
                </a:solidFill>
                <a:latin typeface="Roboto Condensed"/>
              </a:rPr>
              <a:t>src</a:t>
            </a:r>
            <a:endParaRPr lang="en-IN" sz="2400" dirty="0"/>
          </a:p>
        </p:txBody>
      </p:sp>
      <p:sp>
        <p:nvSpPr>
          <p:cNvPr id="9" name="Right Arrow 8"/>
          <p:cNvSpPr/>
          <p:nvPr/>
        </p:nvSpPr>
        <p:spPr>
          <a:xfrm>
            <a:off x="1115616" y="1851670"/>
            <a:ext cx="864096" cy="14401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
                                            <p:txEl>
                                              <p:pRg st="3" end="3"/>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
                                            <p:txEl>
                                              <p:pRg st="6" end="6"/>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4">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4">
                                            <p:txEl>
                                              <p:pRg st="12" end="12"/>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4">
                                            <p:txEl>
                                              <p:pRg st="14" end="1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6" presetClass="emph" presetSubtype="0" autoRev="1" fill="hold" nodeType="clickEffect">
                                  <p:stCondLst>
                                    <p:cond delay="0"/>
                                  </p:stCondLst>
                                  <p:childTnLst>
                                    <p:animScale>
                                      <p:cBhvr>
                                        <p:cTn id="48" dur="2000" fill="hold"/>
                                        <p:tgtEl>
                                          <p:spTgt spid="4">
                                            <p:txEl>
                                              <p:pRg st="1" end="1"/>
                                            </p:txEl>
                                          </p:spTgt>
                                        </p:tgtEl>
                                      </p:cBhvr>
                                      <p:by x="150000" y="150000"/>
                                    </p:animScale>
                                  </p:childTnLst>
                                </p:cTn>
                              </p:par>
                              <p:par>
                                <p:cTn id="49" presetID="6" presetClass="emph" presetSubtype="0" autoRev="1" fill="hold" nodeType="withEffect">
                                  <p:stCondLst>
                                    <p:cond delay="0"/>
                                  </p:stCondLst>
                                  <p:childTnLst>
                                    <p:animScale>
                                      <p:cBhvr>
                                        <p:cTn id="50" dur="2000" fill="hold"/>
                                        <p:tgtEl>
                                          <p:spTgt spid="5">
                                            <p:txEl>
                                              <p:pRg st="0" end="0"/>
                                            </p:txEl>
                                          </p:spTgt>
                                        </p:tgtEl>
                                      </p:cBhvr>
                                      <p:by x="150000" y="150000"/>
                                    </p:animScale>
                                  </p:childTnLst>
                                </p:cTn>
                              </p:par>
                            </p:childTnLst>
                          </p:cTn>
                        </p:par>
                      </p:childTnLst>
                    </p:cTn>
                  </p:par>
                  <p:par>
                    <p:cTn id="51" fill="hold">
                      <p:stCondLst>
                        <p:cond delay="indefinite"/>
                      </p:stCondLst>
                      <p:childTnLst>
                        <p:par>
                          <p:cTn id="52" fill="hold">
                            <p:stCondLst>
                              <p:cond delay="0"/>
                            </p:stCondLst>
                            <p:childTnLst>
                              <p:par>
                                <p:cTn id="53" presetID="6" presetClass="emph" presetSubtype="0" autoRev="1" fill="hold" nodeType="clickEffect">
                                  <p:stCondLst>
                                    <p:cond delay="0"/>
                                  </p:stCondLst>
                                  <p:childTnLst>
                                    <p:animScale>
                                      <p:cBhvr>
                                        <p:cTn id="54" dur="2000" fill="hold"/>
                                        <p:tgtEl>
                                          <p:spTgt spid="4">
                                            <p:txEl>
                                              <p:pRg st="3" end="3"/>
                                            </p:txEl>
                                          </p:spTgt>
                                        </p:tgtEl>
                                      </p:cBhvr>
                                      <p:by x="150000" y="150000"/>
                                    </p:animScale>
                                  </p:childTnLst>
                                </p:cTn>
                              </p:par>
                            </p:childTnLst>
                          </p:cTn>
                        </p:par>
                      </p:childTnLst>
                    </p:cTn>
                  </p:par>
                  <p:par>
                    <p:cTn id="55" fill="hold">
                      <p:stCondLst>
                        <p:cond delay="indefinite"/>
                      </p:stCondLst>
                      <p:childTnLst>
                        <p:par>
                          <p:cTn id="56" fill="hold">
                            <p:stCondLst>
                              <p:cond delay="0"/>
                            </p:stCondLst>
                            <p:childTnLst>
                              <p:par>
                                <p:cTn id="57" presetID="6" presetClass="emph" presetSubtype="0" autoRev="1" fill="hold" nodeType="clickEffect">
                                  <p:stCondLst>
                                    <p:cond delay="0"/>
                                  </p:stCondLst>
                                  <p:childTnLst>
                                    <p:animScale>
                                      <p:cBhvr>
                                        <p:cTn id="58" dur="2000" fill="hold"/>
                                        <p:tgtEl>
                                          <p:spTgt spid="4">
                                            <p:txEl>
                                              <p:pRg st="7" end="7"/>
                                            </p:txEl>
                                          </p:spTgt>
                                        </p:tgtEl>
                                      </p:cBhvr>
                                      <p:by x="150000" y="150000"/>
                                    </p:animScale>
                                  </p:childTnLst>
                                </p:cTn>
                              </p:par>
                            </p:childTnLst>
                          </p:cTn>
                        </p:par>
                      </p:childTnLst>
                    </p:cTn>
                  </p:par>
                  <p:par>
                    <p:cTn id="59" fill="hold">
                      <p:stCondLst>
                        <p:cond delay="indefinite"/>
                      </p:stCondLst>
                      <p:childTnLst>
                        <p:par>
                          <p:cTn id="60" fill="hold">
                            <p:stCondLst>
                              <p:cond delay="0"/>
                            </p:stCondLst>
                            <p:childTnLst>
                              <p:par>
                                <p:cTn id="61" presetID="6" presetClass="emph" presetSubtype="0" autoRev="1" fill="hold" nodeType="clickEffect">
                                  <p:stCondLst>
                                    <p:cond delay="0"/>
                                  </p:stCondLst>
                                  <p:childTnLst>
                                    <p:animScale>
                                      <p:cBhvr>
                                        <p:cTn id="62" dur="2000" fill="hold"/>
                                        <p:tgtEl>
                                          <p:spTgt spid="4">
                                            <p:txEl>
                                              <p:pRg st="10" end="10"/>
                                            </p:txEl>
                                          </p:spTgt>
                                        </p:tgtEl>
                                      </p:cBhvr>
                                      <p:by x="150000" y="150000"/>
                                    </p:animScale>
                                  </p:childTnLst>
                                </p:cTn>
                              </p:par>
                            </p:childTnLst>
                          </p:cTn>
                        </p:par>
                      </p:childTnLst>
                    </p:cTn>
                  </p:par>
                  <p:par>
                    <p:cTn id="63" fill="hold">
                      <p:stCondLst>
                        <p:cond delay="indefinite"/>
                      </p:stCondLst>
                      <p:childTnLst>
                        <p:par>
                          <p:cTn id="64" fill="hold">
                            <p:stCondLst>
                              <p:cond delay="0"/>
                            </p:stCondLst>
                            <p:childTnLst>
                              <p:par>
                                <p:cTn id="65" presetID="6" presetClass="emph" presetSubtype="0" autoRev="1" fill="hold" nodeType="clickEffect">
                                  <p:stCondLst>
                                    <p:cond delay="0"/>
                                  </p:stCondLst>
                                  <p:childTnLst>
                                    <p:animScale>
                                      <p:cBhvr>
                                        <p:cTn id="66" dur="2000" fill="hold"/>
                                        <p:tgtEl>
                                          <p:spTgt spid="4">
                                            <p:txEl>
                                              <p:pRg st="3" end="3"/>
                                            </p:txEl>
                                          </p:spTgt>
                                        </p:tgtEl>
                                      </p:cBhvr>
                                      <p:by x="150000" y="150000"/>
                                    </p:animScale>
                                  </p:childTnLst>
                                </p:cTn>
                              </p:par>
                              <p:par>
                                <p:cTn id="67" presetID="6" presetClass="emph" presetSubtype="0" autoRev="1" fill="hold" nodeType="withEffect">
                                  <p:stCondLst>
                                    <p:cond delay="0"/>
                                  </p:stCondLst>
                                  <p:childTnLst>
                                    <p:animScale>
                                      <p:cBhvr>
                                        <p:cTn id="68" dur="2000" fill="hold"/>
                                        <p:tgtEl>
                                          <p:spTgt spid="4">
                                            <p:txEl>
                                              <p:pRg st="4" end="4"/>
                                            </p:txEl>
                                          </p:spTgt>
                                        </p:tgtEl>
                                      </p:cBhvr>
                                      <p:by x="150000" y="150000"/>
                                    </p:animScale>
                                  </p:childTnLst>
                                </p:cTn>
                              </p:par>
                              <p:par>
                                <p:cTn id="69" presetID="6" presetClass="emph" presetSubtype="0" autoRev="1" fill="hold" nodeType="withEffect">
                                  <p:stCondLst>
                                    <p:cond delay="0"/>
                                  </p:stCondLst>
                                  <p:childTnLst>
                                    <p:animScale>
                                      <p:cBhvr>
                                        <p:cTn id="70" dur="2000" fill="hold"/>
                                        <p:tgtEl>
                                          <p:spTgt spid="4">
                                            <p:txEl>
                                              <p:pRg st="5" end="5"/>
                                            </p:txEl>
                                          </p:spTgt>
                                        </p:tgtEl>
                                      </p:cBhvr>
                                      <p:by x="150000" y="150000"/>
                                    </p:animScale>
                                  </p:childTnLst>
                                </p:cTn>
                              </p:par>
                              <p:par>
                                <p:cTn id="71" presetID="6" presetClass="emph" presetSubtype="0" autoRev="1" fill="hold" nodeType="withEffect">
                                  <p:stCondLst>
                                    <p:cond delay="0"/>
                                  </p:stCondLst>
                                  <p:childTnLst>
                                    <p:animScale>
                                      <p:cBhvr>
                                        <p:cTn id="72" dur="2000" fill="hold"/>
                                        <p:tgtEl>
                                          <p:spTgt spid="4">
                                            <p:txEl>
                                              <p:pRg st="6" end="6"/>
                                            </p:txEl>
                                          </p:spTgt>
                                        </p:tgtEl>
                                      </p:cBhvr>
                                      <p:by x="150000" y="150000"/>
                                    </p:animScale>
                                  </p:childTnLst>
                                </p:cTn>
                              </p:par>
                              <p:par>
                                <p:cTn id="73" presetID="6" presetClass="emph" presetSubtype="0" autoRev="1" fill="hold" grpId="1" nodeType="withEffect">
                                  <p:stCondLst>
                                    <p:cond delay="0"/>
                                  </p:stCondLst>
                                  <p:childTnLst>
                                    <p:animScale>
                                      <p:cBhvr>
                                        <p:cTn id="74" dur="2000" fill="hold"/>
                                        <p:tgtEl>
                                          <p:spTgt spid="6">
                                            <p:txEl>
                                              <p:pRg st="0" end="0"/>
                                            </p:txEl>
                                          </p:spTgt>
                                        </p:tgtEl>
                                      </p:cBhvr>
                                      <p:by x="150000" y="150000"/>
                                    </p:animScale>
                                  </p:childTnLst>
                                </p:cTn>
                              </p:par>
                            </p:childTnLst>
                          </p:cTn>
                        </p:par>
                      </p:childTnLst>
                    </p:cTn>
                  </p:par>
                  <p:par>
                    <p:cTn id="75" fill="hold">
                      <p:stCondLst>
                        <p:cond delay="indefinite"/>
                      </p:stCondLst>
                      <p:childTnLst>
                        <p:par>
                          <p:cTn id="76" fill="hold">
                            <p:stCondLst>
                              <p:cond delay="0"/>
                            </p:stCondLst>
                            <p:childTnLst>
                              <p:par>
                                <p:cTn id="77" presetID="6" presetClass="emph" presetSubtype="0" autoRev="1" fill="hold" nodeType="clickEffect">
                                  <p:stCondLst>
                                    <p:cond delay="0"/>
                                  </p:stCondLst>
                                  <p:childTnLst>
                                    <p:animScale>
                                      <p:cBhvr>
                                        <p:cTn id="78" dur="2000" fill="hold"/>
                                        <p:tgtEl>
                                          <p:spTgt spid="4">
                                            <p:txEl>
                                              <p:pRg st="7" end="7"/>
                                            </p:txEl>
                                          </p:spTgt>
                                        </p:tgtEl>
                                      </p:cBhvr>
                                      <p:by x="150000" y="150000"/>
                                    </p:animScale>
                                  </p:childTnLst>
                                </p:cTn>
                              </p:par>
                              <p:par>
                                <p:cTn id="79" presetID="6" presetClass="emph" presetSubtype="0" autoRev="1" fill="hold" nodeType="withEffect">
                                  <p:stCondLst>
                                    <p:cond delay="0"/>
                                  </p:stCondLst>
                                  <p:childTnLst>
                                    <p:animScale>
                                      <p:cBhvr>
                                        <p:cTn id="80" dur="2000" fill="hold"/>
                                        <p:tgtEl>
                                          <p:spTgt spid="4">
                                            <p:txEl>
                                              <p:pRg st="8" end="8"/>
                                            </p:txEl>
                                          </p:spTgt>
                                        </p:tgtEl>
                                      </p:cBhvr>
                                      <p:by x="150000" y="150000"/>
                                    </p:animScale>
                                  </p:childTnLst>
                                </p:cTn>
                              </p:par>
                              <p:par>
                                <p:cTn id="81" presetID="6" presetClass="emph" presetSubtype="0" autoRev="1" fill="hold" nodeType="withEffect">
                                  <p:stCondLst>
                                    <p:cond delay="0"/>
                                  </p:stCondLst>
                                  <p:childTnLst>
                                    <p:animScale>
                                      <p:cBhvr>
                                        <p:cTn id="82" dur="2000" fill="hold"/>
                                        <p:tgtEl>
                                          <p:spTgt spid="4">
                                            <p:txEl>
                                              <p:pRg st="9" end="9"/>
                                            </p:txEl>
                                          </p:spTgt>
                                        </p:tgtEl>
                                      </p:cBhvr>
                                      <p:by x="150000" y="150000"/>
                                    </p:animScale>
                                  </p:childTnLst>
                                </p:cTn>
                              </p:par>
                              <p:par>
                                <p:cTn id="83" presetID="6" presetClass="emph" presetSubtype="0" autoRev="1" fill="hold" grpId="1" nodeType="withEffect">
                                  <p:stCondLst>
                                    <p:cond delay="0"/>
                                  </p:stCondLst>
                                  <p:childTnLst>
                                    <p:animScale>
                                      <p:cBhvr>
                                        <p:cTn id="84" dur="2000" fill="hold"/>
                                        <p:tgtEl>
                                          <p:spTgt spid="7"/>
                                        </p:tgtEl>
                                      </p:cBhvr>
                                      <p:by x="150000" y="150000"/>
                                    </p:animScale>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p:bldP spid="6" grpId="0" build="allAtOnce"/>
      <p:bldP spid="6" grpId="1" build="allAtOnce"/>
      <p:bldP spid="7" grpId="0"/>
      <p:bldP spid="7" grpId="1"/>
      <p:bldP spid="8" grpId="0"/>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Parameters</a:t>
            </a:r>
            <a:endParaRPr lang="en-IN" dirty="0"/>
          </a:p>
        </p:txBody>
      </p:sp>
      <p:sp>
        <p:nvSpPr>
          <p:cNvPr id="3" name="Content Placeholder 2"/>
          <p:cNvSpPr>
            <a:spLocks noGrp="1"/>
          </p:cNvSpPr>
          <p:nvPr>
            <p:ph idx="1"/>
          </p:nvPr>
        </p:nvSpPr>
        <p:spPr>
          <a:xfrm>
            <a:off x="107504" y="915566"/>
            <a:ext cx="8517632" cy="3394472"/>
          </a:xfrm>
        </p:spPr>
        <p:txBody>
          <a:bodyPr>
            <a:normAutofit/>
          </a:bodyPr>
          <a:lstStyle/>
          <a:p>
            <a:pPr>
              <a:buNone/>
            </a:pPr>
            <a:r>
              <a:rPr lang="en-IN" dirty="0" smtClean="0"/>
              <a:t>&lt;parameter&gt;</a:t>
            </a:r>
          </a:p>
          <a:p>
            <a:pPr>
              <a:buNone/>
            </a:pPr>
            <a:r>
              <a:rPr lang="en-IN" dirty="0" smtClean="0"/>
              <a:t>            &lt;name&gt;id&lt;/name&gt;</a:t>
            </a:r>
          </a:p>
          <a:p>
            <a:pPr>
              <a:buNone/>
            </a:pPr>
            <a:r>
              <a:rPr lang="en-IN" dirty="0" smtClean="0"/>
              <a:t>            &lt;values&gt;</a:t>
            </a:r>
          </a:p>
          <a:p>
            <a:pPr>
              <a:buNone/>
            </a:pPr>
            <a:r>
              <a:rPr lang="en-IN" dirty="0" smtClean="0"/>
              <a:t>                &lt;unique&gt;001&lt;/unique&gt;</a:t>
            </a:r>
          </a:p>
          <a:p>
            <a:pPr>
              <a:buNone/>
            </a:pPr>
            <a:r>
              <a:rPr lang="en-IN" dirty="0" smtClean="0"/>
              <a:t>            &lt;/values&gt;</a:t>
            </a:r>
          </a:p>
          <a:p>
            <a:pPr>
              <a:buNone/>
            </a:pPr>
            <a:r>
              <a:rPr lang="en-IN" dirty="0" smtClean="0"/>
              <a:t>&lt;/parameter&gt;</a:t>
            </a:r>
            <a:endParaRPr lang="en-IN"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Parameters</a:t>
            </a:r>
            <a:endParaRPr lang="en-IN" dirty="0"/>
          </a:p>
        </p:txBody>
      </p:sp>
      <p:sp>
        <p:nvSpPr>
          <p:cNvPr id="3" name="Content Placeholder 2"/>
          <p:cNvSpPr>
            <a:spLocks noGrp="1"/>
          </p:cNvSpPr>
          <p:nvPr>
            <p:ph idx="1"/>
          </p:nvPr>
        </p:nvSpPr>
        <p:spPr>
          <a:xfrm>
            <a:off x="107504" y="843558"/>
            <a:ext cx="8856984" cy="3600400"/>
          </a:xfrm>
        </p:spPr>
        <p:txBody>
          <a:bodyPr>
            <a:normAutofit/>
          </a:bodyPr>
          <a:lstStyle/>
          <a:p>
            <a:pPr>
              <a:buNone/>
            </a:pPr>
            <a:r>
              <a:rPr lang="en-IN" sz="1600" dirty="0" smtClean="0"/>
              <a:t>&lt;parameter&gt;</a:t>
            </a:r>
          </a:p>
          <a:p>
            <a:pPr>
              <a:buNone/>
            </a:pPr>
            <a:r>
              <a:rPr lang="en-IN" sz="1600" dirty="0" smtClean="0"/>
              <a:t>     &lt;name&gt;session&lt;/name&gt;</a:t>
            </a:r>
          </a:p>
          <a:p>
            <a:pPr>
              <a:buNone/>
            </a:pPr>
            <a:r>
              <a:rPr lang="en-IN" sz="1600" dirty="0" smtClean="0"/>
              <a:t>        &lt;values&gt;</a:t>
            </a:r>
          </a:p>
          <a:p>
            <a:pPr>
              <a:buNone/>
            </a:pPr>
            <a:r>
              <a:rPr lang="en-IN" sz="1600" dirty="0" smtClean="0"/>
              <a:t>                 &lt;unique&gt;</a:t>
            </a:r>
          </a:p>
          <a:p>
            <a:pPr lvl="2">
              <a:buNone/>
            </a:pPr>
            <a:r>
              <a:rPr lang="en-IN" sz="2000" b="1" dirty="0" smtClean="0">
                <a:solidFill>
                  <a:schemeClr val="accent2"/>
                </a:solidFill>
              </a:rPr>
              <a:t>^</a:t>
            </a:r>
            <a:r>
              <a:rPr lang="en-IN" sz="1600" dirty="0" err="1" smtClean="0">
                <a:solidFill>
                  <a:srgbClr val="FFFF00"/>
                </a:solidFill>
              </a:rPr>
              <a:t>concat</a:t>
            </a:r>
            <a:r>
              <a:rPr lang="en-IN" sz="1600" dirty="0" smtClean="0">
                <a:solidFill>
                  <a:srgbClr val="FFFF00"/>
                </a:solidFill>
              </a:rPr>
              <a:t>(</a:t>
            </a:r>
            <a:r>
              <a:rPr lang="en-IN" sz="1600" dirty="0" smtClean="0"/>
              <a:t>/Pipeline/parameters/parameter[name=‘subject']/values/unique/text(),’X’</a:t>
            </a:r>
            <a:r>
              <a:rPr lang="en-IN" sz="1600" dirty="0" smtClean="0">
                <a:solidFill>
                  <a:srgbClr val="FFFF00"/>
                </a:solidFill>
              </a:rPr>
              <a:t>)</a:t>
            </a:r>
            <a:r>
              <a:rPr lang="en-IN" sz="2000" b="1" dirty="0" smtClean="0">
                <a:solidFill>
                  <a:schemeClr val="accent2"/>
                </a:solidFill>
              </a:rPr>
              <a:t>^</a:t>
            </a:r>
          </a:p>
          <a:p>
            <a:pPr lvl="2">
              <a:buNone/>
            </a:pPr>
            <a:r>
              <a:rPr lang="en-IN" sz="1600" dirty="0" smtClean="0"/>
              <a:t>&lt;/unique&gt;</a:t>
            </a:r>
          </a:p>
          <a:p>
            <a:pPr>
              <a:buNone/>
            </a:pPr>
            <a:r>
              <a:rPr lang="en-IN" sz="1600" dirty="0" smtClean="0"/>
              <a:t>        &lt;/values&gt;</a:t>
            </a:r>
          </a:p>
          <a:p>
            <a:pPr>
              <a:buNone/>
            </a:pPr>
            <a:r>
              <a:rPr lang="en-IN" sz="1600" dirty="0" smtClean="0"/>
              <a:t>&lt;/parameter&gt;</a:t>
            </a:r>
            <a:endParaRPr lang="en-IN" sz="1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Structure of Pipeline XML</a:t>
            </a:r>
            <a:endParaRPr lang="en-IN" dirty="0"/>
          </a:p>
        </p:txBody>
      </p:sp>
      <p:sp>
        <p:nvSpPr>
          <p:cNvPr id="3" name="Content Placeholder 2"/>
          <p:cNvSpPr>
            <a:spLocks noGrp="1"/>
          </p:cNvSpPr>
          <p:nvPr>
            <p:ph idx="1"/>
          </p:nvPr>
        </p:nvSpPr>
        <p:spPr/>
        <p:txBody>
          <a:bodyPr/>
          <a:lstStyle/>
          <a:p>
            <a:r>
              <a:rPr lang="en-IN" dirty="0" smtClean="0"/>
              <a:t>Resource requirement tag (</a:t>
            </a:r>
            <a:r>
              <a:rPr lang="en-IN" dirty="0" err="1" smtClean="0"/>
              <a:t>resourceRequirements</a:t>
            </a:r>
            <a:r>
              <a:rPr lang="en-IN" dirty="0" smtClean="0"/>
              <a:t>)</a:t>
            </a:r>
          </a:p>
          <a:p>
            <a:r>
              <a:rPr lang="en-IN" dirty="0" smtClean="0"/>
              <a:t>Input Parameter tag (</a:t>
            </a:r>
            <a:r>
              <a:rPr lang="en-IN" dirty="0" smtClean="0"/>
              <a:t>input-parameters</a:t>
            </a:r>
            <a:r>
              <a:rPr lang="en-IN" dirty="0" smtClean="0"/>
              <a:t>)</a:t>
            </a:r>
          </a:p>
          <a:p>
            <a:r>
              <a:rPr lang="en-IN" dirty="0" err="1" smtClean="0"/>
              <a:t>Datatypes</a:t>
            </a:r>
            <a:r>
              <a:rPr lang="en-IN" dirty="0" smtClean="0"/>
              <a:t> on which the pipeline can be executed tag </a:t>
            </a:r>
          </a:p>
          <a:p>
            <a:pPr>
              <a:buNone/>
            </a:pPr>
            <a:r>
              <a:rPr lang="en-IN" dirty="0" smtClean="0"/>
              <a:t>	</a:t>
            </a:r>
            <a:r>
              <a:rPr lang="en-IN" dirty="0" smtClean="0"/>
              <a:t>(</a:t>
            </a:r>
            <a:r>
              <a:rPr lang="en-IN" dirty="0" err="1" smtClean="0"/>
              <a:t>xnatInfo</a:t>
            </a:r>
            <a:r>
              <a:rPr lang="en-IN" dirty="0" smtClean="0"/>
              <a:t>)</a:t>
            </a:r>
          </a:p>
          <a:p>
            <a:r>
              <a:rPr lang="en-IN" dirty="0" smtClean="0"/>
              <a:t>Path to the log files tag (</a:t>
            </a:r>
            <a:r>
              <a:rPr lang="en-IN" dirty="0" err="1" smtClean="0"/>
              <a:t>outputFileNamePrefix</a:t>
            </a:r>
            <a:r>
              <a:rPr lang="en-IN" dirty="0" smtClean="0"/>
              <a:t>)</a:t>
            </a:r>
          </a:p>
          <a:p>
            <a:r>
              <a:rPr lang="en-IN" dirty="0" smtClean="0"/>
              <a:t>Parameters tag (</a:t>
            </a:r>
            <a:r>
              <a:rPr lang="en-IN" dirty="0" smtClean="0"/>
              <a:t>parameters</a:t>
            </a:r>
            <a:r>
              <a:rPr lang="en-IN" dirty="0" smtClean="0"/>
              <a:t>)</a:t>
            </a:r>
          </a:p>
          <a:p>
            <a:r>
              <a:rPr lang="en-IN" dirty="0" smtClean="0"/>
              <a:t>Steps (steps)</a:t>
            </a:r>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0" y="0"/>
            <a:ext cx="9144000" cy="4524315"/>
          </a:xfrm>
          <a:prstGeom prst="rect">
            <a:avLst/>
          </a:prstGeom>
        </p:spPr>
        <p:txBody>
          <a:bodyPr wrap="square">
            <a:spAutoFit/>
          </a:bodyPr>
          <a:lstStyle/>
          <a:p>
            <a:r>
              <a:rPr lang="en-IN" dirty="0" smtClean="0">
                <a:solidFill>
                  <a:schemeClr val="bg1"/>
                </a:solidFill>
                <a:latin typeface="Roboto Condensed"/>
              </a:rPr>
              <a:t>&lt;input-parameters&gt;</a:t>
            </a:r>
          </a:p>
          <a:p>
            <a:r>
              <a:rPr lang="en-IN" dirty="0" smtClean="0">
                <a:solidFill>
                  <a:schemeClr val="bg1"/>
                </a:solidFill>
                <a:latin typeface="Roboto Condensed"/>
              </a:rPr>
              <a:t>	</a:t>
            </a:r>
            <a:r>
              <a:rPr lang="en-IN" dirty="0" smtClean="0">
                <a:solidFill>
                  <a:schemeClr val="bg1"/>
                </a:solidFill>
                <a:latin typeface="Roboto Condensed"/>
              </a:rPr>
              <a:t>&lt;</a:t>
            </a:r>
            <a:r>
              <a:rPr lang="en-IN" dirty="0" smtClean="0">
                <a:solidFill>
                  <a:schemeClr val="bg1"/>
                </a:solidFill>
                <a:latin typeface="Roboto Condensed"/>
              </a:rPr>
              <a:t>parameter&gt;</a:t>
            </a:r>
          </a:p>
          <a:p>
            <a:r>
              <a:rPr lang="en-IN" dirty="0" smtClean="0">
                <a:solidFill>
                  <a:schemeClr val="bg1"/>
                </a:solidFill>
                <a:latin typeface="Roboto Condensed"/>
              </a:rPr>
              <a:t>	</a:t>
            </a:r>
            <a:r>
              <a:rPr lang="en-IN" dirty="0" smtClean="0">
                <a:solidFill>
                  <a:schemeClr val="bg1"/>
                </a:solidFill>
                <a:latin typeface="Roboto Condensed"/>
              </a:rPr>
              <a:t>	&lt;</a:t>
            </a:r>
            <a:r>
              <a:rPr lang="en-IN" dirty="0" smtClean="0">
                <a:solidFill>
                  <a:schemeClr val="bg1"/>
                </a:solidFill>
                <a:latin typeface="Roboto Condensed"/>
              </a:rPr>
              <a:t>name&gt;project&lt;/name&gt;</a:t>
            </a:r>
          </a:p>
          <a:p>
            <a:r>
              <a:rPr lang="en-IN" dirty="0" smtClean="0">
                <a:solidFill>
                  <a:schemeClr val="bg1"/>
                </a:solidFill>
                <a:latin typeface="Roboto Condensed"/>
              </a:rPr>
              <a:t>		</a:t>
            </a:r>
            <a:r>
              <a:rPr lang="en-IN" dirty="0" smtClean="0">
                <a:solidFill>
                  <a:schemeClr val="bg1"/>
                </a:solidFill>
                <a:latin typeface="Roboto Condensed"/>
              </a:rPr>
              <a:t>&lt;</a:t>
            </a:r>
            <a:r>
              <a:rPr lang="en-IN" dirty="0" smtClean="0">
                <a:solidFill>
                  <a:schemeClr val="bg1"/>
                </a:solidFill>
                <a:latin typeface="Roboto Condensed"/>
              </a:rPr>
              <a:t>values&gt;</a:t>
            </a:r>
          </a:p>
          <a:p>
            <a:r>
              <a:rPr lang="en-IN" dirty="0" smtClean="0">
                <a:solidFill>
                  <a:schemeClr val="bg1"/>
                </a:solidFill>
                <a:latin typeface="Roboto Condensed"/>
              </a:rPr>
              <a:t>			</a:t>
            </a:r>
            <a:r>
              <a:rPr lang="en-IN" dirty="0" smtClean="0">
                <a:solidFill>
                  <a:schemeClr val="bg1"/>
                </a:solidFill>
                <a:latin typeface="Roboto Condensed"/>
              </a:rPr>
              <a:t>&lt;</a:t>
            </a:r>
            <a:r>
              <a:rPr lang="en-IN" dirty="0" err="1" smtClean="0">
                <a:solidFill>
                  <a:schemeClr val="bg1"/>
                </a:solidFill>
                <a:latin typeface="Roboto Condensed"/>
              </a:rPr>
              <a:t>schemalink</a:t>
            </a:r>
            <a:r>
              <a:rPr lang="en-IN" dirty="0" smtClean="0">
                <a:solidFill>
                  <a:schemeClr val="bg1"/>
                </a:solidFill>
                <a:latin typeface="Roboto Condensed"/>
              </a:rPr>
              <a:t>&gt;</a:t>
            </a:r>
            <a:r>
              <a:rPr lang="en-IN" dirty="0" err="1" smtClean="0">
                <a:solidFill>
                  <a:schemeClr val="bg1"/>
                </a:solidFill>
                <a:latin typeface="Roboto Condensed"/>
              </a:rPr>
              <a:t>xnat:mrSessionData.project</a:t>
            </a:r>
            <a:r>
              <a:rPr lang="en-IN" dirty="0" smtClean="0">
                <a:solidFill>
                  <a:schemeClr val="bg1"/>
                </a:solidFill>
                <a:latin typeface="Roboto Condensed"/>
              </a:rPr>
              <a:t>&lt;/</a:t>
            </a:r>
            <a:r>
              <a:rPr lang="en-IN" dirty="0" err="1" smtClean="0">
                <a:solidFill>
                  <a:schemeClr val="bg1"/>
                </a:solidFill>
                <a:latin typeface="Roboto Condensed"/>
              </a:rPr>
              <a:t>schemalink</a:t>
            </a:r>
            <a:r>
              <a:rPr lang="en-IN" dirty="0" smtClean="0">
                <a:solidFill>
                  <a:schemeClr val="bg1"/>
                </a:solidFill>
                <a:latin typeface="Roboto Condensed"/>
              </a:rPr>
              <a:t>&gt;</a:t>
            </a:r>
          </a:p>
          <a:p>
            <a:r>
              <a:rPr lang="en-IN" dirty="0" smtClean="0">
                <a:solidFill>
                  <a:schemeClr val="bg1"/>
                </a:solidFill>
                <a:latin typeface="Roboto Condensed"/>
              </a:rPr>
              <a:t>		</a:t>
            </a:r>
            <a:r>
              <a:rPr lang="en-IN" dirty="0" smtClean="0">
                <a:solidFill>
                  <a:schemeClr val="bg1"/>
                </a:solidFill>
                <a:latin typeface="Roboto Condensed"/>
              </a:rPr>
              <a:t>&lt;/</a:t>
            </a:r>
            <a:r>
              <a:rPr lang="en-IN" dirty="0" smtClean="0">
                <a:solidFill>
                  <a:schemeClr val="bg1"/>
                </a:solidFill>
                <a:latin typeface="Roboto Condensed"/>
              </a:rPr>
              <a:t>values&gt;</a:t>
            </a:r>
          </a:p>
          <a:p>
            <a:r>
              <a:rPr lang="en-IN" dirty="0" smtClean="0">
                <a:solidFill>
                  <a:schemeClr val="bg1"/>
                </a:solidFill>
                <a:latin typeface="Roboto Condensed"/>
              </a:rPr>
              <a:t>		</a:t>
            </a:r>
            <a:r>
              <a:rPr lang="en-IN" dirty="0" smtClean="0">
                <a:solidFill>
                  <a:schemeClr val="bg1"/>
                </a:solidFill>
                <a:latin typeface="Roboto Condensed"/>
              </a:rPr>
              <a:t>&lt;</a:t>
            </a:r>
            <a:r>
              <a:rPr lang="en-IN" dirty="0" smtClean="0">
                <a:solidFill>
                  <a:schemeClr val="bg1"/>
                </a:solidFill>
                <a:latin typeface="Roboto Condensed"/>
              </a:rPr>
              <a:t>description&gt;XNAT </a:t>
            </a:r>
            <a:r>
              <a:rPr lang="en-IN" dirty="0" err="1" smtClean="0">
                <a:solidFill>
                  <a:schemeClr val="bg1"/>
                </a:solidFill>
                <a:latin typeface="Roboto Condensed"/>
              </a:rPr>
              <a:t>MRSession</a:t>
            </a:r>
            <a:r>
              <a:rPr lang="en-IN" dirty="0" smtClean="0">
                <a:solidFill>
                  <a:schemeClr val="bg1"/>
                </a:solidFill>
                <a:latin typeface="Roboto Condensed"/>
              </a:rPr>
              <a:t> Project &lt;/description&gt;</a:t>
            </a:r>
          </a:p>
          <a:p>
            <a:r>
              <a:rPr lang="en-IN" dirty="0" smtClean="0">
                <a:solidFill>
                  <a:schemeClr val="bg1"/>
                </a:solidFill>
                <a:latin typeface="Roboto Condensed"/>
              </a:rPr>
              <a:t>	</a:t>
            </a:r>
            <a:r>
              <a:rPr lang="en-IN" dirty="0" smtClean="0">
                <a:solidFill>
                  <a:schemeClr val="bg1"/>
                </a:solidFill>
                <a:latin typeface="Roboto Condensed"/>
              </a:rPr>
              <a:t>&lt;/</a:t>
            </a:r>
            <a:r>
              <a:rPr lang="en-IN" dirty="0" smtClean="0">
                <a:solidFill>
                  <a:schemeClr val="bg1"/>
                </a:solidFill>
                <a:latin typeface="Roboto Condensed"/>
              </a:rPr>
              <a:t>parameter&gt;</a:t>
            </a:r>
          </a:p>
          <a:p>
            <a:r>
              <a:rPr lang="en-IN" dirty="0" smtClean="0">
                <a:solidFill>
                  <a:schemeClr val="bg1"/>
                </a:solidFill>
                <a:latin typeface="Roboto Condensed"/>
              </a:rPr>
              <a:t>	</a:t>
            </a:r>
            <a:r>
              <a:rPr lang="en-IN" dirty="0" smtClean="0">
                <a:solidFill>
                  <a:schemeClr val="bg1"/>
                </a:solidFill>
                <a:latin typeface="Roboto Condensed"/>
              </a:rPr>
              <a:t>&lt;</a:t>
            </a:r>
            <a:r>
              <a:rPr lang="en-IN" dirty="0" smtClean="0">
                <a:solidFill>
                  <a:schemeClr val="bg1"/>
                </a:solidFill>
                <a:latin typeface="Roboto Condensed"/>
              </a:rPr>
              <a:t>parameter&gt;</a:t>
            </a:r>
          </a:p>
          <a:p>
            <a:r>
              <a:rPr lang="en-IN" dirty="0" smtClean="0">
                <a:solidFill>
                  <a:schemeClr val="bg1"/>
                </a:solidFill>
                <a:latin typeface="Roboto Condensed"/>
              </a:rPr>
              <a:t>		&lt;name&gt;</a:t>
            </a:r>
            <a:r>
              <a:rPr lang="en-IN" dirty="0" err="1" smtClean="0">
                <a:solidFill>
                  <a:schemeClr val="bg1"/>
                </a:solidFill>
                <a:latin typeface="Roboto Condensed"/>
              </a:rPr>
              <a:t>functional_scan_type</a:t>
            </a:r>
            <a:r>
              <a:rPr lang="en-IN" dirty="0" smtClean="0">
                <a:solidFill>
                  <a:schemeClr val="bg1"/>
                </a:solidFill>
                <a:latin typeface="Roboto Condensed"/>
              </a:rPr>
              <a:t>&lt;/name&gt;</a:t>
            </a:r>
          </a:p>
          <a:p>
            <a:r>
              <a:rPr lang="en-IN" dirty="0" smtClean="0">
                <a:solidFill>
                  <a:schemeClr val="bg1"/>
                </a:solidFill>
                <a:latin typeface="Roboto Condensed"/>
              </a:rPr>
              <a:t>		&lt;values&gt;</a:t>
            </a:r>
          </a:p>
          <a:p>
            <a:r>
              <a:rPr lang="en-IN" dirty="0" smtClean="0">
                <a:solidFill>
                  <a:schemeClr val="bg1"/>
                </a:solidFill>
                <a:latin typeface="Roboto Condensed"/>
              </a:rPr>
              <a:t>			&lt;</a:t>
            </a:r>
            <a:r>
              <a:rPr lang="en-IN" dirty="0" err="1" smtClean="0">
                <a:solidFill>
                  <a:schemeClr val="bg1"/>
                </a:solidFill>
                <a:latin typeface="Roboto Condensed"/>
              </a:rPr>
              <a:t>csv</a:t>
            </a:r>
            <a:r>
              <a:rPr lang="en-IN" dirty="0" smtClean="0">
                <a:solidFill>
                  <a:schemeClr val="bg1"/>
                </a:solidFill>
                <a:latin typeface="Roboto Condensed"/>
              </a:rPr>
              <a:t>&gt;</a:t>
            </a:r>
            <a:r>
              <a:rPr lang="en-IN" dirty="0" err="1" smtClean="0">
                <a:solidFill>
                  <a:schemeClr val="bg1"/>
                </a:solidFill>
                <a:latin typeface="Roboto Condensed"/>
              </a:rPr>
              <a:t>tfMRI</a:t>
            </a:r>
            <a:r>
              <a:rPr lang="en-IN" dirty="0" smtClean="0">
                <a:solidFill>
                  <a:schemeClr val="bg1"/>
                </a:solidFill>
                <a:latin typeface="Roboto Condensed"/>
              </a:rPr>
              <a:t>&lt;/</a:t>
            </a:r>
            <a:r>
              <a:rPr lang="en-IN" dirty="0" err="1" smtClean="0">
                <a:solidFill>
                  <a:schemeClr val="bg1"/>
                </a:solidFill>
                <a:latin typeface="Roboto Condensed"/>
              </a:rPr>
              <a:t>csv</a:t>
            </a:r>
            <a:r>
              <a:rPr lang="en-IN" dirty="0" smtClean="0">
                <a:solidFill>
                  <a:schemeClr val="bg1"/>
                </a:solidFill>
                <a:latin typeface="Roboto Condensed"/>
              </a:rPr>
              <a:t>&gt;</a:t>
            </a:r>
          </a:p>
          <a:p>
            <a:r>
              <a:rPr lang="en-IN" dirty="0" smtClean="0">
                <a:solidFill>
                  <a:schemeClr val="bg1"/>
                </a:solidFill>
                <a:latin typeface="Roboto Condensed"/>
              </a:rPr>
              <a:t>		&lt;/values&gt;</a:t>
            </a:r>
          </a:p>
          <a:p>
            <a:r>
              <a:rPr lang="en-IN" dirty="0" smtClean="0">
                <a:solidFill>
                  <a:schemeClr val="bg1"/>
                </a:solidFill>
                <a:latin typeface="Roboto Condensed"/>
              </a:rPr>
              <a:t>		&lt;description&gt;</a:t>
            </a:r>
            <a:r>
              <a:rPr lang="en-IN" dirty="0" err="1" smtClean="0">
                <a:solidFill>
                  <a:schemeClr val="bg1"/>
                </a:solidFill>
                <a:latin typeface="Roboto Condensed"/>
              </a:rPr>
              <a:t>Scantype</a:t>
            </a:r>
            <a:r>
              <a:rPr lang="en-IN" dirty="0" smtClean="0">
                <a:solidFill>
                  <a:schemeClr val="bg1"/>
                </a:solidFill>
                <a:latin typeface="Roboto Condensed"/>
              </a:rPr>
              <a:t> of the Functional Scans&lt;/description&gt;</a:t>
            </a:r>
          </a:p>
          <a:p>
            <a:r>
              <a:rPr lang="en-IN" dirty="0" smtClean="0">
                <a:solidFill>
                  <a:schemeClr val="bg1"/>
                </a:solidFill>
                <a:latin typeface="Roboto Condensed"/>
              </a:rPr>
              <a:t>	</a:t>
            </a:r>
            <a:r>
              <a:rPr lang="en-IN" dirty="0" smtClean="0">
                <a:solidFill>
                  <a:schemeClr val="bg1"/>
                </a:solidFill>
                <a:latin typeface="Roboto Condensed"/>
              </a:rPr>
              <a:t>&lt;/</a:t>
            </a:r>
            <a:r>
              <a:rPr lang="en-IN" dirty="0" smtClean="0">
                <a:solidFill>
                  <a:schemeClr val="bg1"/>
                </a:solidFill>
                <a:latin typeface="Roboto Condensed"/>
              </a:rPr>
              <a:t>parameter&gt;</a:t>
            </a:r>
          </a:p>
          <a:p>
            <a:r>
              <a:rPr lang="en-IN" dirty="0" smtClean="0">
                <a:solidFill>
                  <a:schemeClr val="bg1"/>
                </a:solidFill>
                <a:latin typeface="Roboto Condensed"/>
              </a:rPr>
              <a:t>&lt;/input-parameters&gt;</a:t>
            </a:r>
            <a:endParaRPr lang="en-IN" dirty="0">
              <a:solidFill>
                <a:schemeClr val="bg1"/>
              </a:solidFill>
              <a:latin typeface="Roboto Condensed"/>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utoRev="1" fill="hold" nodeType="clickEffect">
                                  <p:stCondLst>
                                    <p:cond delay="0"/>
                                  </p:stCondLst>
                                  <p:childTnLst>
                                    <p:animScale>
                                      <p:cBhvr>
                                        <p:cTn id="6" dur="2000" fill="hold"/>
                                        <p:tgtEl>
                                          <p:spTgt spid="5">
                                            <p:txEl>
                                              <p:pRg st="4" end="4"/>
                                            </p:txEl>
                                          </p:spTgt>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autoRev="1" fill="hold" nodeType="clickEffect">
                                  <p:stCondLst>
                                    <p:cond delay="0"/>
                                  </p:stCondLst>
                                  <p:childTnLst>
                                    <p:animScale>
                                      <p:cBhvr>
                                        <p:cTn id="10" dur="2000" fill="hold"/>
                                        <p:tgtEl>
                                          <p:spTgt spid="5">
                                            <p:txEl>
                                              <p:pRg st="11" end="11"/>
                                            </p:txEl>
                                          </p:spTgt>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Pipeline XML</a:t>
            </a:r>
            <a:endParaRPr lang="en-IN" dirty="0"/>
          </a:p>
        </p:txBody>
      </p:sp>
      <p:sp>
        <p:nvSpPr>
          <p:cNvPr id="3" name="Content Placeholder 2"/>
          <p:cNvSpPr>
            <a:spLocks noGrp="1"/>
          </p:cNvSpPr>
          <p:nvPr>
            <p:ph idx="1"/>
          </p:nvPr>
        </p:nvSpPr>
        <p:spPr>
          <a:xfrm>
            <a:off x="107504" y="843558"/>
            <a:ext cx="8579296" cy="3751065"/>
          </a:xfrm>
        </p:spPr>
        <p:txBody>
          <a:bodyPr>
            <a:noAutofit/>
          </a:bodyPr>
          <a:lstStyle/>
          <a:p>
            <a:pPr>
              <a:buNone/>
            </a:pPr>
            <a:r>
              <a:rPr lang="en-IN" sz="1600" dirty="0" smtClean="0"/>
              <a:t>.......</a:t>
            </a:r>
          </a:p>
          <a:p>
            <a:pPr>
              <a:buNone/>
            </a:pPr>
            <a:r>
              <a:rPr lang="en-IN" sz="1600" dirty="0" smtClean="0"/>
              <a:t>&lt;step description=“Zip data" id=“ZIP"&gt;</a:t>
            </a:r>
          </a:p>
          <a:p>
            <a:pPr>
              <a:buNone/>
            </a:pPr>
            <a:r>
              <a:rPr lang="en-IN" sz="1600" dirty="0" smtClean="0"/>
              <a:t>            &lt;resource location=“</a:t>
            </a:r>
            <a:r>
              <a:rPr lang="en-IN" sz="1600" dirty="0" err="1" smtClean="0"/>
              <a:t>commandlineTools</a:t>
            </a:r>
            <a:r>
              <a:rPr lang="en-IN" sz="1600" dirty="0" smtClean="0"/>
              <a:t>" name=“zip"&gt;</a:t>
            </a:r>
          </a:p>
          <a:p>
            <a:pPr>
              <a:buNone/>
            </a:pPr>
            <a:r>
              <a:rPr lang="en-IN" sz="1600" dirty="0" smtClean="0"/>
              <a:t>                &lt;argument id=“recursive"&gt;</a:t>
            </a:r>
          </a:p>
          <a:p>
            <a:pPr>
              <a:buNone/>
            </a:pPr>
            <a:r>
              <a:rPr lang="en-IN" sz="1600" dirty="0" smtClean="0"/>
              <a:t>		&lt;/argument&gt;</a:t>
            </a:r>
          </a:p>
          <a:p>
            <a:pPr>
              <a:buNone/>
            </a:pPr>
            <a:r>
              <a:rPr lang="en-IN" sz="1600" dirty="0" smtClean="0"/>
              <a:t>                &lt;argument id=“archive"&gt;</a:t>
            </a:r>
          </a:p>
          <a:p>
            <a:pPr>
              <a:buNone/>
            </a:pPr>
            <a:r>
              <a:rPr lang="en-IN" sz="1600" dirty="0" smtClean="0"/>
              <a:t>&lt;value&gt;</a:t>
            </a:r>
            <a:r>
              <a:rPr lang="en-IN" sz="1600" b="1" dirty="0" smtClean="0">
                <a:solidFill>
                  <a:schemeClr val="accent2"/>
                </a:solidFill>
              </a:rPr>
              <a:t>^</a:t>
            </a:r>
            <a:r>
              <a:rPr lang="en-IN" sz="1600" dirty="0" smtClean="0"/>
              <a:t>/Pipeline/parameters/parameter[name='id']/values/unique/text()</a:t>
            </a:r>
            <a:r>
              <a:rPr lang="en-IN" sz="1600" b="1" dirty="0" smtClean="0">
                <a:solidFill>
                  <a:schemeClr val="accent2"/>
                </a:solidFill>
              </a:rPr>
              <a:t>^</a:t>
            </a:r>
            <a:r>
              <a:rPr lang="en-IN" sz="1600" dirty="0" smtClean="0"/>
              <a:t>&lt;/value&gt;</a:t>
            </a:r>
          </a:p>
          <a:p>
            <a:pPr>
              <a:buNone/>
            </a:pPr>
            <a:r>
              <a:rPr lang="en-IN" sz="1600" dirty="0" smtClean="0"/>
              <a:t>                &lt;/argument&gt;</a:t>
            </a:r>
          </a:p>
          <a:p>
            <a:pPr>
              <a:buNone/>
            </a:pPr>
            <a:r>
              <a:rPr lang="en-IN" sz="1600" dirty="0" smtClean="0"/>
              <a:t>                &lt;argument id=“folder"&gt;</a:t>
            </a:r>
          </a:p>
          <a:p>
            <a:pPr>
              <a:buNone/>
            </a:pPr>
            <a:r>
              <a:rPr lang="en-IN" sz="1600" dirty="0" smtClean="0"/>
              <a:t>&lt;value&gt;</a:t>
            </a:r>
            <a:r>
              <a:rPr lang="en-IN" sz="1600" b="1" dirty="0" smtClean="0">
                <a:solidFill>
                  <a:schemeClr val="accent2"/>
                </a:solidFill>
              </a:rPr>
              <a:t>^</a:t>
            </a:r>
            <a:r>
              <a:rPr lang="en-IN" sz="1600" dirty="0" smtClean="0"/>
              <a:t>/Pipeline/parameters/parameter[name=‘session']/values/unique/text()</a:t>
            </a:r>
            <a:r>
              <a:rPr lang="en-IN" sz="1600" b="1" dirty="0" smtClean="0">
                <a:solidFill>
                  <a:schemeClr val="accent2"/>
                </a:solidFill>
              </a:rPr>
              <a:t>^</a:t>
            </a:r>
            <a:r>
              <a:rPr lang="en-IN" sz="1600" dirty="0" smtClean="0"/>
              <a:t>&lt;/value&gt;</a:t>
            </a:r>
          </a:p>
          <a:p>
            <a:pPr>
              <a:buNone/>
            </a:pPr>
            <a:r>
              <a:rPr lang="en-IN" sz="1600" dirty="0" smtClean="0"/>
              <a:t>                &lt;/argument&gt;</a:t>
            </a:r>
          </a:p>
          <a:p>
            <a:pPr>
              <a:buNone/>
            </a:pPr>
            <a:r>
              <a:rPr lang="en-IN" sz="1600" dirty="0" smtClean="0"/>
              <a:t>&lt;/step&gt;</a:t>
            </a:r>
          </a:p>
          <a:p>
            <a:pPr>
              <a:buNone/>
            </a:pPr>
            <a:r>
              <a:rPr lang="en-IN" sz="1600" dirty="0" smtClean="0"/>
              <a:t>.......</a:t>
            </a:r>
            <a:endParaRPr lang="en-IN"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Agenda: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What does one typically do with </a:t>
            </a:r>
            <a:r>
              <a:rPr lang="en-US" dirty="0" smtClean="0"/>
              <a:t>data?</a:t>
            </a:r>
            <a:endParaRPr lang="en-US" dirty="0" smtClean="0"/>
          </a:p>
          <a:p>
            <a:r>
              <a:rPr lang="en-US" dirty="0" smtClean="0"/>
              <a:t>What is XNAT Pipeline Engine?</a:t>
            </a:r>
          </a:p>
          <a:p>
            <a:r>
              <a:rPr lang="en-US" dirty="0" smtClean="0"/>
              <a:t>What is XNAT Pipeline?</a:t>
            </a:r>
          </a:p>
          <a:p>
            <a:r>
              <a:rPr lang="en-US" dirty="0" smtClean="0"/>
              <a:t>Features of XNAT Pipeline Engine</a:t>
            </a:r>
          </a:p>
          <a:p>
            <a:r>
              <a:rPr lang="en-US" dirty="0" smtClean="0"/>
              <a:t>How does one create a XNAT Pipeline?</a:t>
            </a:r>
          </a:p>
          <a:p>
            <a:r>
              <a:rPr lang="en-US" dirty="0" smtClean="0"/>
              <a:t>How does one launch a Pipeline?</a:t>
            </a:r>
          </a:p>
          <a:p>
            <a:r>
              <a:rPr lang="en-US" dirty="0" smtClean="0"/>
              <a:t>Pipelines and REST API</a:t>
            </a:r>
          </a:p>
          <a:p>
            <a:r>
              <a:rPr lang="en-US" dirty="0" smtClean="0"/>
              <a:t>Job Scheduling and Compute Clusters</a:t>
            </a:r>
            <a:endParaRPr lang="en-US" dirty="0" smtClean="0"/>
          </a:p>
          <a:p>
            <a:r>
              <a:rPr lang="en-US" dirty="0" smtClean="0"/>
              <a:t>Migrating from XNAT 1.6* to 1.7</a:t>
            </a:r>
          </a:p>
          <a:p>
            <a:r>
              <a:rPr lang="en-US" dirty="0" smtClean="0"/>
              <a:t>Q&amp;A</a:t>
            </a:r>
          </a:p>
          <a:p>
            <a:endParaRPr lang="en-US" dirty="0" smtClean="0"/>
          </a:p>
          <a:p>
            <a:pPr>
              <a:buNone/>
            </a:pPr>
            <a:endParaRPr lang="en-US" dirty="0"/>
          </a:p>
        </p:txBody>
      </p:sp>
    </p:spTree>
    <p:extLst>
      <p:ext uri="{BB962C8B-B14F-4D97-AF65-F5344CB8AC3E}">
        <p14:creationId xmlns="" xmlns:p14="http://schemas.microsoft.com/office/powerpoint/2010/main" val="2569262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Pipeline Engine in Action</a:t>
            </a:r>
            <a:endParaRPr lang="en-IN" dirty="0"/>
          </a:p>
        </p:txBody>
      </p:sp>
      <p:sp>
        <p:nvSpPr>
          <p:cNvPr id="3" name="Content Placeholder 2"/>
          <p:cNvSpPr>
            <a:spLocks noGrp="1"/>
          </p:cNvSpPr>
          <p:nvPr>
            <p:ph idx="1"/>
          </p:nvPr>
        </p:nvSpPr>
        <p:spPr/>
        <p:txBody>
          <a:bodyPr/>
          <a:lstStyle/>
          <a:p>
            <a:pPr lvl="1">
              <a:buNone/>
            </a:pPr>
            <a:endParaRPr lang="en-IN" dirty="0" smtClean="0"/>
          </a:p>
          <a:p>
            <a:pPr lvl="1">
              <a:buNone/>
            </a:pPr>
            <a:endParaRPr lang="en-IN" dirty="0" smtClean="0"/>
          </a:p>
        </p:txBody>
      </p:sp>
      <p:graphicFrame>
        <p:nvGraphicFramePr>
          <p:cNvPr id="5" name="Diagram 4"/>
          <p:cNvGraphicFramePr/>
          <p:nvPr/>
        </p:nvGraphicFramePr>
        <p:xfrm>
          <a:off x="1475656" y="555526"/>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395536" y="1635646"/>
          <a:ext cx="2438400" cy="2030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3" name="Diagram 12"/>
          <p:cNvGraphicFramePr/>
          <p:nvPr/>
        </p:nvGraphicFramePr>
        <p:xfrm>
          <a:off x="6012160" y="1491630"/>
          <a:ext cx="3048000" cy="2032000"/>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14" name="TextBox 13"/>
          <p:cNvSpPr txBox="1"/>
          <p:nvPr/>
        </p:nvSpPr>
        <p:spPr>
          <a:xfrm>
            <a:off x="971600" y="3795886"/>
            <a:ext cx="1656184" cy="369332"/>
          </a:xfrm>
          <a:prstGeom prst="rect">
            <a:avLst/>
          </a:prstGeom>
          <a:solidFill>
            <a:schemeClr val="bg1"/>
          </a:solidFill>
        </p:spPr>
        <p:txBody>
          <a:bodyPr wrap="square" rtlCol="0">
            <a:spAutoFit/>
          </a:bodyPr>
          <a:lstStyle/>
          <a:p>
            <a:r>
              <a:rPr lang="en-IN" dirty="0" smtClean="0"/>
              <a:t>Pipeline XML</a:t>
            </a:r>
            <a:endParaRPr lang="en-IN" dirty="0"/>
          </a:p>
        </p:txBody>
      </p:sp>
      <p:sp>
        <p:nvSpPr>
          <p:cNvPr id="15" name="TextBox 14"/>
          <p:cNvSpPr txBox="1"/>
          <p:nvPr/>
        </p:nvSpPr>
        <p:spPr>
          <a:xfrm>
            <a:off x="7020272" y="3795886"/>
            <a:ext cx="1656184" cy="369332"/>
          </a:xfrm>
          <a:prstGeom prst="rect">
            <a:avLst/>
          </a:prstGeom>
          <a:solidFill>
            <a:schemeClr val="bg1"/>
          </a:solidFill>
        </p:spPr>
        <p:txBody>
          <a:bodyPr wrap="square" rtlCol="0">
            <a:spAutoFit/>
          </a:bodyPr>
          <a:lstStyle/>
          <a:p>
            <a:r>
              <a:rPr lang="en-IN" dirty="0" smtClean="0"/>
              <a:t>Resource XML</a:t>
            </a:r>
            <a:endParaRPr lang="en-IN" dirty="0"/>
          </a:p>
        </p:txBody>
      </p:sp>
      <p:sp>
        <p:nvSpPr>
          <p:cNvPr id="11" name="TextBox 10"/>
          <p:cNvSpPr txBox="1"/>
          <p:nvPr/>
        </p:nvSpPr>
        <p:spPr>
          <a:xfrm>
            <a:off x="3491880" y="4011910"/>
            <a:ext cx="1656184" cy="369332"/>
          </a:xfrm>
          <a:prstGeom prst="rect">
            <a:avLst/>
          </a:prstGeom>
          <a:solidFill>
            <a:schemeClr val="bg1"/>
          </a:solidFill>
        </p:spPr>
        <p:txBody>
          <a:bodyPr wrap="square" rtlCol="0">
            <a:spAutoFit/>
          </a:bodyPr>
          <a:lstStyle/>
          <a:p>
            <a:r>
              <a:rPr lang="en-IN" dirty="0" smtClean="0"/>
              <a:t>Parameter XML</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8" presetClass="emph" presetSubtype="0" fill="hold" grpId="1" nodeType="clickEffect">
                                  <p:stCondLst>
                                    <p:cond delay="0"/>
                                  </p:stCondLst>
                                  <p:childTnLst>
                                    <p:animRot by="21600000">
                                      <p:cBhvr>
                                        <p:cTn id="30" dur="2000" fill="hold"/>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Graphic spid="5" grpId="1">
        <p:bldAsOne/>
      </p:bldGraphic>
      <p:bldGraphic spid="6" grpId="0">
        <p:bldAsOne/>
      </p:bldGraphic>
      <p:bldGraphic spid="13" grpId="0">
        <p:bldAsOne/>
      </p:bldGraphic>
      <p:bldP spid="14" grpId="0" animBg="1"/>
      <p:bldP spid="15" grpId="0" animBg="1"/>
      <p:bldP spid="1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Features of XNAT Pipeline</a:t>
            </a:r>
            <a:endParaRPr lang="en-IN" dirty="0"/>
          </a:p>
        </p:txBody>
      </p:sp>
      <p:sp>
        <p:nvSpPr>
          <p:cNvPr id="3" name="Content Placeholder 2"/>
          <p:cNvSpPr>
            <a:spLocks noGrp="1"/>
          </p:cNvSpPr>
          <p:nvPr>
            <p:ph idx="1"/>
          </p:nvPr>
        </p:nvSpPr>
        <p:spPr/>
        <p:txBody>
          <a:bodyPr/>
          <a:lstStyle/>
          <a:p>
            <a:r>
              <a:rPr lang="en-IN" dirty="0" smtClean="0"/>
              <a:t>Ability to set parameters using </a:t>
            </a:r>
            <a:r>
              <a:rPr lang="en-IN" dirty="0" err="1" smtClean="0"/>
              <a:t>Xpath</a:t>
            </a:r>
            <a:endParaRPr lang="en-IN" dirty="0" smtClean="0"/>
          </a:p>
          <a:p>
            <a:r>
              <a:rPr lang="en-IN" dirty="0" smtClean="0"/>
              <a:t>Ability to extract parameters using Custom </a:t>
            </a:r>
            <a:r>
              <a:rPr lang="en-IN" dirty="0" err="1" smtClean="0"/>
              <a:t>XPath</a:t>
            </a:r>
            <a:r>
              <a:rPr lang="en-IN" dirty="0" smtClean="0"/>
              <a:t> Functions</a:t>
            </a:r>
          </a:p>
          <a:p>
            <a:r>
              <a:rPr lang="en-IN" dirty="0" smtClean="0"/>
              <a:t>Ability to monitor a step and store </a:t>
            </a:r>
            <a:r>
              <a:rPr lang="en-IN" dirty="0" err="1" smtClean="0"/>
              <a:t>stdout</a:t>
            </a:r>
            <a:r>
              <a:rPr lang="en-IN" dirty="0" smtClean="0"/>
              <a:t> and </a:t>
            </a:r>
            <a:r>
              <a:rPr lang="en-IN" dirty="0" err="1" smtClean="0"/>
              <a:t>stderr</a:t>
            </a:r>
            <a:r>
              <a:rPr lang="en-IN" dirty="0" smtClean="0"/>
              <a:t> outputs, provenance information</a:t>
            </a:r>
          </a:p>
          <a:p>
            <a:r>
              <a:rPr lang="en-IN" dirty="0" smtClean="0"/>
              <a:t>Ability to execute a step in a conventional “loop” style</a:t>
            </a:r>
          </a:p>
          <a:p>
            <a:r>
              <a:rPr lang="en-IN" dirty="0" smtClean="0"/>
              <a:t>Ability to start and stop a pipeline at any step</a:t>
            </a:r>
          </a:p>
          <a:p>
            <a:r>
              <a:rPr lang="en-IN" dirty="0" smtClean="0"/>
              <a:t>Ability to invoke other pipelines – aka </a:t>
            </a:r>
            <a:r>
              <a:rPr lang="en-IN" dirty="0" err="1" smtClean="0"/>
              <a:t>Pipelets</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does one create a XNAT Pipeline?	- Part I</a:t>
            </a:r>
            <a:endParaRPr lang="en-IN" dirty="0"/>
          </a:p>
        </p:txBody>
      </p:sp>
      <p:sp>
        <p:nvSpPr>
          <p:cNvPr id="3" name="Content Placeholder 2"/>
          <p:cNvSpPr>
            <a:spLocks noGrp="1"/>
          </p:cNvSpPr>
          <p:nvPr>
            <p:ph idx="1"/>
          </p:nvPr>
        </p:nvSpPr>
        <p:spPr/>
        <p:txBody>
          <a:bodyPr/>
          <a:lstStyle/>
          <a:p>
            <a:r>
              <a:rPr lang="en-IN" dirty="0" smtClean="0"/>
              <a:t>Identify all input variables required by a script</a:t>
            </a:r>
          </a:p>
          <a:p>
            <a:r>
              <a:rPr lang="en-IN" dirty="0" smtClean="0"/>
              <a:t>Construct a Resource Descriptor XML to describe the script (its command prefix, location, order of input arguments, flags of input arguments)</a:t>
            </a:r>
          </a:p>
          <a:p>
            <a:r>
              <a:rPr lang="en-IN" dirty="0" smtClean="0"/>
              <a:t>Map the input arguments as either constants or XPATH expressions to be extracted from the XNAT XML</a:t>
            </a:r>
          </a:p>
          <a:p>
            <a:r>
              <a:rPr lang="en-IN" dirty="0" smtClean="0"/>
              <a:t>If required, create custom functions to set parameters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does one create a XNAT Pipeline?	- Part II</a:t>
            </a:r>
            <a:endParaRPr lang="en-IN" dirty="0"/>
          </a:p>
        </p:txBody>
      </p:sp>
      <p:sp>
        <p:nvSpPr>
          <p:cNvPr id="3" name="Content Placeholder 2"/>
          <p:cNvSpPr>
            <a:spLocks noGrp="1"/>
          </p:cNvSpPr>
          <p:nvPr>
            <p:ph idx="1"/>
          </p:nvPr>
        </p:nvSpPr>
        <p:spPr/>
        <p:txBody>
          <a:bodyPr/>
          <a:lstStyle/>
          <a:p>
            <a:r>
              <a:rPr lang="en-US" dirty="0" smtClean="0"/>
              <a:t>Figure out how to represent the output of the script in XNAT – do you have to create a new schema or does a </a:t>
            </a:r>
            <a:r>
              <a:rPr lang="en-US" dirty="0" err="1" smtClean="0"/>
              <a:t>datatype</a:t>
            </a:r>
            <a:r>
              <a:rPr lang="en-US" dirty="0" smtClean="0"/>
              <a:t> already exist in XNAT which could be used</a:t>
            </a:r>
          </a:p>
          <a:p>
            <a:r>
              <a:rPr lang="en-IN" dirty="0" smtClean="0"/>
              <a:t>Create a Pipeline XML to tie all the above </a:t>
            </a:r>
            <a:r>
              <a:rPr lang="en-IN" dirty="0" smtClean="0"/>
              <a:t>steps</a:t>
            </a:r>
            <a:endParaRPr lang="en-IN" dirty="0" smtClean="0"/>
          </a:p>
          <a:p>
            <a:endParaRPr lang="en-US" dirty="0" smtClean="0"/>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Integrating XNAT and Pipeline	</a:t>
            </a:r>
            <a:endParaRPr lang="en-IN" dirty="0"/>
          </a:p>
        </p:txBody>
      </p:sp>
      <p:sp>
        <p:nvSpPr>
          <p:cNvPr id="3" name="Content Placeholder 2"/>
          <p:cNvSpPr>
            <a:spLocks noGrp="1"/>
          </p:cNvSpPr>
          <p:nvPr>
            <p:ph idx="1"/>
          </p:nvPr>
        </p:nvSpPr>
        <p:spPr/>
        <p:txBody>
          <a:bodyPr/>
          <a:lstStyle/>
          <a:p>
            <a:r>
              <a:rPr lang="en-IN" dirty="0" smtClean="0"/>
              <a:t>Each XNAT site has a repository of Pipelines,</a:t>
            </a:r>
          </a:p>
          <a:p>
            <a:r>
              <a:rPr lang="en-IN" dirty="0" smtClean="0"/>
              <a:t>Site administrator adds more pipelines to a site repository,</a:t>
            </a:r>
          </a:p>
          <a:p>
            <a:r>
              <a:rPr lang="en-IN" dirty="0" smtClean="0"/>
              <a:t>Project owners add pipelines to a project. This means setting project specific pipeline parameters.</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Pipelines available at installation</a:t>
            </a:r>
            <a:endParaRPr lang="en-IN" dirty="0"/>
          </a:p>
        </p:txBody>
      </p:sp>
      <p:sp>
        <p:nvSpPr>
          <p:cNvPr id="3" name="Content Placeholder 2"/>
          <p:cNvSpPr>
            <a:spLocks noGrp="1"/>
          </p:cNvSpPr>
          <p:nvPr>
            <p:ph idx="1"/>
          </p:nvPr>
        </p:nvSpPr>
        <p:spPr/>
        <p:txBody>
          <a:bodyPr/>
          <a:lstStyle/>
          <a:p>
            <a:r>
              <a:rPr lang="en-IN" dirty="0" smtClean="0"/>
              <a:t>Pipeline engine ships with a </a:t>
            </a:r>
            <a:r>
              <a:rPr lang="en-IN" dirty="0" err="1" smtClean="0"/>
              <a:t>catalog</a:t>
            </a:r>
            <a:r>
              <a:rPr lang="en-IN" dirty="0" smtClean="0"/>
              <a:t> of resource descriptors and pipelines.</a:t>
            </a:r>
          </a:p>
          <a:p>
            <a:r>
              <a:rPr lang="en-IN" dirty="0" err="1" smtClean="0"/>
              <a:t>AutoRun</a:t>
            </a:r>
            <a:r>
              <a:rPr lang="en-IN" dirty="0" smtClean="0"/>
              <a:t> pipeline (located at  </a:t>
            </a:r>
            <a:r>
              <a:rPr lang="en-IN" dirty="0" err="1" smtClean="0">
                <a:solidFill>
                  <a:schemeClr val="accent2"/>
                </a:solidFill>
                <a:effectLst/>
                <a:hlinkClick r:id="rId2"/>
              </a:rPr>
              <a:t>catalog</a:t>
            </a:r>
            <a:r>
              <a:rPr lang="en-IN" dirty="0" smtClean="0">
                <a:solidFill>
                  <a:schemeClr val="accent2"/>
                </a:solidFill>
                <a:effectLst/>
              </a:rPr>
              <a:t> / </a:t>
            </a:r>
            <a:r>
              <a:rPr lang="en-IN" dirty="0" err="1" smtClean="0">
                <a:solidFill>
                  <a:schemeClr val="accent2"/>
                </a:solidFill>
                <a:effectLst/>
                <a:hlinkClick r:id="rId3"/>
              </a:rPr>
              <a:t>xnat_tools</a:t>
            </a:r>
            <a:r>
              <a:rPr lang="en-IN" dirty="0" smtClean="0"/>
              <a:t> )</a:t>
            </a:r>
          </a:p>
          <a:p>
            <a:pPr lvl="1"/>
            <a:r>
              <a:rPr lang="en-IN" dirty="0" smtClean="0"/>
              <a:t>Creates Snapshots of scans</a:t>
            </a:r>
          </a:p>
          <a:p>
            <a:pPr lvl="1"/>
            <a:r>
              <a:rPr lang="en-IN" dirty="0" smtClean="0"/>
              <a:t>Launches any other pipeline marked to run automatically on archival.</a:t>
            </a:r>
          </a:p>
          <a:p>
            <a:pPr lvl="1">
              <a:buNone/>
            </a:pPr>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rojectPipelines.png"/>
          <p:cNvPicPr>
            <a:picLocks noChangeAspect="1"/>
          </p:cNvPicPr>
          <p:nvPr/>
        </p:nvPicPr>
        <p:blipFill>
          <a:blip r:embed="rId2" cstate="print"/>
          <a:stretch>
            <a:fillRect/>
          </a:stretch>
        </p:blipFill>
        <p:spPr>
          <a:xfrm>
            <a:off x="308967" y="94904"/>
            <a:ext cx="8526066" cy="4953692"/>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PipelineSetup.png"/>
          <p:cNvPicPr>
            <a:picLocks noChangeAspect="1"/>
          </p:cNvPicPr>
          <p:nvPr/>
        </p:nvPicPr>
        <p:blipFill>
          <a:blip r:embed="rId2" cstate="print"/>
          <a:stretch>
            <a:fillRect/>
          </a:stretch>
        </p:blipFill>
        <p:spPr>
          <a:xfrm>
            <a:off x="4499992" y="380694"/>
            <a:ext cx="4430304" cy="4382112"/>
          </a:xfrm>
          <a:prstGeom prst="rect">
            <a:avLst/>
          </a:prstGeom>
        </p:spPr>
      </p:pic>
      <p:sp>
        <p:nvSpPr>
          <p:cNvPr id="3" name="Title 2"/>
          <p:cNvSpPr>
            <a:spLocks noGrp="1"/>
          </p:cNvSpPr>
          <p:nvPr>
            <p:ph type="ctrTitle"/>
          </p:nvPr>
        </p:nvSpPr>
        <p:spPr>
          <a:xfrm>
            <a:off x="251520" y="1779662"/>
            <a:ext cx="3979168" cy="2232248"/>
          </a:xfrm>
        </p:spPr>
        <p:txBody>
          <a:bodyPr>
            <a:normAutofit/>
          </a:bodyPr>
          <a:lstStyle/>
          <a:p>
            <a:r>
              <a:rPr lang="en-IN" sz="1600" dirty="0" smtClean="0"/>
              <a:t>&lt;parameter&gt;</a:t>
            </a:r>
            <a:br>
              <a:rPr lang="en-IN" sz="1600" dirty="0" smtClean="0"/>
            </a:br>
            <a:r>
              <a:rPr lang="en-IN" sz="1600" dirty="0" smtClean="0"/>
              <a:t>&lt;</a:t>
            </a:r>
            <a:r>
              <a:rPr lang="en-IN" sz="1600" dirty="0" smtClean="0"/>
              <a:t>name&gt;</a:t>
            </a:r>
            <a:r>
              <a:rPr lang="en-IN" sz="1600" dirty="0" err="1" smtClean="0"/>
              <a:t>functional_scan_type</a:t>
            </a:r>
            <a:r>
              <a:rPr lang="en-IN" sz="1600" dirty="0" smtClean="0"/>
              <a:t>&lt;/name&gt;</a:t>
            </a:r>
            <a:br>
              <a:rPr lang="en-IN" sz="1600" dirty="0" smtClean="0"/>
            </a:br>
            <a:r>
              <a:rPr lang="en-IN" sz="1600" dirty="0" smtClean="0"/>
              <a:t>&lt;</a:t>
            </a:r>
            <a:r>
              <a:rPr lang="en-IN" sz="1600" dirty="0" smtClean="0"/>
              <a:t>values&gt;</a:t>
            </a:r>
            <a:br>
              <a:rPr lang="en-IN" sz="1600" dirty="0" smtClean="0"/>
            </a:br>
            <a:r>
              <a:rPr lang="en-IN" sz="1600" dirty="0" smtClean="0"/>
              <a:t>&lt;</a:t>
            </a:r>
            <a:r>
              <a:rPr lang="en-IN" sz="1600" dirty="0" err="1" smtClean="0"/>
              <a:t>csv</a:t>
            </a:r>
            <a:r>
              <a:rPr lang="en-IN" sz="1600" dirty="0" smtClean="0"/>
              <a:t>&gt;</a:t>
            </a:r>
            <a:r>
              <a:rPr lang="en-IN" sz="1600" dirty="0" err="1" smtClean="0"/>
              <a:t>tfMRI</a:t>
            </a:r>
            <a:r>
              <a:rPr lang="en-IN" sz="1600" dirty="0" smtClean="0"/>
              <a:t>&lt;/</a:t>
            </a:r>
            <a:r>
              <a:rPr lang="en-IN" sz="1600" dirty="0" err="1" smtClean="0"/>
              <a:t>csv</a:t>
            </a:r>
            <a:r>
              <a:rPr lang="en-IN" sz="1600" dirty="0" smtClean="0"/>
              <a:t>&gt;</a:t>
            </a:r>
            <a:br>
              <a:rPr lang="en-IN" sz="1600" dirty="0" smtClean="0"/>
            </a:br>
            <a:r>
              <a:rPr lang="en-IN" sz="1600" dirty="0" smtClean="0"/>
              <a:t>&lt;/</a:t>
            </a:r>
            <a:r>
              <a:rPr lang="en-IN" sz="1600" dirty="0" smtClean="0"/>
              <a:t>values&gt;</a:t>
            </a:r>
            <a:br>
              <a:rPr lang="en-IN" sz="1600" dirty="0" smtClean="0"/>
            </a:br>
            <a:r>
              <a:rPr lang="en-IN" sz="1600" dirty="0" smtClean="0"/>
              <a:t>&lt;</a:t>
            </a:r>
            <a:r>
              <a:rPr lang="en-IN" sz="1600" dirty="0" smtClean="0"/>
              <a:t>description&gt;</a:t>
            </a:r>
            <a:r>
              <a:rPr lang="en-IN" sz="1600" dirty="0" err="1" smtClean="0"/>
              <a:t>Scantype</a:t>
            </a:r>
            <a:r>
              <a:rPr lang="en-IN" sz="1600" dirty="0" smtClean="0"/>
              <a:t> of the Functional Scans&lt;/description&gt;</a:t>
            </a:r>
            <a:br>
              <a:rPr lang="en-IN" sz="1600" dirty="0" smtClean="0"/>
            </a:br>
            <a:r>
              <a:rPr lang="en-IN" sz="1600" dirty="0" smtClean="0"/>
              <a:t>&lt;/parameter</a:t>
            </a:r>
            <a:r>
              <a:rPr lang="en-IN" sz="1600" dirty="0" smtClean="0"/>
              <a:t>&gt;</a:t>
            </a:r>
            <a:endParaRPr lang="en-IN" sz="1600" dirty="0"/>
          </a:p>
        </p:txBody>
      </p:sp>
      <p:sp>
        <p:nvSpPr>
          <p:cNvPr id="5" name="Left Arrow 4"/>
          <p:cNvSpPr/>
          <p:nvPr/>
        </p:nvSpPr>
        <p:spPr>
          <a:xfrm>
            <a:off x="7092280" y="2787774"/>
            <a:ext cx="1080120" cy="14401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does one launch a XNAT Pipeline? – Part I</a:t>
            </a:r>
            <a:endParaRPr lang="en-IN" dirty="0"/>
          </a:p>
        </p:txBody>
      </p:sp>
      <p:sp>
        <p:nvSpPr>
          <p:cNvPr id="3" name="Content Placeholder 2"/>
          <p:cNvSpPr>
            <a:spLocks noGrp="1"/>
          </p:cNvSpPr>
          <p:nvPr>
            <p:ph idx="1"/>
          </p:nvPr>
        </p:nvSpPr>
        <p:spPr/>
        <p:txBody>
          <a:bodyPr/>
          <a:lstStyle/>
          <a:p>
            <a:r>
              <a:rPr lang="en-IN" dirty="0" smtClean="0"/>
              <a:t>Via Actions Box on a report page</a:t>
            </a:r>
          </a:p>
          <a:p>
            <a:r>
              <a:rPr lang="en-IN" dirty="0" smtClean="0"/>
              <a:t>Via REST calls </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ctionsBox.png"/>
          <p:cNvPicPr>
            <a:picLocks noChangeAspect="1"/>
          </p:cNvPicPr>
          <p:nvPr/>
        </p:nvPicPr>
        <p:blipFill>
          <a:blip r:embed="rId2" cstate="print"/>
          <a:stretch>
            <a:fillRect/>
          </a:stretch>
        </p:blipFill>
        <p:spPr>
          <a:xfrm>
            <a:off x="0" y="666134"/>
            <a:ext cx="9144000" cy="3811231"/>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does one do with data?</a:t>
            </a:r>
            <a:endParaRPr lang="en-IN" dirty="0"/>
          </a:p>
        </p:txBody>
      </p:sp>
      <p:sp>
        <p:nvSpPr>
          <p:cNvPr id="3" name="Content Placeholder 2"/>
          <p:cNvSpPr>
            <a:spLocks noGrp="1"/>
          </p:cNvSpPr>
          <p:nvPr>
            <p:ph idx="1"/>
          </p:nvPr>
        </p:nvSpPr>
        <p:spPr/>
        <p:txBody>
          <a:bodyPr>
            <a:normAutofit/>
          </a:bodyPr>
          <a:lstStyle/>
          <a:p>
            <a:r>
              <a:rPr lang="en-IN" dirty="0" smtClean="0"/>
              <a:t>Check that imaging session adheres to the acquisition protocol</a:t>
            </a:r>
          </a:p>
          <a:p>
            <a:r>
              <a:rPr lang="en-IN" dirty="0" smtClean="0"/>
              <a:t>Convert RAW data into a different format</a:t>
            </a:r>
          </a:p>
          <a:p>
            <a:r>
              <a:rPr lang="en-IN" dirty="0" smtClean="0"/>
              <a:t>Manually run scripts to compute QC measures</a:t>
            </a:r>
          </a:p>
          <a:p>
            <a:r>
              <a:rPr lang="en-IN" dirty="0" smtClean="0"/>
              <a:t>Use tools like </a:t>
            </a:r>
            <a:r>
              <a:rPr lang="en-IN" dirty="0" err="1" smtClean="0"/>
              <a:t>Freesurfer</a:t>
            </a:r>
            <a:r>
              <a:rPr lang="en-IN" dirty="0" smtClean="0"/>
              <a:t>/FSL /</a:t>
            </a:r>
            <a:r>
              <a:rPr lang="en-IN" dirty="0" err="1" smtClean="0"/>
              <a:t>Bedpostx</a:t>
            </a:r>
            <a:r>
              <a:rPr lang="en-IN" dirty="0" smtClean="0"/>
              <a:t> </a:t>
            </a:r>
          </a:p>
          <a:p>
            <a:r>
              <a:rPr lang="en-IN" dirty="0" smtClean="0"/>
              <a:t>Process the imaging data to remove spatial </a:t>
            </a:r>
            <a:r>
              <a:rPr lang="en-IN" dirty="0" err="1" smtClean="0"/>
              <a:t>artifact</a:t>
            </a:r>
            <a:r>
              <a:rPr lang="en-IN" dirty="0" smtClean="0"/>
              <a:t>/distortion, generate surfaces, perform cross-modal registration, and align to standard space </a:t>
            </a:r>
          </a:p>
          <a:p>
            <a:endParaRPr lang="en-IN" dirty="0" smtClean="0"/>
          </a:p>
          <a:p>
            <a:endParaRPr lang="en-IN" dirty="0" smtClean="0"/>
          </a:p>
          <a:p>
            <a:pPr lvl="1">
              <a:buNone/>
            </a:pPr>
            <a:endParaRPr lang="en-IN" dirty="0" smtClean="0"/>
          </a:p>
          <a:p>
            <a:pPr lvl="1">
              <a:buNone/>
            </a:pPr>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does one launch a XNAT Pipeline from Actions Box?</a:t>
            </a:r>
            <a:endParaRPr lang="en-IN" dirty="0"/>
          </a:p>
        </p:txBody>
      </p:sp>
      <p:sp>
        <p:nvSpPr>
          <p:cNvPr id="3" name="Content Placeholder 2"/>
          <p:cNvSpPr>
            <a:spLocks noGrp="1"/>
          </p:cNvSpPr>
          <p:nvPr>
            <p:ph idx="1"/>
          </p:nvPr>
        </p:nvSpPr>
        <p:spPr/>
        <p:txBody>
          <a:bodyPr/>
          <a:lstStyle/>
          <a:p>
            <a:r>
              <a:rPr lang="en-IN" dirty="0" smtClean="0"/>
              <a:t>If all the input arguments can be extracted from the XNAT XML, a default pipeline launcher is available. This launcher can be accessed via the Actions box on a report page.</a:t>
            </a:r>
          </a:p>
          <a:p>
            <a:r>
              <a:rPr lang="en-IN" dirty="0" smtClean="0"/>
              <a:t>In some situations, one may need a custom launch page. </a:t>
            </a:r>
          </a:p>
          <a:p>
            <a:r>
              <a:rPr lang="en-IN" dirty="0" smtClean="0"/>
              <a:t>If required, create a launch page and while adding the pipeline to the site, define the custom launch page. Typically, launch link is added to the Actions Box.</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electPipeline.png"/>
          <p:cNvPicPr>
            <a:picLocks noChangeAspect="1"/>
          </p:cNvPicPr>
          <p:nvPr/>
        </p:nvPicPr>
        <p:blipFill>
          <a:blip r:embed="rId2" cstate="print"/>
          <a:stretch>
            <a:fillRect/>
          </a:stretch>
        </p:blipFill>
        <p:spPr>
          <a:xfrm>
            <a:off x="395536" y="0"/>
            <a:ext cx="7329679" cy="4743753"/>
          </a:xfrm>
          <a:prstGeom prst="rect">
            <a:avLst/>
          </a:prstGeom>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IN" dirty="0" smtClean="0"/>
              <a:t>Default Pipeline Launcher UI</a:t>
            </a:r>
            <a:endParaRPr lang="en-IN" dirty="0"/>
          </a:p>
        </p:txBody>
      </p:sp>
      <p:pic>
        <p:nvPicPr>
          <p:cNvPr id="9" name="Content Placeholder 8" descr="PipelineSetup.png"/>
          <p:cNvPicPr>
            <a:picLocks noGrp="1" noChangeAspect="1"/>
          </p:cNvPicPr>
          <p:nvPr>
            <p:ph sz="half" idx="1"/>
          </p:nvPr>
        </p:nvPicPr>
        <p:blipFill>
          <a:blip r:embed="rId2" cstate="print"/>
          <a:stretch>
            <a:fillRect/>
          </a:stretch>
        </p:blipFill>
        <p:spPr>
          <a:xfrm>
            <a:off x="395536" y="1203598"/>
            <a:ext cx="4038600" cy="2396703"/>
          </a:xfrm>
        </p:spPr>
      </p:pic>
      <p:pic>
        <p:nvPicPr>
          <p:cNvPr id="8" name="Content Placeholder 7" descr="PipelineLaunchPage.png"/>
          <p:cNvPicPr>
            <a:picLocks noGrp="1" noChangeAspect="1"/>
          </p:cNvPicPr>
          <p:nvPr>
            <p:ph sz="half" idx="2"/>
          </p:nvPr>
        </p:nvPicPr>
        <p:blipFill>
          <a:blip r:embed="rId3" cstate="print"/>
          <a:stretch>
            <a:fillRect/>
          </a:stretch>
        </p:blipFill>
        <p:spPr>
          <a:xfrm>
            <a:off x="5026033" y="1200150"/>
            <a:ext cx="3282934" cy="3394075"/>
          </a:xfrm>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S.png"/>
          <p:cNvPicPr>
            <a:picLocks noChangeAspect="1"/>
          </p:cNvPicPr>
          <p:nvPr/>
        </p:nvPicPr>
        <p:blipFill>
          <a:blip r:embed="rId2" cstate="print"/>
          <a:stretch>
            <a:fillRect/>
          </a:stretch>
        </p:blipFill>
        <p:spPr>
          <a:xfrm>
            <a:off x="1417527" y="0"/>
            <a:ext cx="6308946" cy="5143500"/>
          </a:xfrm>
          <a:prstGeom prst="rect">
            <a:avLst/>
          </a:prstGeom>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Pipeline and REST calls – Part I	</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GET:  /data/projects/{PROJECT_ID}/pipelines</a:t>
            </a:r>
          </a:p>
          <a:p>
            <a:pPr>
              <a:buNone/>
            </a:pPr>
            <a:endParaRPr lang="en-IN" dirty="0" smtClean="0"/>
          </a:p>
          <a:p>
            <a:pPr lvl="1"/>
            <a:r>
              <a:rPr lang="en-IN" dirty="0" smtClean="0"/>
              <a:t>A JSON with details of all the pipelines configured for a project</a:t>
            </a:r>
          </a:p>
          <a:p>
            <a:pPr lvl="1">
              <a:buNone/>
            </a:pPr>
            <a:r>
              <a:rPr lang="en-IN" dirty="0" smtClean="0"/>
              <a:t>"Name":"Level2QCLauncher_v2.0",</a:t>
            </a:r>
          </a:p>
          <a:p>
            <a:pPr lvl="1">
              <a:buNone/>
            </a:pPr>
            <a:r>
              <a:rPr lang="en-IN" dirty="0" smtClean="0"/>
              <a:t>"Description":"Pipeline which launches the Level 2 QC for </a:t>
            </a:r>
            <a:r>
              <a:rPr lang="en-IN" dirty="0" err="1" smtClean="0"/>
              <a:t>IntraDB</a:t>
            </a:r>
            <a:r>
              <a:rPr lang="en-IN" dirty="0" smtClean="0"/>
              <a:t>",</a:t>
            </a:r>
          </a:p>
          <a:p>
            <a:pPr lvl="1">
              <a:buNone/>
            </a:pPr>
            <a:r>
              <a:rPr lang="en-IN" dirty="0" smtClean="0"/>
              <a:t>"</a:t>
            </a:r>
            <a:r>
              <a:rPr lang="en-IN" dirty="0" err="1" smtClean="0"/>
              <a:t>Datatype</a:t>
            </a:r>
            <a:r>
              <a:rPr lang="en-IN" dirty="0" smtClean="0"/>
              <a:t>":"</a:t>
            </a:r>
            <a:r>
              <a:rPr lang="en-IN" dirty="0" err="1" smtClean="0"/>
              <a:t>xnat:mrSessionData</a:t>
            </a:r>
            <a:r>
              <a:rPr lang="en-IN" dirty="0" smtClean="0"/>
              <a:t>",</a:t>
            </a:r>
          </a:p>
          <a:p>
            <a:pPr lvl="1">
              <a:buNone/>
            </a:pPr>
            <a:r>
              <a:rPr lang="en-IN" dirty="0" smtClean="0"/>
              <a:t>"Applies To":"MR Sessions",</a:t>
            </a:r>
          </a:p>
          <a:p>
            <a:pPr lvl="1">
              <a:buNone/>
            </a:pPr>
            <a:r>
              <a:rPr lang="en-IN" dirty="0" smtClean="0"/>
              <a:t>"Generates":"QC Assessments",</a:t>
            </a:r>
          </a:p>
          <a:p>
            <a:pPr lvl="1">
              <a:buNone/>
            </a:pPr>
            <a:r>
              <a:rPr lang="en-IN" dirty="0" smtClean="0"/>
              <a:t>"Path":"/data/[MASKED]/pipeline/</a:t>
            </a:r>
            <a:r>
              <a:rPr lang="en-IN" dirty="0" err="1" smtClean="0"/>
              <a:t>catalog</a:t>
            </a:r>
            <a:r>
              <a:rPr lang="en-IN" dirty="0" smtClean="0"/>
              <a:t>/HCP_QC_PARALLEL/</a:t>
            </a:r>
            <a:r>
              <a:rPr lang="en-IN" dirty="0" err="1" smtClean="0"/>
              <a:t>Wrapper_QC</a:t>
            </a:r>
            <a:r>
              <a:rPr lang="en-IN" dirty="0" smtClean="0"/>
              <a:t>/Level2QCLauncher_v2.0.xml"}</a:t>
            </a:r>
          </a:p>
          <a:p>
            <a:pPr>
              <a:buNone/>
            </a:pPr>
            <a:r>
              <a:rPr lang="en-IN" dirty="0" smtClean="0"/>
              <a:t/>
            </a:r>
            <a:br>
              <a:rPr lang="en-IN" dirty="0" smtClean="0"/>
            </a:b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Pipeline and REST calls – Part II</a:t>
            </a:r>
            <a:endParaRPr lang="en-IN" dirty="0"/>
          </a:p>
        </p:txBody>
      </p:sp>
      <p:sp>
        <p:nvSpPr>
          <p:cNvPr id="3" name="Content Placeholder 2"/>
          <p:cNvSpPr>
            <a:spLocks noGrp="1"/>
          </p:cNvSpPr>
          <p:nvPr>
            <p:ph idx="1"/>
          </p:nvPr>
        </p:nvSpPr>
        <p:spPr/>
        <p:txBody>
          <a:bodyPr/>
          <a:lstStyle/>
          <a:p>
            <a:r>
              <a:rPr lang="en-IN" dirty="0" smtClean="0"/>
              <a:t>GET: </a:t>
            </a:r>
          </a:p>
          <a:p>
            <a:pPr>
              <a:buNone/>
            </a:pPr>
            <a:r>
              <a:rPr lang="en-IN" dirty="0" smtClean="0"/>
              <a:t>	/data/projects/{PROJECT_ID}/pipelines/{PIPELINE_NAME}</a:t>
            </a:r>
          </a:p>
          <a:p>
            <a:pPr lvl="1"/>
            <a:endParaRPr lang="en-IN" dirty="0" smtClean="0"/>
          </a:p>
          <a:p>
            <a:pPr lvl="1"/>
            <a:r>
              <a:rPr lang="en-IN" dirty="0" smtClean="0"/>
              <a:t> input parameters the pipeline expects to see, their default values, and whatever description text has been included in the pipeline. It will also tell you the authors, version, and what steps the pipeline will execute.</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Pipelines and REST Call – Part III</a:t>
            </a:r>
            <a:endParaRPr lang="en-IN" dirty="0"/>
          </a:p>
        </p:txBody>
      </p:sp>
      <p:sp>
        <p:nvSpPr>
          <p:cNvPr id="3" name="Content Placeholder 2"/>
          <p:cNvSpPr>
            <a:spLocks noGrp="1"/>
          </p:cNvSpPr>
          <p:nvPr>
            <p:ph idx="1"/>
          </p:nvPr>
        </p:nvSpPr>
        <p:spPr/>
        <p:txBody>
          <a:bodyPr/>
          <a:lstStyle/>
          <a:p>
            <a:r>
              <a:rPr lang="en-IN" dirty="0" smtClean="0"/>
              <a:t>POST </a:t>
            </a:r>
          </a:p>
          <a:p>
            <a:pPr>
              <a:buNone/>
            </a:pPr>
            <a:r>
              <a:rPr lang="en-IN" dirty="0" smtClean="0"/>
              <a:t>/data/projects/{PROJECT_ID}/pipelines/{STEP_ID}/experiments/{EXPERIMENT_ID}?paramName1=paramValue1&amp;paramName2=paramValue2&amp;...</a:t>
            </a:r>
          </a:p>
          <a:p>
            <a:pPr>
              <a:buNone/>
            </a:pPr>
            <a:endParaRPr lang="en-IN" dirty="0" smtClean="0"/>
          </a:p>
          <a:p>
            <a:pPr>
              <a:buNone/>
            </a:pPr>
            <a:r>
              <a:rPr lang="en-IN" dirty="0" smtClean="0"/>
              <a:t> Launches a pipeline with parameter values as Query string!</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Launching a pipeline via REST calls</a:t>
            </a:r>
            <a:endParaRPr lang="en-IN" dirty="0"/>
          </a:p>
        </p:txBody>
      </p:sp>
      <p:sp>
        <p:nvSpPr>
          <p:cNvPr id="3" name="Content Placeholder 2"/>
          <p:cNvSpPr>
            <a:spLocks noGrp="1"/>
          </p:cNvSpPr>
          <p:nvPr>
            <p:ph idx="1"/>
          </p:nvPr>
        </p:nvSpPr>
        <p:spPr/>
        <p:txBody>
          <a:bodyPr/>
          <a:lstStyle/>
          <a:p>
            <a:r>
              <a:rPr lang="en-IN" dirty="0" smtClean="0"/>
              <a:t>POST </a:t>
            </a:r>
          </a:p>
          <a:p>
            <a:pPr>
              <a:buNone/>
            </a:pPr>
            <a:r>
              <a:rPr lang="en-IN" dirty="0" smtClean="0"/>
              <a:t>/data/projects/{PROJECT_ID}/pipelines/{STEP_ID}/experiments/{EXPERIMENT_ID}</a:t>
            </a:r>
          </a:p>
          <a:p>
            <a:pPr>
              <a:buNone/>
            </a:pPr>
            <a:endParaRPr lang="en-IN" dirty="0" smtClean="0"/>
          </a:p>
          <a:p>
            <a:pPr>
              <a:buNone/>
            </a:pPr>
            <a:r>
              <a:rPr lang="en-IN" dirty="0" smtClean="0"/>
              <a:t> Parameter XML as body - Launches a pipeline!</a:t>
            </a:r>
          </a:p>
          <a:p>
            <a:pPr>
              <a:buNone/>
            </a:pPr>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Job scheduling and Compute </a:t>
            </a:r>
            <a:r>
              <a:rPr lang="en-IN" dirty="0" smtClean="0"/>
              <a:t>Clusters</a:t>
            </a:r>
            <a:r>
              <a:rPr lang="en-IN" dirty="0" smtClean="0"/>
              <a:t>	</a:t>
            </a:r>
            <a:endParaRPr lang="en-IN" dirty="0"/>
          </a:p>
        </p:txBody>
      </p:sp>
      <p:sp>
        <p:nvSpPr>
          <p:cNvPr id="3" name="Content Placeholder 2"/>
          <p:cNvSpPr>
            <a:spLocks noGrp="1"/>
          </p:cNvSpPr>
          <p:nvPr>
            <p:ph idx="1"/>
          </p:nvPr>
        </p:nvSpPr>
        <p:spPr/>
        <p:txBody>
          <a:bodyPr/>
          <a:lstStyle/>
          <a:p>
            <a:r>
              <a:rPr lang="en-IN" dirty="0" smtClean="0"/>
              <a:t>Open Grid Scheduler (OGS/GE - previously Sun Grid Engine (SGE))</a:t>
            </a:r>
          </a:p>
          <a:p>
            <a:r>
              <a:rPr lang="en-IN" dirty="0" smtClean="0"/>
              <a:t>PBS </a:t>
            </a:r>
          </a:p>
          <a:p>
            <a:r>
              <a:rPr lang="en-IN" dirty="0" smtClean="0"/>
              <a:t>Torque </a:t>
            </a:r>
          </a:p>
          <a:p>
            <a:r>
              <a:rPr lang="en-IN" dirty="0" smtClean="0"/>
              <a:t>Others</a:t>
            </a:r>
            <a:endParaRPr lang="en-IN"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Invoking a pipeline from XNAT	</a:t>
            </a:r>
            <a:endParaRPr lang="en-IN" dirty="0"/>
          </a:p>
        </p:txBody>
      </p:sp>
      <p:sp>
        <p:nvSpPr>
          <p:cNvPr id="3" name="Content Placeholder 2"/>
          <p:cNvSpPr>
            <a:spLocks noGrp="1"/>
          </p:cNvSpPr>
          <p:nvPr>
            <p:ph idx="1"/>
          </p:nvPr>
        </p:nvSpPr>
        <p:spPr/>
        <p:txBody>
          <a:bodyPr/>
          <a:lstStyle/>
          <a:p>
            <a:r>
              <a:rPr lang="en-IN" dirty="0" smtClean="0"/>
              <a:t>PIPELINE_HOME/bin/schedule  ......</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How does one do all these things to the data?</a:t>
            </a:r>
            <a:endParaRPr lang="en-IN" dirty="0"/>
          </a:p>
        </p:txBody>
      </p:sp>
      <p:sp>
        <p:nvSpPr>
          <p:cNvPr id="3" name="Content Placeholder 2"/>
          <p:cNvSpPr>
            <a:spLocks noGrp="1"/>
          </p:cNvSpPr>
          <p:nvPr>
            <p:ph idx="1"/>
          </p:nvPr>
        </p:nvSpPr>
        <p:spPr/>
        <p:txBody>
          <a:bodyPr/>
          <a:lstStyle/>
          <a:p>
            <a:r>
              <a:rPr lang="en-IN" dirty="0" smtClean="0"/>
              <a:t>Run scripts (manually)</a:t>
            </a:r>
          </a:p>
          <a:p>
            <a:r>
              <a:rPr lang="en-IN" dirty="0" smtClean="0"/>
              <a:t>Have awesome people on staff who can detect problems with data and perform manual QC</a:t>
            </a:r>
          </a:p>
          <a:p>
            <a:pPr>
              <a:buNone/>
            </a:pPr>
            <a:endParaRPr lang="en-IN" dirty="0" smtClean="0"/>
          </a:p>
          <a:p>
            <a:pPr>
              <a:buNone/>
            </a:pPr>
            <a:endParaRPr lang="en-IN" dirty="0" smtClean="0"/>
          </a:p>
          <a:p>
            <a:pPr lvl="1">
              <a:buNone/>
            </a:pPr>
            <a:endParaRPr lang="en-IN" dirty="0" smtClean="0"/>
          </a:p>
          <a:p>
            <a:pPr lvl="1">
              <a:buNone/>
            </a:pPr>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Cluster/Scheduler </a:t>
            </a:r>
            <a:r>
              <a:rPr lang="en-IN" dirty="0" smtClean="0"/>
              <a:t>Integration – SGE / Open Grid Scheduler</a:t>
            </a:r>
            <a:endParaRPr lang="en-IN" dirty="0"/>
          </a:p>
        </p:txBody>
      </p:sp>
      <p:sp>
        <p:nvSpPr>
          <p:cNvPr id="3" name="Content Placeholder 2"/>
          <p:cNvSpPr>
            <a:spLocks noGrp="1"/>
          </p:cNvSpPr>
          <p:nvPr>
            <p:ph idx="1"/>
          </p:nvPr>
        </p:nvSpPr>
        <p:spPr/>
        <p:txBody>
          <a:bodyPr/>
          <a:lstStyle/>
          <a:p>
            <a:r>
              <a:rPr lang="en-IN" dirty="0" smtClean="0"/>
              <a:t>XNAT Tomcat HOST – configure as submit host</a:t>
            </a:r>
          </a:p>
          <a:p>
            <a:r>
              <a:rPr lang="en-IN" dirty="0" smtClean="0"/>
              <a:t>Mount the </a:t>
            </a:r>
            <a:r>
              <a:rPr lang="en-IN" dirty="0" err="1" smtClean="0"/>
              <a:t>builddir</a:t>
            </a:r>
            <a:r>
              <a:rPr lang="en-IN" dirty="0" smtClean="0"/>
              <a:t> on execution nodes</a:t>
            </a:r>
          </a:p>
          <a:p>
            <a:r>
              <a:rPr lang="en-IN" dirty="0" smtClean="0"/>
              <a:t>Define queues as needed</a:t>
            </a:r>
          </a:p>
          <a:p>
            <a:r>
              <a:rPr lang="en-IN" dirty="0" smtClean="0"/>
              <a:t>Specify queues and node resource requirements in the Pipeline XML</a:t>
            </a:r>
          </a:p>
          <a:p>
            <a:r>
              <a:rPr lang="en-IN" dirty="0" smtClean="0"/>
              <a:t>Pipeline Engine is SGE aware. Ships with </a:t>
            </a:r>
            <a:r>
              <a:rPr lang="en-IN" dirty="0" err="1" smtClean="0"/>
              <a:t>PipelineJobSubmitter</a:t>
            </a:r>
            <a:r>
              <a:rPr lang="en-IN" dirty="0" smtClean="0"/>
              <a:t> which uses the DRMAA API to set job requirements (queue, resources </a:t>
            </a:r>
            <a:r>
              <a:rPr lang="en-IN" dirty="0" err="1" smtClean="0"/>
              <a:t>ect</a:t>
            </a:r>
            <a:r>
              <a:rPr lang="en-IN" dirty="0" smtClean="0"/>
              <a:t>) and launch jobs</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Not </a:t>
            </a:r>
            <a:r>
              <a:rPr lang="en-IN" dirty="0" smtClean="0"/>
              <a:t>SGE/Open Grid Scheduler GRID?</a:t>
            </a:r>
            <a:endParaRPr lang="en-IN" dirty="0"/>
          </a:p>
        </p:txBody>
      </p:sp>
      <p:sp>
        <p:nvSpPr>
          <p:cNvPr id="3" name="Content Placeholder 2"/>
          <p:cNvSpPr>
            <a:spLocks noGrp="1"/>
          </p:cNvSpPr>
          <p:nvPr>
            <p:ph idx="1"/>
          </p:nvPr>
        </p:nvSpPr>
        <p:spPr/>
        <p:txBody>
          <a:bodyPr/>
          <a:lstStyle/>
          <a:p>
            <a:r>
              <a:rPr lang="en-IN" dirty="0" smtClean="0"/>
              <a:t>Overload PIPELINE_HOME/bin/schedule</a:t>
            </a:r>
          </a:p>
          <a:p>
            <a:pPr lvl="1"/>
            <a:r>
              <a:rPr lang="en-IN" dirty="0" smtClean="0"/>
              <a:t>To launch a job using GRID specific tools</a:t>
            </a:r>
            <a:endParaRPr lang="en-IN"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Migrating from XNAT 1.6* to 1.7 – Part I</a:t>
            </a:r>
            <a:endParaRPr lang="en-IN" dirty="0"/>
          </a:p>
        </p:txBody>
      </p:sp>
      <p:sp>
        <p:nvSpPr>
          <p:cNvPr id="3" name="Content Placeholder 2"/>
          <p:cNvSpPr>
            <a:spLocks noGrp="1"/>
          </p:cNvSpPr>
          <p:nvPr>
            <p:ph idx="1"/>
          </p:nvPr>
        </p:nvSpPr>
        <p:spPr/>
        <p:txBody>
          <a:bodyPr>
            <a:normAutofit/>
          </a:bodyPr>
          <a:lstStyle/>
          <a:p>
            <a:r>
              <a:rPr lang="en-IN" dirty="0" smtClean="0"/>
              <a:t>Like XNAT, Pipeline Engine installation uses </a:t>
            </a:r>
            <a:r>
              <a:rPr lang="en-IN" dirty="0" err="1" smtClean="0"/>
              <a:t>gradle</a:t>
            </a:r>
            <a:endParaRPr lang="en-IN" dirty="0" smtClean="0"/>
          </a:p>
          <a:p>
            <a:r>
              <a:rPr lang="en-IN" dirty="0" smtClean="0"/>
              <a:t>Pipeline Engine is deployed in a separate destination  folder (if not specified, builds in PIPELINE_HOME/build/pipeline)</a:t>
            </a:r>
          </a:p>
          <a:p>
            <a:r>
              <a:rPr lang="en-IN" dirty="0" smtClean="0"/>
              <a:t>Support for pipeline modules. Pipeline modules are collections of code, scripts, and configuration files that can be integrated directly into the pipeline build.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Migrating from XNAT 1.6* to 1.7 – Part II</a:t>
            </a:r>
            <a:endParaRPr lang="en-IN" dirty="0"/>
          </a:p>
        </p:txBody>
      </p:sp>
      <p:sp>
        <p:nvSpPr>
          <p:cNvPr id="3" name="Content Placeholder 2"/>
          <p:cNvSpPr>
            <a:spLocks noGrp="1"/>
          </p:cNvSpPr>
          <p:nvPr>
            <p:ph idx="1"/>
          </p:nvPr>
        </p:nvSpPr>
        <p:spPr/>
        <p:txBody>
          <a:bodyPr>
            <a:normAutofit fontScale="85000" lnSpcReduction="20000"/>
          </a:bodyPr>
          <a:lstStyle/>
          <a:p>
            <a:r>
              <a:rPr lang="en-IN" dirty="0" smtClean="0"/>
              <a:t>Pipeline modules can be placed in a number of locations:</a:t>
            </a:r>
          </a:p>
          <a:p>
            <a:pPr lvl="1"/>
            <a:r>
              <a:rPr lang="en-IN" dirty="0" smtClean="0"/>
              <a:t>In the </a:t>
            </a:r>
            <a:r>
              <a:rPr lang="en-IN" b="1" dirty="0" smtClean="0"/>
              <a:t>modules</a:t>
            </a:r>
            <a:r>
              <a:rPr lang="en-IN" dirty="0" smtClean="0"/>
              <a:t> folder located inside the pipeline engine</a:t>
            </a:r>
          </a:p>
          <a:p>
            <a:pPr lvl="1"/>
            <a:r>
              <a:rPr lang="en-IN" dirty="0" smtClean="0"/>
              <a:t>In any of the folders indicated by a path configured with the </a:t>
            </a:r>
            <a:r>
              <a:rPr lang="en-IN" b="1" dirty="0" err="1" smtClean="0"/>
              <a:t>modulePaths</a:t>
            </a:r>
            <a:r>
              <a:rPr lang="en-IN" dirty="0" smtClean="0"/>
              <a:t> build property</a:t>
            </a:r>
          </a:p>
          <a:p>
            <a:r>
              <a:rPr lang="en-IN" dirty="0" smtClean="0"/>
              <a:t>Pipeline modules can be structured in two ways:</a:t>
            </a:r>
          </a:p>
          <a:p>
            <a:pPr lvl="1"/>
            <a:r>
              <a:rPr lang="en-IN" dirty="0" smtClean="0"/>
              <a:t>All folders and files directly under the module folder, using the same structure as the pipeline build. This is a resource-only module, i.e. it has no scripts.</a:t>
            </a:r>
          </a:p>
          <a:p>
            <a:pPr lvl="1"/>
            <a:r>
              <a:rPr lang="en-IN" dirty="0" smtClean="0"/>
              <a:t>All resource folders and files in a folder named </a:t>
            </a:r>
            <a:r>
              <a:rPr lang="en-IN" b="1" dirty="0" smtClean="0"/>
              <a:t>resources</a:t>
            </a:r>
            <a:r>
              <a:rPr lang="en-IN" dirty="0" smtClean="0"/>
              <a:t> located under the module folder and all script folders and files in a folder named </a:t>
            </a:r>
            <a:r>
              <a:rPr lang="en-IN" b="1" dirty="0" smtClean="0"/>
              <a:t>scripts</a:t>
            </a:r>
            <a:r>
              <a:rPr lang="en-IN" dirty="0" smtClean="0"/>
              <a:t> located under the module folder. Scripts are treated somewhat differently from resources, in that they are renamed with the </a:t>
            </a:r>
            <a:r>
              <a:rPr lang="en-IN" b="1" dirty="0" smtClean="0"/>
              <a:t>.bat</a:t>
            </a:r>
            <a:r>
              <a:rPr lang="en-IN" dirty="0" smtClean="0"/>
              <a:t> extension when built on a Windows machine.</a:t>
            </a:r>
          </a:p>
          <a:p>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XNAT 1.7 Features	</a:t>
            </a:r>
            <a:endParaRPr lang="en-IN" dirty="0"/>
          </a:p>
        </p:txBody>
      </p:sp>
      <p:sp>
        <p:nvSpPr>
          <p:cNvPr id="3" name="Content Placeholder 2"/>
          <p:cNvSpPr>
            <a:spLocks noGrp="1"/>
          </p:cNvSpPr>
          <p:nvPr>
            <p:ph idx="1"/>
          </p:nvPr>
        </p:nvSpPr>
        <p:spPr/>
        <p:txBody>
          <a:bodyPr/>
          <a:lstStyle/>
          <a:p>
            <a:r>
              <a:rPr lang="en-IN" dirty="0" smtClean="0"/>
              <a:t>Containers and </a:t>
            </a:r>
            <a:r>
              <a:rPr lang="en-IN" dirty="0" err="1" smtClean="0"/>
              <a:t>Docker</a:t>
            </a:r>
            <a:r>
              <a:rPr lang="en-IN" dirty="0" smtClean="0"/>
              <a:t> Images</a:t>
            </a:r>
          </a:p>
          <a:p>
            <a:r>
              <a:rPr lang="en-IN" dirty="0" smtClean="0"/>
              <a:t>Event Framework</a:t>
            </a:r>
          </a:p>
          <a:p>
            <a:r>
              <a:rPr lang="en-IN" dirty="0" smtClean="0"/>
              <a:t>Automation Framework</a:t>
            </a:r>
          </a:p>
          <a:p>
            <a:r>
              <a:rPr lang="en-IN" dirty="0" smtClean="0"/>
              <a:t>Scheduler Capability</a:t>
            </a:r>
            <a:endParaRPr lang="en-IN"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Questions?</a:t>
            </a:r>
            <a:endParaRPr lang="en-IN" dirty="0"/>
          </a:p>
        </p:txBody>
      </p:sp>
      <p:sp>
        <p:nvSpPr>
          <p:cNvPr id="3" name="Content Placeholder 2"/>
          <p:cNvSpPr>
            <a:spLocks noGrp="1"/>
          </p:cNvSpPr>
          <p:nvPr>
            <p:ph idx="1"/>
          </p:nvPr>
        </p:nvSpPr>
        <p:spPr/>
        <p:txBody>
          <a:bodyPr/>
          <a:lstStyle/>
          <a:p>
            <a:pPr>
              <a:buNone/>
            </a:pPr>
            <a:endParaRPr lang="en-IN" dirty="0" smtClean="0"/>
          </a:p>
          <a:p>
            <a:pPr>
              <a:buNone/>
            </a:pPr>
            <a:r>
              <a:rPr lang="en-IN" dirty="0" smtClean="0"/>
              <a:t>	</a:t>
            </a:r>
          </a:p>
          <a:p>
            <a:pPr>
              <a:buNone/>
            </a:pPr>
            <a:r>
              <a:rPr lang="en-IN" dirty="0" smtClean="0"/>
              <a:t>			</a:t>
            </a:r>
            <a:r>
              <a:rPr lang="en-IN" sz="4400" dirty="0" smtClean="0"/>
              <a:t>THANK YOU</a:t>
            </a:r>
            <a:r>
              <a:rPr lang="en-IN" sz="4400" dirty="0" smtClean="0"/>
              <a:t>!</a:t>
            </a:r>
          </a:p>
          <a:p>
            <a:pPr>
              <a:buNone/>
            </a:pPr>
            <a:endParaRPr lang="en-IN" sz="4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Ideally how do we want to process the data?</a:t>
            </a:r>
            <a:endParaRPr lang="en-IN" dirty="0"/>
          </a:p>
        </p:txBody>
      </p:sp>
      <p:sp>
        <p:nvSpPr>
          <p:cNvPr id="3" name="Content Placeholder 2"/>
          <p:cNvSpPr>
            <a:spLocks noGrp="1"/>
          </p:cNvSpPr>
          <p:nvPr>
            <p:ph idx="1"/>
          </p:nvPr>
        </p:nvSpPr>
        <p:spPr/>
        <p:txBody>
          <a:bodyPr/>
          <a:lstStyle/>
          <a:p>
            <a:r>
              <a:rPr lang="en-IN" dirty="0" smtClean="0"/>
              <a:t>Have awesome people on staff who can detect problems with data and perform manual QC</a:t>
            </a:r>
          </a:p>
          <a:p>
            <a:r>
              <a:rPr lang="en-IN" dirty="0" smtClean="0"/>
              <a:t>Install XNAT Pipeline Engine</a:t>
            </a:r>
          </a:p>
          <a:p>
            <a:pPr>
              <a:buNone/>
            </a:pP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XNAT Pipeline Engine?</a:t>
            </a:r>
            <a:endParaRPr lang="en-IN" dirty="0"/>
          </a:p>
        </p:txBody>
      </p:sp>
      <p:sp>
        <p:nvSpPr>
          <p:cNvPr id="3" name="Content Placeholder 2"/>
          <p:cNvSpPr>
            <a:spLocks noGrp="1"/>
          </p:cNvSpPr>
          <p:nvPr>
            <p:ph idx="1"/>
          </p:nvPr>
        </p:nvSpPr>
        <p:spPr/>
        <p:txBody>
          <a:bodyPr/>
          <a:lstStyle/>
          <a:p>
            <a:r>
              <a:rPr lang="en-IN" dirty="0" smtClean="0"/>
              <a:t>JAVA based framework for launching and monitoring a collection of processes (steps)</a:t>
            </a:r>
          </a:p>
          <a:p>
            <a:r>
              <a:rPr lang="en-IN" dirty="0" smtClean="0"/>
              <a:t>Collection of processes (steps) is defined in an XML – aka Pipeline XML or Pipeline</a:t>
            </a:r>
          </a:p>
          <a:p>
            <a:r>
              <a:rPr lang="en-IN" dirty="0" smtClean="0"/>
              <a:t>A step is typically invocation of a script or a notification or manual intervention</a:t>
            </a:r>
          </a:p>
          <a:p>
            <a:pPr lvl="1">
              <a:buNone/>
            </a:pPr>
            <a:endParaRPr lang="en-IN" dirty="0" smtClean="0"/>
          </a:p>
          <a:p>
            <a:pPr lvl="1">
              <a:buNone/>
            </a:pPr>
            <a:endParaRPr lang="en-I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an XML?</a:t>
            </a:r>
            <a:endParaRPr lang="en-IN" dirty="0"/>
          </a:p>
        </p:txBody>
      </p:sp>
      <p:sp>
        <p:nvSpPr>
          <p:cNvPr id="3" name="Content Placeholder 2"/>
          <p:cNvSpPr>
            <a:spLocks noGrp="1"/>
          </p:cNvSpPr>
          <p:nvPr>
            <p:ph idx="1"/>
          </p:nvPr>
        </p:nvSpPr>
        <p:spPr/>
        <p:txBody>
          <a:bodyPr>
            <a:normAutofit/>
          </a:bodyPr>
          <a:lstStyle/>
          <a:p>
            <a:r>
              <a:rPr lang="en-IN" dirty="0" smtClean="0"/>
              <a:t>XML stands for </a:t>
            </a:r>
            <a:r>
              <a:rPr lang="en-IN" dirty="0" err="1" smtClean="0"/>
              <a:t>EXtensible</a:t>
            </a:r>
            <a:r>
              <a:rPr lang="en-IN" dirty="0" smtClean="0"/>
              <a:t> </a:t>
            </a:r>
            <a:r>
              <a:rPr lang="en-IN" dirty="0" err="1" smtClean="0"/>
              <a:t>Markup</a:t>
            </a:r>
            <a:r>
              <a:rPr lang="en-IN" dirty="0" smtClean="0"/>
              <a:t> Language</a:t>
            </a:r>
          </a:p>
          <a:p>
            <a:r>
              <a:rPr lang="en-IN" dirty="0" smtClean="0"/>
              <a:t>XML is a </a:t>
            </a:r>
            <a:r>
              <a:rPr lang="en-IN" dirty="0" err="1" smtClean="0"/>
              <a:t>markup</a:t>
            </a:r>
            <a:r>
              <a:rPr lang="en-IN" dirty="0" smtClean="0"/>
              <a:t> language much like HTML</a:t>
            </a:r>
          </a:p>
          <a:p>
            <a:r>
              <a:rPr lang="en-IN" dirty="0" smtClean="0"/>
              <a:t>XML was designed to store and transport data</a:t>
            </a:r>
          </a:p>
          <a:p>
            <a:pPr>
              <a:buNone/>
            </a:pPr>
            <a:r>
              <a:rPr lang="en-IN" dirty="0" smtClean="0"/>
              <a:t>	</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XML Example</a:t>
            </a:r>
            <a:endParaRPr lang="en-IN" dirty="0"/>
          </a:p>
        </p:txBody>
      </p:sp>
      <p:sp>
        <p:nvSpPr>
          <p:cNvPr id="3" name="Content Placeholder 2"/>
          <p:cNvSpPr>
            <a:spLocks noGrp="1"/>
          </p:cNvSpPr>
          <p:nvPr>
            <p:ph idx="1"/>
          </p:nvPr>
        </p:nvSpPr>
        <p:spPr/>
        <p:txBody>
          <a:bodyPr/>
          <a:lstStyle/>
          <a:p>
            <a:pPr>
              <a:buNone/>
            </a:pPr>
            <a:r>
              <a:rPr lang="en-IN" dirty="0" smtClean="0"/>
              <a:t>    &lt;note&gt;</a:t>
            </a:r>
            <a:br>
              <a:rPr lang="en-IN" dirty="0" smtClean="0"/>
            </a:br>
            <a:r>
              <a:rPr lang="en-IN" dirty="0" smtClean="0"/>
              <a:t>     &lt;to&gt;Boss At the Lab back home&lt;/to&gt;</a:t>
            </a:r>
            <a:br>
              <a:rPr lang="en-IN" dirty="0" smtClean="0"/>
            </a:br>
            <a:r>
              <a:rPr lang="en-IN" dirty="0" smtClean="0"/>
              <a:t>     &lt;from&gt;Myself&lt;/from&gt;</a:t>
            </a:r>
            <a:br>
              <a:rPr lang="en-IN" dirty="0" smtClean="0"/>
            </a:br>
            <a:r>
              <a:rPr lang="en-IN" dirty="0" smtClean="0"/>
              <a:t>     &lt;heading&gt;XNAT Workshop 2016&lt;/heading&gt;</a:t>
            </a:r>
            <a:br>
              <a:rPr lang="en-IN" dirty="0" smtClean="0"/>
            </a:br>
            <a:r>
              <a:rPr lang="en-IN" dirty="0" smtClean="0"/>
              <a:t>     &lt;body&gt;I am having fun at the workshop!&lt;/body&gt;</a:t>
            </a:r>
            <a:br>
              <a:rPr lang="en-IN" dirty="0" smtClean="0"/>
            </a:br>
            <a:r>
              <a:rPr lang="en-IN" dirty="0" smtClean="0"/>
              <a:t>&lt;/note&gt;</a:t>
            </a:r>
            <a:endParaRPr lang="en-IN"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XPATH?</a:t>
            </a:r>
            <a:endParaRPr lang="en-IN" dirty="0"/>
          </a:p>
        </p:txBody>
      </p:sp>
      <p:sp>
        <p:nvSpPr>
          <p:cNvPr id="3" name="Content Placeholder 2"/>
          <p:cNvSpPr>
            <a:spLocks noGrp="1"/>
          </p:cNvSpPr>
          <p:nvPr>
            <p:ph idx="1"/>
          </p:nvPr>
        </p:nvSpPr>
        <p:spPr/>
        <p:txBody>
          <a:bodyPr/>
          <a:lstStyle/>
          <a:p>
            <a:r>
              <a:rPr lang="en-IN" b="1" dirty="0" err="1" smtClean="0"/>
              <a:t>XPath</a:t>
            </a:r>
            <a:r>
              <a:rPr lang="en-IN" dirty="0" smtClean="0"/>
              <a:t> is a syntax for defining parts of an XML document</a:t>
            </a:r>
            <a:r>
              <a:rPr lang="en-IN" dirty="0" smtClean="0"/>
              <a:t>.</a:t>
            </a:r>
          </a:p>
          <a:p>
            <a:r>
              <a:rPr lang="en-IN" dirty="0" smtClean="0"/>
              <a:t> </a:t>
            </a:r>
            <a:r>
              <a:rPr lang="en-IN" b="1" dirty="0" err="1" smtClean="0"/>
              <a:t>XPath</a:t>
            </a:r>
            <a:r>
              <a:rPr lang="en-IN" b="1" dirty="0" smtClean="0"/>
              <a:t> </a:t>
            </a:r>
            <a:r>
              <a:rPr lang="en-IN" dirty="0" smtClean="0"/>
              <a:t>uses </a:t>
            </a:r>
            <a:r>
              <a:rPr lang="en-IN" dirty="0" smtClean="0"/>
              <a:t>path expressions to navigate in XML documents. </a:t>
            </a:r>
            <a:endParaRPr lang="en-IN" dirty="0" smtClean="0"/>
          </a:p>
          <a:p>
            <a:r>
              <a:rPr lang="en-IN" b="1" dirty="0" err="1" smtClean="0"/>
              <a:t>XPath</a:t>
            </a:r>
            <a:r>
              <a:rPr lang="en-IN" b="1" dirty="0" smtClean="0"/>
              <a:t> </a:t>
            </a:r>
            <a:r>
              <a:rPr lang="en-IN" dirty="0" smtClean="0"/>
              <a:t>contains </a:t>
            </a:r>
            <a:r>
              <a:rPr lang="en-IN" dirty="0" smtClean="0"/>
              <a:t>a library of standard functions. </a:t>
            </a:r>
            <a:endParaRPr lang="en-IN"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XNAT template workshop 2016-16x9">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XNAT template workshop 2016-16x9</Template>
  <TotalTime>2186</TotalTime>
  <Words>1278</Words>
  <Application>Microsoft Office PowerPoint</Application>
  <PresentationFormat>On-screen Show (16:9)</PresentationFormat>
  <Paragraphs>257</Paragraphs>
  <Slides>45</Slides>
  <Notes>0</Notes>
  <HiddenSlides>0</HiddenSlides>
  <MMClips>0</MMClips>
  <ScaleCrop>false</ScaleCrop>
  <HeadingPairs>
    <vt:vector size="4" baseType="variant">
      <vt:variant>
        <vt:lpstr>Theme</vt:lpstr>
      </vt:variant>
      <vt:variant>
        <vt:i4>2</vt:i4>
      </vt:variant>
      <vt:variant>
        <vt:lpstr>Slide Titles</vt:lpstr>
      </vt:variant>
      <vt:variant>
        <vt:i4>45</vt:i4>
      </vt:variant>
    </vt:vector>
  </HeadingPairs>
  <TitlesOfParts>
    <vt:vector size="47" baseType="lpstr">
      <vt:lpstr>XNAT template workshop 2016-16x9</vt:lpstr>
      <vt:lpstr>2_Office Theme</vt:lpstr>
      <vt:lpstr> XNAT Pipeline</vt:lpstr>
      <vt:lpstr>Agenda:</vt:lpstr>
      <vt:lpstr>What does one do with data?</vt:lpstr>
      <vt:lpstr>How does one do all these things to the data?</vt:lpstr>
      <vt:lpstr>Ideally how do we want to process the data?</vt:lpstr>
      <vt:lpstr>What is XNAT Pipeline Engine?</vt:lpstr>
      <vt:lpstr>What is an XML?</vt:lpstr>
      <vt:lpstr>XML Example</vt:lpstr>
      <vt:lpstr>What is XPATH?</vt:lpstr>
      <vt:lpstr>/note/to/text()</vt:lpstr>
      <vt:lpstr>XNAT Pipeline XML Types</vt:lpstr>
      <vt:lpstr>Anatomy of a script</vt:lpstr>
      <vt:lpstr>Input arguments to scripts </vt:lpstr>
      <vt:lpstr>Resource Descriptor XML </vt:lpstr>
      <vt:lpstr>Parameters</vt:lpstr>
      <vt:lpstr>Parameters</vt:lpstr>
      <vt:lpstr>Structure of Pipeline XML</vt:lpstr>
      <vt:lpstr>Slide 18</vt:lpstr>
      <vt:lpstr>Pipeline XML</vt:lpstr>
      <vt:lpstr>Pipeline Engine in Action</vt:lpstr>
      <vt:lpstr>Features of XNAT Pipeline</vt:lpstr>
      <vt:lpstr>How does one create a XNAT Pipeline? - Part I</vt:lpstr>
      <vt:lpstr>How does one create a XNAT Pipeline? - Part II</vt:lpstr>
      <vt:lpstr>Integrating XNAT and Pipeline </vt:lpstr>
      <vt:lpstr>Pipelines available at installation</vt:lpstr>
      <vt:lpstr>Slide 26</vt:lpstr>
      <vt:lpstr>&lt;parameter&gt; &lt;name&gt;functional_scan_type&lt;/name&gt; &lt;values&gt; &lt;csv&gt;tfMRI&lt;/csv&gt; &lt;/values&gt; &lt;description&gt;Scantype of the Functional Scans&lt;/description&gt; &lt;/parameter&gt;</vt:lpstr>
      <vt:lpstr>How does one launch a XNAT Pipeline? – Part I</vt:lpstr>
      <vt:lpstr>Slide 29</vt:lpstr>
      <vt:lpstr>How does one launch a XNAT Pipeline from Actions Box?</vt:lpstr>
      <vt:lpstr>Slide 31</vt:lpstr>
      <vt:lpstr>Default Pipeline Launcher UI</vt:lpstr>
      <vt:lpstr>Slide 33</vt:lpstr>
      <vt:lpstr>Pipeline and REST calls – Part I </vt:lpstr>
      <vt:lpstr>Pipeline and REST calls – Part II</vt:lpstr>
      <vt:lpstr>Pipelines and REST Call – Part III</vt:lpstr>
      <vt:lpstr>Launching a pipeline via REST calls</vt:lpstr>
      <vt:lpstr>Job scheduling and Compute Clusters </vt:lpstr>
      <vt:lpstr>Invoking a pipeline from XNAT </vt:lpstr>
      <vt:lpstr>Cluster/Scheduler Integration – SGE / Open Grid Scheduler</vt:lpstr>
      <vt:lpstr>Not SGE/Open Grid Scheduler GRID?</vt:lpstr>
      <vt:lpstr>Migrating from XNAT 1.6* to 1.7 – Part I</vt:lpstr>
      <vt:lpstr>Migrating from XNAT 1.6* to 1.7 – Part II</vt:lpstr>
      <vt:lpstr>XNAT 1.7 Features </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Breakout:  Embedding an XNAT UI in a separate application</dc:title>
  <dc:creator>Mohana</dc:creator>
  <cp:lastModifiedBy>Mohana</cp:lastModifiedBy>
  <cp:revision>164</cp:revision>
  <dcterms:created xsi:type="dcterms:W3CDTF">2016-05-25T10:41:47Z</dcterms:created>
  <dcterms:modified xsi:type="dcterms:W3CDTF">2016-06-08T13:00:59Z</dcterms:modified>
</cp:coreProperties>
</file>