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57" r:id="rId3"/>
    <p:sldId id="283" r:id="rId4"/>
    <p:sldId id="285" r:id="rId5"/>
    <p:sldId id="272" r:id="rId6"/>
    <p:sldId id="282" r:id="rId7"/>
    <p:sldId id="298" r:id="rId8"/>
    <p:sldId id="299" r:id="rId9"/>
    <p:sldId id="273" r:id="rId10"/>
    <p:sldId id="274" r:id="rId11"/>
    <p:sldId id="279" r:id="rId12"/>
    <p:sldId id="294" r:id="rId13"/>
    <p:sldId id="278" r:id="rId14"/>
    <p:sldId id="297" r:id="rId15"/>
    <p:sldId id="289" r:id="rId16"/>
    <p:sldId id="290" r:id="rId17"/>
    <p:sldId id="291" r:id="rId18"/>
    <p:sldId id="281" r:id="rId19"/>
    <p:sldId id="295" r:id="rId20"/>
    <p:sldId id="277" r:id="rId21"/>
    <p:sldId id="292" r:id="rId22"/>
    <p:sldId id="276" r:id="rId23"/>
    <p:sldId id="293" r:id="rId24"/>
    <p:sldId id="269" r:id="rId25"/>
    <p:sldId id="284" r:id="rId26"/>
    <p:sldId id="262" r:id="rId27"/>
    <p:sldId id="263" r:id="rId28"/>
    <p:sldId id="288" r:id="rId29"/>
    <p:sldId id="287" r:id="rId30"/>
    <p:sldId id="286" r:id="rId31"/>
    <p:sldId id="265" r:id="rId32"/>
    <p:sldId id="266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B03"/>
    <a:srgbClr val="FFFF99"/>
    <a:srgbClr val="213F7D"/>
    <a:srgbClr val="4F81BD"/>
    <a:srgbClr val="FF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87" autoAdjust="0"/>
  </p:normalViewPr>
  <p:slideViewPr>
    <p:cSldViewPr>
      <p:cViewPr>
        <p:scale>
          <a:sx n="100" d="100"/>
          <a:sy n="100" d="100"/>
        </p:scale>
        <p:origin x="-1104" y="-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84707-6108-4B50-8E31-55B6FE4737F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500C-2811-49A8-A00D-140CAC329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9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50369"/>
            <a:ext cx="3886200" cy="110251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095750"/>
            <a:ext cx="3886200" cy="6858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effectLst/>
                <a:latin typeface="Roboto Condensed" pitchFamily="2" charset="0"/>
                <a:ea typeface="Roboto Condense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14300"/>
            <a:ext cx="8229600" cy="47982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13F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52750"/>
            <a:ext cx="3752850" cy="110251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098130"/>
            <a:ext cx="3755189" cy="7596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Roboto Condensed" pitchFamily="2" charset="0"/>
                <a:ea typeface="Roboto Condense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816C-3D94-4DF2-8266-56D515106B5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51434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229600" cy="48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13F7D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DF46816C-3D94-4DF2-8266-56D515106B58}" type="datetimeFigureOut">
              <a:rPr lang="en-US" smtClean="0"/>
              <a:pPr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3276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213F7D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13F7D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213F7D"/>
          </a:solidFill>
          <a:effectLst/>
          <a:latin typeface="Roboto Condensed" pitchFamily="2" charset="0"/>
          <a:ea typeface="Roboto Condensed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effectLst/>
          <a:latin typeface="Roboto Condensed" pitchFamily="2" charset="0"/>
          <a:ea typeface="Roboto Condensed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0"/>
            <a:ext cx="9143244" cy="5143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13F7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02870"/>
            <a:ext cx="8229600" cy="48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DF46816C-3D94-4DF2-8266-56D515106B5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3276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fld id="{413986A7-D485-4C3D-8D74-E3D7E2E74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effectLst/>
          <a:latin typeface="Roboto Condensed" pitchFamily="2" charset="0"/>
          <a:ea typeface="Roboto Condensed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boto Condensed" pitchFamily="2" charset="0"/>
          <a:ea typeface="Roboto Condensed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XNAT at Scale:  CNDA </a:t>
            </a:r>
            <a:br>
              <a:rPr lang="en-US" dirty="0" smtClean="0"/>
            </a:br>
            <a:r>
              <a:rPr lang="en-US" sz="1600" dirty="0" smtClean="0"/>
              <a:t>Jenny </a:t>
            </a:r>
            <a:r>
              <a:rPr lang="en-US" sz="1600" dirty="0" smtClean="0"/>
              <a:t>Gurney gkgurney@wustl.edu </a:t>
            </a:r>
            <a:br>
              <a:rPr lang="en-US" sz="1600" dirty="0" smtClean="0"/>
            </a:br>
            <a:r>
              <a:rPr lang="en-US" sz="1600" dirty="0" smtClean="0"/>
              <a:t>CNDA </a:t>
            </a:r>
            <a:r>
              <a:rPr lang="en-US" sz="1600" dirty="0" smtClean="0"/>
              <a:t>Operations</a:t>
            </a:r>
            <a:endParaRPr lang="en-US" sz="1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3943350"/>
            <a:ext cx="3755189" cy="759620"/>
          </a:xfrm>
        </p:spPr>
        <p:txBody>
          <a:bodyPr/>
          <a:lstStyle/>
          <a:p>
            <a:r>
              <a:rPr lang="en-US" dirty="0" smtClean="0"/>
              <a:t>JUNE </a:t>
            </a:r>
            <a:r>
              <a:rPr lang="en-US" dirty="0"/>
              <a:t>7</a:t>
            </a:r>
            <a:r>
              <a:rPr lang="en-US" dirty="0" smtClean="0"/>
              <a:t>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CNDA Environment:  Processing Cluster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97"/>
            <a:ext cx="9144000" cy="368530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276475" y="3143249"/>
            <a:ext cx="2371724" cy="1219200"/>
          </a:xfrm>
          <a:prstGeom prst="roundRect">
            <a:avLst/>
          </a:prstGeom>
          <a:solidFill>
            <a:schemeClr val="bg2">
              <a:alpha val="1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CNDA Environment:  Processing Cluster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5" y="744791"/>
            <a:ext cx="7857726" cy="434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6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02870"/>
            <a:ext cx="8763000" cy="48006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CNDA Environment:  DICOM from Campus Scanners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97"/>
            <a:ext cx="9144000" cy="368530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828800" y="895350"/>
            <a:ext cx="1143000" cy="1905000"/>
          </a:xfrm>
          <a:prstGeom prst="roundRect">
            <a:avLst/>
          </a:prstGeom>
          <a:solidFill>
            <a:schemeClr val="bg2">
              <a:alpha val="1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9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819150"/>
            <a:ext cx="1390650" cy="1219200"/>
          </a:xfrm>
          <a:prstGeom prst="roundRect">
            <a:avLst/>
          </a:prstGeom>
          <a:solidFill>
            <a:schemeClr val="bg2">
              <a:alpha val="1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9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57325" y="1123950"/>
            <a:ext cx="542925" cy="566410"/>
            <a:chOff x="1457325" y="1123950"/>
            <a:chExt cx="542925" cy="5664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1123950"/>
              <a:ext cx="542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457325" y="1428750"/>
              <a:ext cx="542925" cy="2616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57325" y="1428750"/>
              <a:ext cx="5429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CTP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0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CNDA Environment</a:t>
            </a:r>
            <a:r>
              <a:rPr lang="en-US" dirty="0" smtClean="0"/>
              <a:t>:  CTP</a:t>
            </a:r>
            <a:endParaRPr lang="en-US" dirty="0"/>
          </a:p>
        </p:txBody>
      </p:sp>
      <p:pic>
        <p:nvPicPr>
          <p:cNvPr id="1026" name="Picture 2" descr="C:\Users\Jenny\Dropbox\ctp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28981"/>
            <a:ext cx="6627694" cy="435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9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Clinical/Research Scan Facility</a:t>
            </a:r>
          </a:p>
          <a:p>
            <a:r>
              <a:rPr lang="en-US" dirty="0" smtClean="0"/>
              <a:t>Technician operate scanners</a:t>
            </a:r>
          </a:p>
          <a:p>
            <a:r>
              <a:rPr lang="en-US" dirty="0" smtClean="0"/>
              <a:t>Somewhat rigid in procedure</a:t>
            </a:r>
          </a:p>
          <a:p>
            <a:r>
              <a:rPr lang="en-US" dirty="0" smtClean="0"/>
              <a:t>Pass project ids in DICOM</a:t>
            </a:r>
          </a:p>
          <a:p>
            <a:r>
              <a:rPr lang="en-US" dirty="0" smtClean="0"/>
              <a:t>CTP used to fork session to separate DICOM routers</a:t>
            </a:r>
          </a:p>
          <a:p>
            <a:r>
              <a:rPr lang="en-US" dirty="0" smtClean="0"/>
              <a:t>List mode files saved to USB then transferred on </a:t>
            </a:r>
            <a:r>
              <a:rPr lang="en-US" dirty="0" err="1" smtClean="0"/>
              <a:t>cron</a:t>
            </a:r>
            <a:r>
              <a:rPr lang="en-US" dirty="0" smtClean="0"/>
              <a:t> from a mini PC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52400" y="102870"/>
            <a:ext cx="8763000" cy="48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effectLst/>
                <a:latin typeface="Roboto Condensed" pitchFamily="2" charset="0"/>
                <a:ea typeface="Roboto Condensed" pitchFamily="2" charset="0"/>
                <a:cs typeface="+mj-cs"/>
              </a:defRPr>
            </a:lvl1pPr>
          </a:lstStyle>
          <a:p>
            <a:r>
              <a:rPr lang="en-US" sz="3600" dirty="0" smtClean="0"/>
              <a:t>CNDA Environment:  DICOM from Campus Scanners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16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Research-Only Scan Facility</a:t>
            </a:r>
          </a:p>
          <a:p>
            <a:r>
              <a:rPr lang="en-US" dirty="0" smtClean="0"/>
              <a:t>Researchers and team run scanner</a:t>
            </a:r>
          </a:p>
          <a:p>
            <a:r>
              <a:rPr lang="en-US" dirty="0" smtClean="0"/>
              <a:t>More flexibility in what is allowed</a:t>
            </a:r>
          </a:p>
          <a:p>
            <a:r>
              <a:rPr lang="en-US" dirty="0" smtClean="0"/>
              <a:t>Research </a:t>
            </a:r>
            <a:r>
              <a:rPr lang="en-US" dirty="0"/>
              <a:t>Imaging Information </a:t>
            </a:r>
            <a:r>
              <a:rPr lang="en-US" dirty="0" smtClean="0"/>
              <a:t>System provides routing</a:t>
            </a:r>
          </a:p>
          <a:p>
            <a:r>
              <a:rPr lang="en-US" dirty="0" smtClean="0"/>
              <a:t>Scanner </a:t>
            </a:r>
            <a:r>
              <a:rPr lang="en-US" dirty="0" err="1" smtClean="0"/>
              <a:t>autosends</a:t>
            </a:r>
            <a:r>
              <a:rPr lang="en-US" dirty="0" smtClean="0"/>
              <a:t> to CTP</a:t>
            </a:r>
          </a:p>
          <a:p>
            <a:r>
              <a:rPr lang="en-US" dirty="0" smtClean="0"/>
              <a:t>CTP used mostly as a buffer as a secondary back-up</a:t>
            </a:r>
          </a:p>
          <a:p>
            <a:r>
              <a:rPr lang="en-US" dirty="0" smtClean="0"/>
              <a:t>CTP sends to DICOM receiver enabled for RIIS info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52400" y="102870"/>
            <a:ext cx="8763000" cy="48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effectLst/>
                <a:latin typeface="Roboto Condensed" pitchFamily="2" charset="0"/>
                <a:ea typeface="Roboto Condensed" pitchFamily="2" charset="0"/>
                <a:cs typeface="+mj-cs"/>
              </a:defRPr>
            </a:lvl1pPr>
          </a:lstStyle>
          <a:p>
            <a:r>
              <a:rPr lang="en-US" sz="3600" dirty="0" smtClean="0"/>
              <a:t>CNDA Environment:  DICOM from Campus Scanners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43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Shadow Servers</a:t>
            </a:r>
          </a:p>
          <a:p>
            <a:r>
              <a:rPr lang="en-US" dirty="0" smtClean="0"/>
              <a:t>Point to production file system and database</a:t>
            </a:r>
          </a:p>
          <a:p>
            <a:r>
              <a:rPr lang="en-US" dirty="0" smtClean="0"/>
              <a:t>Receive DICOM traffic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52400" y="102870"/>
            <a:ext cx="8763000" cy="48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effectLst/>
                <a:latin typeface="Roboto Condensed" pitchFamily="2" charset="0"/>
                <a:ea typeface="Roboto Condensed" pitchFamily="2" charset="0"/>
                <a:cs typeface="+mj-cs"/>
              </a:defRPr>
            </a:lvl1pPr>
          </a:lstStyle>
          <a:p>
            <a:r>
              <a:rPr lang="en-US" sz="3600" dirty="0" smtClean="0"/>
              <a:t>CNDA Environment:  DICOM from Campus Scanners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69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CNDA Environment:  PACS Query Retrieves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97"/>
            <a:ext cx="9144000" cy="368530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0" y="2038349"/>
            <a:ext cx="1390650" cy="1143001"/>
          </a:xfrm>
          <a:prstGeom prst="roundRect">
            <a:avLst/>
          </a:prstGeom>
          <a:solidFill>
            <a:schemeClr val="bg2">
              <a:alpha val="1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99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28800" y="895350"/>
            <a:ext cx="1143000" cy="1905000"/>
          </a:xfrm>
          <a:prstGeom prst="roundRect">
            <a:avLst/>
          </a:prstGeom>
          <a:solidFill>
            <a:schemeClr val="bg2">
              <a:alpha val="1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9878"/>
            <a:ext cx="8229600" cy="354687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Uses</a:t>
            </a:r>
          </a:p>
          <a:p>
            <a:pPr lvl="1"/>
            <a:r>
              <a:rPr lang="en-US" sz="2600" dirty="0" smtClean="0"/>
              <a:t>Retrospective studies</a:t>
            </a:r>
          </a:p>
          <a:p>
            <a:pPr lvl="1"/>
            <a:r>
              <a:rPr lang="en-US" sz="2600" dirty="0" smtClean="0"/>
              <a:t>Additional data for research study participants</a:t>
            </a:r>
          </a:p>
          <a:p>
            <a:r>
              <a:rPr lang="en-US" sz="2600" dirty="0"/>
              <a:t>JAAT  http://nrg.wustl.edu/software/jaat/</a:t>
            </a:r>
            <a:endParaRPr lang="en-US" sz="2600" dirty="0" smtClean="0"/>
          </a:p>
          <a:p>
            <a:r>
              <a:rPr lang="en-US" sz="2600" dirty="0" smtClean="0"/>
              <a:t>JAAT generates a </a:t>
            </a:r>
            <a:r>
              <a:rPr lang="en-US" sz="2600" dirty="0" err="1" smtClean="0"/>
              <a:t>lookup.properties</a:t>
            </a:r>
            <a:r>
              <a:rPr lang="en-US" sz="2600" dirty="0" smtClean="0"/>
              <a:t> for CTP, then CMOVE</a:t>
            </a:r>
          </a:p>
          <a:p>
            <a:r>
              <a:rPr lang="en-US" sz="2600" dirty="0" smtClean="0"/>
              <a:t>CTP </a:t>
            </a:r>
            <a:r>
              <a:rPr lang="en-US" sz="2600" dirty="0" err="1" smtClean="0"/>
              <a:t>deidentifies</a:t>
            </a:r>
            <a:r>
              <a:rPr lang="en-US" sz="2600" dirty="0" smtClean="0"/>
              <a:t> (limited PHI data set)</a:t>
            </a:r>
          </a:p>
          <a:p>
            <a:r>
              <a:rPr lang="en-US" sz="2600" dirty="0" smtClean="0"/>
              <a:t>CTP forwards to CNDA via DICOM</a:t>
            </a:r>
          </a:p>
          <a:p>
            <a:r>
              <a:rPr lang="en-US" sz="2600" dirty="0" smtClean="0"/>
              <a:t>Restricted time frame for pulls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02870"/>
            <a:ext cx="8229600" cy="48006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CNDA Environment:  PACS Query Retrieves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73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CNDA Environment: DIAN Data Feed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97"/>
            <a:ext cx="9144000" cy="368530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7196136" y="1023936"/>
            <a:ext cx="1490663" cy="1471613"/>
          </a:xfrm>
          <a:prstGeom prst="roundRect">
            <a:avLst/>
          </a:prstGeom>
          <a:solidFill>
            <a:schemeClr val="bg2">
              <a:alpha val="1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99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75" y="1023936"/>
            <a:ext cx="946725" cy="85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7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XNAT at Scale:  CNDA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CNDA Environment  </a:t>
            </a:r>
          </a:p>
          <a:p>
            <a:r>
              <a:rPr lang="en-US" dirty="0"/>
              <a:t>Continuous </a:t>
            </a:r>
            <a:r>
              <a:rPr lang="en-US" dirty="0" smtClean="0"/>
              <a:t>Integration</a:t>
            </a:r>
            <a:endParaRPr lang="en-US" dirty="0"/>
          </a:p>
          <a:p>
            <a:r>
              <a:rPr lang="en-US" dirty="0"/>
              <a:t>Identifying SQL </a:t>
            </a:r>
            <a:r>
              <a:rPr lang="en-US" dirty="0" smtClean="0"/>
              <a:t>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Dominantly Inherited Alzheimer Network</a:t>
            </a:r>
          </a:p>
          <a:p>
            <a:r>
              <a:rPr lang="en-US" sz="2600" dirty="0" smtClean="0"/>
              <a:t>7 of 10 years, 450 participants</a:t>
            </a:r>
          </a:p>
          <a:p>
            <a:r>
              <a:rPr lang="en-US" sz="2600" dirty="0" smtClean="0"/>
              <a:t>10 sites to 22 sites collecting data, </a:t>
            </a:r>
            <a:r>
              <a:rPr lang="en-US" sz="2600" dirty="0"/>
              <a:t>5 </a:t>
            </a:r>
            <a:r>
              <a:rPr lang="en-US" sz="2600" dirty="0" smtClean="0"/>
              <a:t>continents</a:t>
            </a:r>
          </a:p>
          <a:p>
            <a:r>
              <a:rPr lang="en-US" sz="2600" dirty="0" smtClean="0"/>
              <a:t>Data:  Clinical, Psych, Biomarkers, Genetics, Imaging</a:t>
            </a:r>
          </a:p>
          <a:p>
            <a:r>
              <a:rPr lang="en-US" sz="2600" dirty="0" smtClean="0"/>
              <a:t>ADCS pull every four hours</a:t>
            </a:r>
          </a:p>
          <a:p>
            <a:r>
              <a:rPr lang="en-US" sz="2600" dirty="0" smtClean="0"/>
              <a:t>Mayo pushes MR QC nightly</a:t>
            </a:r>
          </a:p>
          <a:p>
            <a:r>
              <a:rPr lang="en-US" sz="2600" dirty="0" smtClean="0"/>
              <a:t>Annual DIAN data freeze</a:t>
            </a:r>
            <a:endParaRPr lang="en-US" sz="2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02870"/>
            <a:ext cx="8229600" cy="48006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CNDA Environment: DIAN Data Feed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67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CNDA Environment:  MEDEX Data Feed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97"/>
            <a:ext cx="9144000" cy="368530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00655"/>
            <a:ext cx="949680" cy="88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7196136" y="1023936"/>
            <a:ext cx="1490663" cy="1471613"/>
          </a:xfrm>
          <a:prstGeom prst="roundRect">
            <a:avLst/>
          </a:prstGeom>
          <a:solidFill>
            <a:schemeClr val="bg2">
              <a:alpha val="1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99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58000" y="1276350"/>
            <a:ext cx="542925" cy="566410"/>
            <a:chOff x="1457325" y="1123950"/>
            <a:chExt cx="542925" cy="56641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1123950"/>
              <a:ext cx="542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457325" y="1428750"/>
              <a:ext cx="542925" cy="2616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57325" y="1428750"/>
              <a:ext cx="5429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CTP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19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Mindfulness, Health Education and Exercise</a:t>
            </a:r>
          </a:p>
          <a:p>
            <a:r>
              <a:rPr lang="en-US" sz="2600" dirty="0"/>
              <a:t>2</a:t>
            </a:r>
            <a:r>
              <a:rPr lang="en-US" sz="2600" dirty="0" smtClean="0"/>
              <a:t> of 5 years, 450 participants</a:t>
            </a:r>
          </a:p>
          <a:p>
            <a:r>
              <a:rPr lang="en-US" sz="2600" dirty="0" smtClean="0"/>
              <a:t>2 sites:  Washington University and UCSD</a:t>
            </a:r>
          </a:p>
          <a:p>
            <a:r>
              <a:rPr lang="en-US" sz="2600" dirty="0" smtClean="0"/>
              <a:t>CTP installed on mini PC at UCSD </a:t>
            </a:r>
          </a:p>
          <a:p>
            <a:r>
              <a:rPr lang="en-US" sz="2600" dirty="0" smtClean="0"/>
              <a:t>CTP receives DICOM and transfers it via HTTPS to CNDA</a:t>
            </a:r>
          </a:p>
          <a:p>
            <a:r>
              <a:rPr lang="en-US" sz="2600" dirty="0" smtClean="0"/>
              <a:t>GE multi-echo BOLD extracted by </a:t>
            </a:r>
            <a:r>
              <a:rPr lang="en-US" sz="2600" dirty="0" err="1" smtClean="0"/>
              <a:t>cron</a:t>
            </a:r>
            <a:r>
              <a:rPr lang="en-US" sz="2600" dirty="0" smtClean="0"/>
              <a:t> in CNDA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02870"/>
            <a:ext cx="8229600" cy="48006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CNDA Environment: MEDEX Data Feed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48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RSNA Clinical Trial Processor:  HTTP XNAT integration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30275"/>
            <a:ext cx="7765365" cy="339407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4476750"/>
            <a:ext cx="8153400" cy="762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itchFamily="2" charset="0"/>
                <a:ea typeface="Roboto Condensed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itchFamily="2" charset="0"/>
                <a:ea typeface="Roboto Condensed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itchFamily="2" charset="0"/>
                <a:ea typeface="Roboto Condensed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itchFamily="2" charset="0"/>
                <a:ea typeface="Roboto Condensed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http://</a:t>
            </a:r>
            <a:r>
              <a:rPr lang="en-US" sz="1400" dirty="0" smtClean="0"/>
              <a:t>mircwiki.rsna.org/index.php?title=Configuring_the_HttpExportService_for_Connection_to_XNAT_Servers</a:t>
            </a:r>
          </a:p>
          <a:p>
            <a:pPr marL="0" indent="0">
              <a:buNone/>
            </a:pPr>
            <a:r>
              <a:rPr lang="en-US" sz="1400" dirty="0">
                <a:effectLst/>
              </a:rPr>
              <a:t>http://mircwiki.rsna.org/index.php?title=MIRC_CTP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4338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DevOps:  Continuous Integration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a virtual machine copy of yesterday production</a:t>
            </a:r>
          </a:p>
          <a:p>
            <a:r>
              <a:rPr lang="en-US" dirty="0" smtClean="0"/>
              <a:t>Trigger Jenkins task for build of all latest check-ins</a:t>
            </a:r>
          </a:p>
          <a:p>
            <a:r>
              <a:rPr lang="en-US" dirty="0"/>
              <a:t>Trigger Jenkins task </a:t>
            </a:r>
            <a:r>
              <a:rPr lang="en-US" dirty="0" smtClean="0"/>
              <a:t>to run automated Selenium pipeline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Identifying SQL </a:t>
            </a:r>
            <a:r>
              <a:rPr lang="en-US" sz="2800" dirty="0" smtClean="0"/>
              <a:t>Issues, aka DB Tweaking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52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Queries troubles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You </a:t>
            </a:r>
            <a:r>
              <a:rPr lang="en-US" dirty="0"/>
              <a:t>try to pull up a listing and it never </a:t>
            </a:r>
            <a:r>
              <a:rPr lang="en-US" dirty="0" smtClean="0"/>
              <a:t>returns</a:t>
            </a:r>
          </a:p>
          <a:p>
            <a:r>
              <a:rPr lang="en-US" dirty="0" smtClean="0"/>
              <a:t>Things keep slowing down on your XNAT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First step:</a:t>
            </a:r>
          </a:p>
          <a:p>
            <a:pPr marL="0" indent="0">
              <a:buNone/>
            </a:pPr>
            <a:r>
              <a:rPr lang="en-US" dirty="0" smtClean="0"/>
              <a:t>Identify slow queries or tables  </a:t>
            </a:r>
          </a:p>
        </p:txBody>
      </p:sp>
    </p:spTree>
    <p:extLst>
      <p:ext uri="{BB962C8B-B14F-4D97-AF65-F5344CB8AC3E}">
        <p14:creationId xmlns:p14="http://schemas.microsoft.com/office/powerpoint/2010/main" val="26580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SQL Issues, aka DB Tweaking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5350"/>
            <a:ext cx="8305800" cy="3699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But how?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Postgres logs</a:t>
            </a:r>
          </a:p>
          <a:p>
            <a:pPr marL="0" indent="0">
              <a:buNone/>
            </a:pPr>
            <a:r>
              <a:rPr lang="en-US" sz="2600" dirty="0" smtClean="0"/>
              <a:t>In </a:t>
            </a:r>
            <a:r>
              <a:rPr lang="en-US" sz="2600" dirty="0" err="1" smtClean="0"/>
              <a:t>postgres.conf</a:t>
            </a:r>
            <a:r>
              <a:rPr lang="en-US" sz="2600" dirty="0" smtClean="0"/>
              <a:t> (on your vagrant in </a:t>
            </a:r>
            <a:r>
              <a:rPr lang="en-US" sz="2600" dirty="0" smtClean="0">
                <a:effectLst/>
              </a:rPr>
              <a:t>/</a:t>
            </a:r>
            <a:r>
              <a:rPr lang="en-US" sz="2600" dirty="0" err="1" smtClean="0">
                <a:effectLst/>
              </a:rPr>
              <a:t>etc</a:t>
            </a:r>
            <a:r>
              <a:rPr lang="en-US" sz="2600" dirty="0" smtClean="0">
                <a:effectLst/>
              </a:rPr>
              <a:t>/</a:t>
            </a:r>
            <a:r>
              <a:rPr lang="en-US" sz="2600" dirty="0" err="1" smtClean="0">
                <a:effectLst/>
              </a:rPr>
              <a:t>postgresql</a:t>
            </a:r>
            <a:r>
              <a:rPr lang="en-US" sz="2600" dirty="0" smtClean="0">
                <a:effectLst/>
              </a:rPr>
              <a:t>/9.5/main)</a:t>
            </a:r>
            <a:endParaRPr lang="en-US" sz="2600" dirty="0" smtClean="0"/>
          </a:p>
          <a:p>
            <a:r>
              <a:rPr lang="en-US" sz="2600" dirty="0">
                <a:effectLst/>
              </a:rPr>
              <a:t># Log queries longer than 30 seconds</a:t>
            </a:r>
          </a:p>
          <a:p>
            <a:r>
              <a:rPr lang="en-US" sz="2600" dirty="0" err="1">
                <a:effectLst/>
              </a:rPr>
              <a:t>log_min_duration_statement</a:t>
            </a:r>
            <a:r>
              <a:rPr lang="en-US" sz="2600" dirty="0">
                <a:effectLst/>
              </a:rPr>
              <a:t> = </a:t>
            </a:r>
            <a:r>
              <a:rPr lang="en-US" sz="2600" dirty="0" smtClean="0">
                <a:effectLst/>
              </a:rPr>
              <a:t>30000</a:t>
            </a:r>
          </a:p>
          <a:p>
            <a:endParaRPr lang="en-US" sz="8800" dirty="0">
              <a:effectLst/>
            </a:endParaRPr>
          </a:p>
          <a:p>
            <a:endParaRPr lang="en-US" sz="8800" dirty="0">
              <a:effectLst/>
            </a:endParaRPr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37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Identifying SQL Issues, aka DB Tweaking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5350"/>
            <a:ext cx="8305800" cy="3699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XNAT sql.log:  if </a:t>
            </a:r>
            <a:r>
              <a:rPr lang="en-US" sz="2600" dirty="0"/>
              <a:t>query never finishes, under standard production log4j settings, will never </a:t>
            </a:r>
            <a:r>
              <a:rPr lang="en-US" sz="2600" dirty="0" smtClean="0"/>
              <a:t>appear.</a:t>
            </a:r>
          </a:p>
          <a:p>
            <a:pPr marL="0" lvl="1" indent="0">
              <a:buNone/>
            </a:pPr>
            <a:endParaRPr lang="en-US" sz="2600" dirty="0">
              <a:effectLst/>
            </a:endParaRPr>
          </a:p>
          <a:p>
            <a:pPr marL="0" indent="0">
              <a:buNone/>
            </a:pPr>
            <a:r>
              <a:rPr lang="en-US" sz="2600" dirty="0" smtClean="0"/>
              <a:t>To log all queries, explode your </a:t>
            </a:r>
            <a:r>
              <a:rPr lang="en-US" sz="2600" dirty="0" err="1" smtClean="0"/>
              <a:t>ROOT.war</a:t>
            </a:r>
            <a:r>
              <a:rPr lang="en-US" sz="2600" dirty="0" smtClean="0"/>
              <a:t> and add a log4j.properties in ROOT/WEB-INF/</a:t>
            </a:r>
            <a:r>
              <a:rPr lang="en-US" sz="2600" dirty="0" err="1" smtClean="0"/>
              <a:t>conf</a:t>
            </a:r>
            <a:r>
              <a:rPr lang="en-US" sz="2600" dirty="0" smtClean="0"/>
              <a:t> with the following:</a:t>
            </a:r>
            <a:endParaRPr lang="en-US" sz="26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26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Identifying SQL Issues, aka DB Tweaking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42950"/>
            <a:ext cx="8305800" cy="36992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 smtClean="0"/>
              <a:t># </a:t>
            </a:r>
            <a:r>
              <a:rPr lang="en-US" sz="8000" dirty="0"/>
              <a:t>SETTING </a:t>
            </a:r>
            <a:r>
              <a:rPr lang="en-US" sz="8000" dirty="0" err="1"/>
              <a:t>PoolDBUtils</a:t>
            </a:r>
            <a:r>
              <a:rPr lang="en-US" sz="8000" dirty="0"/>
              <a:t> Log to DEBUG will log all SQL QUERIES</a:t>
            </a:r>
          </a:p>
          <a:p>
            <a:pPr marL="0" indent="0">
              <a:buNone/>
            </a:pPr>
            <a:r>
              <a:rPr lang="en-US" sz="8000" dirty="0"/>
              <a:t>log4j.category.org.nrg.xft.db.PoolDBUtils = DEBUG, </a:t>
            </a:r>
            <a:r>
              <a:rPr lang="en-US" sz="8000" dirty="0" err="1"/>
              <a:t>sql</a:t>
            </a:r>
            <a:endParaRPr lang="en-US" sz="8000" dirty="0"/>
          </a:p>
          <a:p>
            <a:pPr marL="0" indent="0">
              <a:buNone/>
            </a:pPr>
            <a:r>
              <a:rPr lang="en-US" sz="8000" dirty="0"/>
              <a:t>log4j.additivity.org.nrg.xft.db.PoolDBUtils = </a:t>
            </a:r>
            <a:r>
              <a:rPr lang="en-US" sz="8000" dirty="0" smtClean="0"/>
              <a:t>false</a:t>
            </a:r>
          </a:p>
          <a:p>
            <a:pPr marL="0" indent="0">
              <a:buNone/>
            </a:pPr>
            <a:r>
              <a:rPr lang="en-US" sz="8000" dirty="0"/>
              <a:t>#</a:t>
            </a:r>
          </a:p>
          <a:p>
            <a:pPr marL="0" indent="0">
              <a:buNone/>
            </a:pPr>
            <a:r>
              <a:rPr lang="en-US" sz="8000" dirty="0"/>
              <a:t># QUERY LOG</a:t>
            </a:r>
          </a:p>
          <a:p>
            <a:pPr marL="0" indent="0">
              <a:buNone/>
            </a:pPr>
            <a:r>
              <a:rPr lang="en-US" sz="8000" dirty="0"/>
              <a:t>#</a:t>
            </a:r>
          </a:p>
          <a:p>
            <a:pPr marL="0" indent="0">
              <a:buNone/>
            </a:pPr>
            <a:r>
              <a:rPr lang="en-US" sz="8000" dirty="0"/>
              <a:t>log4j.appender.sql = org.apache.log4j.DailyRollingFileAppender</a:t>
            </a:r>
          </a:p>
          <a:p>
            <a:pPr marL="0" indent="0">
              <a:buNone/>
            </a:pPr>
            <a:r>
              <a:rPr lang="en-US" sz="8000" dirty="0"/>
              <a:t>log4j.appender.sql.file = </a:t>
            </a:r>
            <a:r>
              <a:rPr lang="en-US" sz="8000" dirty="0" smtClean="0"/>
              <a:t>/home/logs/tomcat/xnat-21/sql.log</a:t>
            </a:r>
            <a:endParaRPr lang="en-US" sz="8000" dirty="0"/>
          </a:p>
          <a:p>
            <a:pPr marL="0" indent="0">
              <a:buNone/>
            </a:pPr>
            <a:r>
              <a:rPr lang="en-US" sz="8000" dirty="0"/>
              <a:t>log4j.appender.sql.ImmediateFlush=true</a:t>
            </a:r>
          </a:p>
          <a:p>
            <a:pPr marL="0" indent="0">
              <a:buNone/>
            </a:pPr>
            <a:r>
              <a:rPr lang="en-US" sz="8000" dirty="0"/>
              <a:t>log4j.appender.sql.DatePattern='.</a:t>
            </a:r>
            <a:r>
              <a:rPr lang="en-US" sz="8000" dirty="0" smtClean="0"/>
              <a:t>'</a:t>
            </a:r>
            <a:r>
              <a:rPr lang="en-US" sz="8000" dirty="0" err="1" smtClean="0"/>
              <a:t>yyyy</a:t>
            </a:r>
            <a:r>
              <a:rPr lang="en-US" sz="8000" dirty="0" smtClean="0"/>
              <a:t>-MM-</a:t>
            </a:r>
            <a:r>
              <a:rPr lang="en-US" sz="8000" dirty="0" err="1" smtClean="0"/>
              <a:t>dd</a:t>
            </a:r>
            <a:endParaRPr lang="en-US" sz="8000" dirty="0"/>
          </a:p>
          <a:p>
            <a:pPr marL="0" indent="0">
              <a:buNone/>
            </a:pPr>
            <a:r>
              <a:rPr lang="en-US" sz="8000" dirty="0"/>
              <a:t>log4j.appender.sql.append = true</a:t>
            </a:r>
          </a:p>
          <a:p>
            <a:pPr marL="0" indent="0">
              <a:buNone/>
            </a:pPr>
            <a:r>
              <a:rPr lang="en-US" sz="8000" dirty="0"/>
              <a:t>log4j.appender.sql.layout = org.apache.log4j.PatternLayout</a:t>
            </a:r>
          </a:p>
          <a:p>
            <a:pPr marL="0" indent="0">
              <a:buNone/>
            </a:pPr>
            <a:r>
              <a:rPr lang="en-US" sz="8000" dirty="0"/>
              <a:t>log4j.appender.sql.layout.conversionPattern = %d - %</a:t>
            </a:r>
            <a:r>
              <a:rPr lang="en-US" sz="8000" dirty="0" err="1"/>
              <a:t>m%n</a:t>
            </a:r>
            <a:endParaRPr lang="en-US" sz="80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69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Identifying SQL Issues, aka DB Tweaking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5350"/>
            <a:ext cx="8305800" cy="3699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Postgres </a:t>
            </a:r>
            <a:r>
              <a:rPr lang="en-US" sz="2600" dirty="0"/>
              <a:t>resources</a:t>
            </a:r>
          </a:p>
          <a:p>
            <a:r>
              <a:rPr lang="en-US" sz="2600" dirty="0"/>
              <a:t>     On your vagrant server:  “top” </a:t>
            </a:r>
          </a:p>
          <a:p>
            <a:r>
              <a:rPr lang="en-US" sz="2600" dirty="0"/>
              <a:t>     If you see processes run by the </a:t>
            </a:r>
            <a:r>
              <a:rPr lang="en-US" sz="2600" dirty="0" err="1"/>
              <a:t>postgres</a:t>
            </a:r>
            <a:r>
              <a:rPr lang="en-US" sz="2600" dirty="0"/>
              <a:t> user with almost 100% of the CPU and running for hours, that’s an issue</a:t>
            </a:r>
          </a:p>
          <a:p>
            <a:r>
              <a:rPr lang="en-US" sz="2600" dirty="0"/>
              <a:t>     If you have multiple servers like us, it's helpful to run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</a:t>
            </a:r>
            <a:r>
              <a:rPr lang="en-US" sz="2600" dirty="0" err="1" smtClean="0"/>
              <a:t>ps</a:t>
            </a:r>
            <a:r>
              <a:rPr lang="en-US" sz="2600" dirty="0" smtClean="0"/>
              <a:t> </a:t>
            </a:r>
            <a:r>
              <a:rPr lang="en-US" sz="2600" dirty="0"/>
              <a:t>-</a:t>
            </a:r>
            <a:r>
              <a:rPr lang="en-US" sz="2600" dirty="0" err="1"/>
              <a:t>ef</a:t>
            </a:r>
            <a:r>
              <a:rPr lang="en-US" sz="2600" dirty="0"/>
              <a:t> | grep </a:t>
            </a:r>
            <a:r>
              <a:rPr lang="en-US" sz="2600" dirty="0" smtClean="0"/>
              <a:t>PID</a:t>
            </a:r>
            <a:endParaRPr lang="en-US" sz="34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47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Just a little about CNDA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47750"/>
            <a:ext cx="236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990599"/>
            <a:ext cx="44481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5950"/>
            <a:ext cx="15430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14800" y="4171950"/>
            <a:ext cx="4876800" cy="7274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Old timey CNDA XNAT </a:t>
            </a:r>
            <a:r>
              <a:rPr lang="en-US" dirty="0"/>
              <a:t>modules  https://</a:t>
            </a:r>
            <a:r>
              <a:rPr lang="en-US" dirty="0" smtClean="0"/>
              <a:t>bitbucket.org/nrg_customizations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DB Tweaking: New Relic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27454"/>
            <a:ext cx="8654158" cy="397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9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Identifying SQL Issues, aka DB Tweaking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How do </a:t>
            </a:r>
            <a:r>
              <a:rPr lang="en-US" sz="2800" dirty="0" smtClean="0"/>
              <a:t>I fix my </a:t>
            </a:r>
            <a:r>
              <a:rPr lang="en-US" sz="2800" dirty="0"/>
              <a:t>query </a:t>
            </a:r>
            <a:r>
              <a:rPr lang="en-US" sz="2800" dirty="0" smtClean="0"/>
              <a:t>troubles?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You </a:t>
            </a:r>
            <a:r>
              <a:rPr lang="en-US" sz="2800" dirty="0"/>
              <a:t>can index things that aren't already </a:t>
            </a:r>
            <a:r>
              <a:rPr lang="en-US" sz="2800" dirty="0" smtClean="0"/>
              <a:t>indexed.</a:t>
            </a:r>
          </a:p>
          <a:p>
            <a:pPr marL="0" lvl="1" indent="0">
              <a:buNone/>
            </a:pPr>
            <a:r>
              <a:rPr lang="en-US" sz="2300" dirty="0" smtClean="0"/>
              <a:t>        https</a:t>
            </a:r>
            <a:r>
              <a:rPr lang="en-US" sz="2300" dirty="0"/>
              <a:t>://</a:t>
            </a:r>
            <a:r>
              <a:rPr lang="en-US" sz="2300" dirty="0" smtClean="0"/>
              <a:t>wiki.xnat.org/display/XW2/Possibly+Useful+Indexes+for+XNAT</a:t>
            </a:r>
            <a:endParaRPr lang="en-US" sz="26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You </a:t>
            </a:r>
            <a:r>
              <a:rPr lang="en-US" sz="2800" dirty="0"/>
              <a:t>can poke at the P</a:t>
            </a:r>
            <a:r>
              <a:rPr lang="en-US" sz="2800" dirty="0" smtClean="0"/>
              <a:t>ostgres </a:t>
            </a:r>
            <a:r>
              <a:rPr lang="en-US" sz="2800" dirty="0"/>
              <a:t>tuning. </a:t>
            </a:r>
            <a:r>
              <a:rPr lang="en-US" sz="2400" dirty="0" smtClean="0"/>
              <a:t>https</a:t>
            </a:r>
            <a:r>
              <a:rPr lang="en-US" sz="2400" dirty="0"/>
              <a:t>://</a:t>
            </a:r>
            <a:r>
              <a:rPr lang="en-US" sz="2400" dirty="0" smtClean="0"/>
              <a:t>wiki.postgresql.org/wiki/Tuning_Your_PostgreSQL_Server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Use </a:t>
            </a:r>
            <a:r>
              <a:rPr lang="en-US" sz="2800" dirty="0" err="1" smtClean="0"/>
              <a:t>PGAdmin</a:t>
            </a:r>
            <a:r>
              <a:rPr lang="en-US" sz="2800" dirty="0" smtClean="0"/>
              <a:t> III </a:t>
            </a:r>
            <a:r>
              <a:rPr lang="en-US" sz="2800" dirty="0"/>
              <a:t>to run “explain analyze” on </a:t>
            </a:r>
            <a:r>
              <a:rPr lang="en-US" sz="2800" dirty="0" smtClean="0"/>
              <a:t>queries</a:t>
            </a:r>
          </a:p>
          <a:p>
            <a:pPr marL="0" lvl="1" indent="0">
              <a:buNone/>
            </a:pPr>
            <a:r>
              <a:rPr lang="en-US" sz="2800" dirty="0" smtClean="0"/>
              <a:t>      </a:t>
            </a:r>
            <a:r>
              <a:rPr lang="en-US" sz="2400" dirty="0" smtClean="0"/>
              <a:t>https</a:t>
            </a:r>
            <a:r>
              <a:rPr lang="en-US" sz="2400" dirty="0"/>
              <a:t>://</a:t>
            </a:r>
            <a:r>
              <a:rPr lang="en-US" sz="2400" dirty="0" smtClean="0"/>
              <a:t>www.pgadmin.org</a:t>
            </a:r>
            <a:endParaRPr lang="en-US" sz="24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CNDA Environment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97"/>
            <a:ext cx="9144000" cy="368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CNDA Environment:  Production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97"/>
            <a:ext cx="9144000" cy="368530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181600" y="923925"/>
            <a:ext cx="1447800" cy="2638425"/>
          </a:xfrm>
          <a:prstGeom prst="roundRect">
            <a:avLst/>
          </a:prstGeom>
          <a:solidFill>
            <a:schemeClr val="bg2">
              <a:alpha val="1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CNDA Environment:  CNDA Users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97"/>
            <a:ext cx="9144000" cy="3685305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7196137" y="2876550"/>
            <a:ext cx="1490662" cy="1014411"/>
          </a:xfrm>
          <a:prstGeom prst="roundRect">
            <a:avLst/>
          </a:prstGeom>
          <a:solidFill>
            <a:schemeClr val="bg2">
              <a:alpha val="1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GUI heavy XNAT </a:t>
            </a:r>
          </a:p>
          <a:p>
            <a:r>
              <a:rPr lang="en-US" sz="2600" dirty="0" smtClean="0"/>
              <a:t>350 users, disabled after 6 months inactivity</a:t>
            </a:r>
          </a:p>
          <a:p>
            <a:r>
              <a:rPr lang="en-US" sz="2600" dirty="0" smtClean="0"/>
              <a:t>REST API from users scripts</a:t>
            </a:r>
          </a:p>
          <a:p>
            <a:r>
              <a:rPr lang="en-US" sz="2600" dirty="0" smtClean="0"/>
              <a:t>CTP Client users – similar to Uploader Applet</a:t>
            </a:r>
          </a:p>
          <a:p>
            <a:r>
              <a:rPr lang="en-US" sz="2600" dirty="0" smtClean="0"/>
              <a:t>Park Reeves Study users come in via HTTPS to CTP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02870"/>
            <a:ext cx="8229600" cy="48006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CNDA Environment: CNDA Users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95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CNDA Environment:  PostgreSQL DB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97"/>
            <a:ext cx="9144000" cy="368530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152774" y="876300"/>
            <a:ext cx="1495425" cy="857250"/>
          </a:xfrm>
          <a:prstGeom prst="roundRect">
            <a:avLst/>
          </a:prstGeom>
          <a:solidFill>
            <a:schemeClr val="bg2">
              <a:alpha val="1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CNDA Environment:  File System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97"/>
            <a:ext cx="9144000" cy="368530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133725" y="1933575"/>
            <a:ext cx="1514474" cy="857250"/>
          </a:xfrm>
          <a:prstGeom prst="roundRect">
            <a:avLst/>
          </a:prstGeom>
          <a:solidFill>
            <a:schemeClr val="bg2">
              <a:alpha val="1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99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0" y="3409949"/>
            <a:ext cx="1447800" cy="962025"/>
          </a:xfrm>
          <a:prstGeom prst="roundRect">
            <a:avLst/>
          </a:prstGeom>
          <a:solidFill>
            <a:schemeClr val="bg2">
              <a:alpha val="1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NAT template workshop 2016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XNAT template workshop 2016-16x9</Template>
  <TotalTime>3217</TotalTime>
  <Words>733</Words>
  <Application>Microsoft Office PowerPoint</Application>
  <PresentationFormat>On-screen Show (16:9)</PresentationFormat>
  <Paragraphs>129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XNAT template workshop 2016-16x9</vt:lpstr>
      <vt:lpstr>2_Office Theme</vt:lpstr>
      <vt:lpstr>XNAT at Scale:  CNDA  Jenny Gurney gkgurney@wustl.edu  CNDA Operations</vt:lpstr>
      <vt:lpstr>XNAT at Scale:  CNDA</vt:lpstr>
      <vt:lpstr>Just a little about CNDA</vt:lpstr>
      <vt:lpstr>CNDA Environment</vt:lpstr>
      <vt:lpstr>CNDA Environment:  Production </vt:lpstr>
      <vt:lpstr>CNDA Environment:  CNDA Users</vt:lpstr>
      <vt:lpstr>CNDA Environment: CNDA Users</vt:lpstr>
      <vt:lpstr>CNDA Environment:  PostgreSQL DB</vt:lpstr>
      <vt:lpstr>CNDA Environment:  File System</vt:lpstr>
      <vt:lpstr>CNDA Environment:  Processing Cluster</vt:lpstr>
      <vt:lpstr>CNDA Environment:  Processing Cluster</vt:lpstr>
      <vt:lpstr>CNDA Environment:  DICOM from Campus Scanners</vt:lpstr>
      <vt:lpstr>CNDA Environment:  CTP</vt:lpstr>
      <vt:lpstr>PowerPoint Presentation</vt:lpstr>
      <vt:lpstr>PowerPoint Presentation</vt:lpstr>
      <vt:lpstr>PowerPoint Presentation</vt:lpstr>
      <vt:lpstr>CNDA Environment:  PACS Query Retrieves</vt:lpstr>
      <vt:lpstr>CNDA Environment:  PACS Query Retrieves</vt:lpstr>
      <vt:lpstr>CNDA Environment: DIAN Data Feed</vt:lpstr>
      <vt:lpstr>CNDA Environment: DIAN Data Feed</vt:lpstr>
      <vt:lpstr>CNDA Environment:  MEDEX Data Feed</vt:lpstr>
      <vt:lpstr>CNDA Environment: MEDEX Data Feed</vt:lpstr>
      <vt:lpstr>RSNA Clinical Trial Processor:  HTTP XNAT integration</vt:lpstr>
      <vt:lpstr>DevOps:  Continuous Integration</vt:lpstr>
      <vt:lpstr>Identifying SQL Issues, aka DB Tweaking</vt:lpstr>
      <vt:lpstr>Identifying SQL Issues, aka DB Tweaking</vt:lpstr>
      <vt:lpstr>Identifying SQL Issues, aka DB Tweaking</vt:lpstr>
      <vt:lpstr>Identifying SQL Issues, aka DB Tweaking</vt:lpstr>
      <vt:lpstr>Identifying SQL Issues, aka DB Tweaking</vt:lpstr>
      <vt:lpstr>DB Tweaking: New Relic</vt:lpstr>
      <vt:lpstr>Identifying SQL Issues, aka DB Tweaking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Breakout:  Embedding an XNAT UI in a separate application</dc:title>
  <dc:creator>Jenny Gurney</dc:creator>
  <cp:lastModifiedBy>Jenny Gurney</cp:lastModifiedBy>
  <cp:revision>351</cp:revision>
  <dcterms:created xsi:type="dcterms:W3CDTF">2016-05-23T03:16:27Z</dcterms:created>
  <dcterms:modified xsi:type="dcterms:W3CDTF">2016-06-09T21:56:08Z</dcterms:modified>
</cp:coreProperties>
</file>