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7" r:id="rId3"/>
    <p:sldId id="258" r:id="rId4"/>
    <p:sldId id="259" r:id="rId5"/>
    <p:sldId id="260" r:id="rId6"/>
    <p:sldId id="261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DB03"/>
    <a:srgbClr val="FFFF99"/>
    <a:srgbClr val="213F7D"/>
    <a:srgbClr val="4F81BD"/>
    <a:srgbClr val="FF66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8" autoAdjust="0"/>
    <p:restoredTop sz="94660"/>
  </p:normalViewPr>
  <p:slideViewPr>
    <p:cSldViewPr>
      <p:cViewPr varScale="1">
        <p:scale>
          <a:sx n="90" d="100"/>
          <a:sy n="90" d="100"/>
        </p:scale>
        <p:origin x="432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84707-6108-4B50-8E31-55B6FE4737F7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8500C-2811-49A8-A00D-140CAC329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9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950369"/>
            <a:ext cx="3886200" cy="1102519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4095750"/>
            <a:ext cx="3886200" cy="6858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>
                    <a:lumMod val="50000"/>
                  </a:schemeClr>
                </a:solidFill>
                <a:effectLst/>
                <a:latin typeface="Roboto Condensed" pitchFamily="2" charset="0"/>
                <a:ea typeface="Roboto Condensed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14300"/>
            <a:ext cx="8229600" cy="479822"/>
          </a:xfrm>
        </p:spPr>
        <p:txBody>
          <a:bodyPr>
            <a:normAutofit/>
          </a:bodyPr>
          <a:lstStyle>
            <a:lvl1pPr>
              <a:defRPr sz="2400">
                <a:solidFill>
                  <a:srgbClr val="213F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952750"/>
            <a:ext cx="3752850" cy="1102519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4098130"/>
            <a:ext cx="3755189" cy="75962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Roboto Condensed" pitchFamily="2" charset="0"/>
                <a:ea typeface="Roboto Condensed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4.jp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9143998" cy="514349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14300"/>
            <a:ext cx="8229600" cy="4800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13F7D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6/7/2016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0" y="4767263"/>
            <a:ext cx="3276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213F7D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4767263"/>
            <a:ext cx="457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13F7D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85800"/>
            <a:ext cx="9144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7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rgbClr val="213F7D"/>
          </a:solidFill>
          <a:effectLst/>
          <a:latin typeface="Roboto Condensed" pitchFamily="2" charset="0"/>
          <a:ea typeface="Roboto Condensed" pitchFamily="2" charset="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" y="0"/>
            <a:ext cx="9143244" cy="5143075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13F7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02870"/>
            <a:ext cx="8229600" cy="4800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0" y="4767263"/>
            <a:ext cx="3276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4767263"/>
            <a:ext cx="457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85800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8" r:id="rId4"/>
    <p:sldLayoutId id="2147483679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effectLst/>
          <a:latin typeface="Roboto Condensed" pitchFamily="2" charset="0"/>
          <a:ea typeface="Roboto Condensed" pitchFamily="2" charset="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XNAT at Scale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</a:t>
            </a:r>
            <a:r>
              <a:rPr lang="en-US" dirty="0"/>
              <a:t>7</a:t>
            </a:r>
            <a:r>
              <a:rPr lang="en-US" dirty="0" smtClean="0"/>
              <a:t>, 2016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Cluster Computing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effectLst/>
              </a:rPr>
              <a:t>Open Grid Scheduler (OGS)</a:t>
            </a:r>
            <a:endParaRPr lang="en-US" dirty="0">
              <a:effectLst/>
            </a:endParaRPr>
          </a:p>
          <a:p>
            <a:pPr lvl="0"/>
            <a:r>
              <a:rPr lang="en-US" dirty="0" smtClean="0">
                <a:effectLst/>
              </a:rPr>
              <a:t>Star Cluster (</a:t>
            </a:r>
            <a:r>
              <a:rPr lang="en-US" smtClean="0">
                <a:effectLst/>
              </a:rPr>
              <a:t>OGS for AWS)</a:t>
            </a:r>
            <a:endParaRPr lang="en-US" dirty="0">
              <a:effectLst/>
            </a:endParaRPr>
          </a:p>
          <a:p>
            <a:pPr lvl="0"/>
            <a:r>
              <a:rPr lang="en-US" dirty="0" smtClean="0">
                <a:effectLst/>
              </a:rPr>
              <a:t>Pipeline job submission</a:t>
            </a:r>
          </a:p>
          <a:p>
            <a:pPr lvl="0"/>
            <a:r>
              <a:rPr lang="en-US" dirty="0" smtClean="0">
                <a:effectLst/>
              </a:rPr>
              <a:t>Shadow Tomcat servers</a:t>
            </a:r>
          </a:p>
          <a:p>
            <a:pPr lvl="1"/>
            <a:r>
              <a:rPr lang="en-US" dirty="0" smtClean="0">
                <a:effectLst/>
              </a:rPr>
              <a:t>Bulk dicom transfers</a:t>
            </a:r>
          </a:p>
          <a:p>
            <a:pPr lvl="1"/>
            <a:r>
              <a:rPr lang="en-US" dirty="0" smtClean="0">
                <a:effectLst/>
              </a:rPr>
              <a:t>Bulk data processing</a:t>
            </a:r>
          </a:p>
          <a:p>
            <a:r>
              <a:rPr lang="en-US" dirty="0" smtClean="0">
                <a:effectLst/>
              </a:rPr>
              <a:t>XNAT load balancing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6340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Postgres Scaling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effectLst/>
              </a:rPr>
              <a:t>Single server</a:t>
            </a:r>
          </a:p>
          <a:p>
            <a:pPr lvl="0"/>
            <a:r>
              <a:rPr lang="en-US" dirty="0">
                <a:effectLst/>
              </a:rPr>
              <a:t>Backup &amp; Restore considerations</a:t>
            </a:r>
          </a:p>
          <a:p>
            <a:pPr lvl="0"/>
            <a:r>
              <a:rPr lang="en-US" dirty="0">
                <a:effectLst/>
              </a:rPr>
              <a:t>Slow query optimization</a:t>
            </a:r>
          </a:p>
        </p:txBody>
      </p:sp>
    </p:spTree>
    <p:extLst>
      <p:ext uri="{BB962C8B-B14F-4D97-AF65-F5344CB8AC3E}">
        <p14:creationId xmlns:p14="http://schemas.microsoft.com/office/powerpoint/2010/main" val="256926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effectLst/>
              </a:rPr>
              <a:t>Impact on Users</a:t>
            </a:r>
          </a:p>
          <a:p>
            <a:pPr lvl="0"/>
            <a:r>
              <a:rPr lang="en-US" dirty="0">
                <a:effectLst/>
              </a:rPr>
              <a:t>High speed scratch storage</a:t>
            </a:r>
          </a:p>
          <a:p>
            <a:pPr lvl="0"/>
            <a:r>
              <a:rPr lang="en-US" dirty="0">
                <a:effectLst/>
              </a:rPr>
              <a:t>Data transfer </a:t>
            </a:r>
            <a:r>
              <a:rPr lang="en-US" dirty="0" smtClean="0">
                <a:effectLst/>
              </a:rPr>
              <a:t>pipelining – XNAT data client</a:t>
            </a:r>
            <a:endParaRPr lang="en-US" dirty="0">
              <a:effectLst/>
            </a:endParaRPr>
          </a:p>
          <a:p>
            <a:pPr lvl="0"/>
            <a:r>
              <a:rPr lang="en-US" dirty="0">
                <a:effectLst/>
              </a:rPr>
              <a:t>Staggering job </a:t>
            </a:r>
            <a:r>
              <a:rPr lang="en-US" dirty="0" smtClean="0">
                <a:effectLst/>
              </a:rPr>
              <a:t>starts</a:t>
            </a:r>
          </a:p>
          <a:p>
            <a:r>
              <a:rPr lang="en-US" dirty="0">
                <a:effectLst/>
              </a:rPr>
              <a:t>Importance of pretesting </a:t>
            </a:r>
            <a:r>
              <a:rPr lang="en-US" dirty="0" smtClean="0">
                <a:effectLst/>
              </a:rPr>
              <a:t>pipelines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7294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>
                <a:effectLst/>
              </a:rPr>
              <a:t>Scaling data storage options</a:t>
            </a:r>
          </a:p>
          <a:p>
            <a:pPr lvl="1"/>
            <a:r>
              <a:rPr lang="en-US" dirty="0">
                <a:effectLst/>
              </a:rPr>
              <a:t>ZFS</a:t>
            </a:r>
          </a:p>
          <a:p>
            <a:pPr lvl="2"/>
            <a:r>
              <a:rPr lang="en-US" dirty="0">
                <a:effectLst/>
              </a:rPr>
              <a:t>Using NFS referrals to scale horizontally</a:t>
            </a:r>
          </a:p>
          <a:p>
            <a:pPr lvl="2"/>
            <a:r>
              <a:rPr lang="en-US" dirty="0">
                <a:effectLst/>
              </a:rPr>
              <a:t>Replicated copies</a:t>
            </a:r>
          </a:p>
          <a:p>
            <a:pPr lvl="2"/>
            <a:r>
              <a:rPr lang="en-US" dirty="0">
                <a:effectLst/>
              </a:rPr>
              <a:t>Scratch storage</a:t>
            </a:r>
          </a:p>
          <a:p>
            <a:pPr lvl="1"/>
            <a:r>
              <a:rPr lang="en-US" dirty="0">
                <a:effectLst/>
              </a:rPr>
              <a:t>Clustered file systems</a:t>
            </a:r>
          </a:p>
          <a:p>
            <a:pPr lvl="2"/>
            <a:r>
              <a:rPr lang="en-US" dirty="0" err="1">
                <a:effectLst/>
              </a:rPr>
              <a:t>Lustre</a:t>
            </a:r>
            <a:endParaRPr lang="en-US" dirty="0">
              <a:effectLst/>
            </a:endParaRPr>
          </a:p>
          <a:p>
            <a:pPr lvl="2"/>
            <a:r>
              <a:rPr lang="en-US" dirty="0" err="1">
                <a:effectLst/>
              </a:rPr>
              <a:t>Gluster</a:t>
            </a:r>
            <a:endParaRPr lang="en-US" dirty="0">
              <a:effectLst/>
            </a:endParaRPr>
          </a:p>
          <a:p>
            <a:pPr lvl="2"/>
            <a:r>
              <a:rPr lang="en-US" dirty="0">
                <a:effectLst/>
              </a:rPr>
              <a:t>Ceph</a:t>
            </a:r>
          </a:p>
          <a:p>
            <a:pPr lvl="2"/>
            <a:r>
              <a:rPr lang="en-US" dirty="0">
                <a:effectLst/>
              </a:rPr>
              <a:t>GPFS</a:t>
            </a:r>
          </a:p>
        </p:txBody>
      </p:sp>
    </p:spTree>
    <p:extLst>
      <p:ext uri="{BB962C8B-B14F-4D97-AF65-F5344CB8AC3E}">
        <p14:creationId xmlns:p14="http://schemas.microsoft.com/office/powerpoint/2010/main" val="52035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Moving data</a:t>
            </a:r>
          </a:p>
          <a:p>
            <a:pPr lvl="1"/>
            <a:r>
              <a:rPr lang="en-US" dirty="0" smtClean="0">
                <a:effectLst/>
              </a:rPr>
              <a:t>To users</a:t>
            </a:r>
          </a:p>
          <a:p>
            <a:pPr lvl="1"/>
            <a:r>
              <a:rPr lang="en-US" dirty="0" smtClean="0">
                <a:effectLst/>
              </a:rPr>
              <a:t>To and from computing</a:t>
            </a:r>
          </a:p>
          <a:p>
            <a:r>
              <a:rPr lang="en-US" dirty="0" smtClean="0">
                <a:effectLst/>
              </a:rPr>
              <a:t>10 Gb+ in some cases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1618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XNAT template workshop 2016-16x9</Template>
  <TotalTime>336</TotalTime>
  <Words>110</Words>
  <Application>Microsoft Office PowerPoint</Application>
  <PresentationFormat>On-screen Show (16:9)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Roboto Condensed</vt:lpstr>
      <vt:lpstr>1_Office Theme</vt:lpstr>
      <vt:lpstr>2_Office Theme</vt:lpstr>
      <vt:lpstr>XNAT at Scale</vt:lpstr>
      <vt:lpstr>Cluster Computing </vt:lpstr>
      <vt:lpstr>Postgres Scaling</vt:lpstr>
      <vt:lpstr>File Systems</vt:lpstr>
      <vt:lpstr>File Systems</vt:lpstr>
      <vt:lpstr>Networks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Breakout:  Embedding an XNAT UI in a separate application</dc:title>
  <dc:creator>Chip Schweiss</dc:creator>
  <cp:lastModifiedBy>Chip</cp:lastModifiedBy>
  <cp:revision>7</cp:revision>
  <dcterms:created xsi:type="dcterms:W3CDTF">2016-05-25T11:52:28Z</dcterms:created>
  <dcterms:modified xsi:type="dcterms:W3CDTF">2016-06-07T16:38:53Z</dcterms:modified>
</cp:coreProperties>
</file>