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DB03"/>
    <a:srgbClr val="FFFF99"/>
    <a:srgbClr val="213F7D"/>
    <a:srgbClr val="4F81BD"/>
    <a:srgbClr val="FF66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08"/>
    <p:restoredTop sz="94807"/>
  </p:normalViewPr>
  <p:slideViewPr>
    <p:cSldViewPr>
      <p:cViewPr>
        <p:scale>
          <a:sx n="100" d="100"/>
          <a:sy n="100" d="100"/>
        </p:scale>
        <p:origin x="-2168" y="-3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84707-6108-4B50-8E31-55B6FE4737F7}" type="datetimeFigureOut">
              <a:rPr lang="en-US" smtClean="0"/>
              <a:t>6/8/16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8500C-2811-49A8-A00D-140CAC329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9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511425"/>
            <a:ext cx="4267200" cy="147002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38600"/>
            <a:ext cx="403860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>
                    <a:lumMod val="5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52400"/>
            <a:ext cx="8229600" cy="639762"/>
          </a:xfrm>
        </p:spPr>
        <p:txBody>
          <a:bodyPr>
            <a:normAutofit/>
          </a:bodyPr>
          <a:lstStyle>
            <a:lvl1pPr>
              <a:defRPr sz="3200">
                <a:solidFill>
                  <a:srgbClr val="213F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514600"/>
            <a:ext cx="4343400" cy="147002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4041775"/>
            <a:ext cx="403860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Roboto Condensed" pitchFamily="2" charset="0"/>
                <a:ea typeface="Roboto Condense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7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8" cy="6857999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6/8/16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13F7D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rgbClr val="213F7D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effectLst/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13F7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37160"/>
            <a:ext cx="8229600" cy="64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6/8/16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35635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Roboto Condensed" pitchFamily="2" charset="0"/>
                <a:ea typeface="Roboto Condensed" pitchFamily="2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914400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8" r:id="rId4"/>
    <p:sldLayoutId id="2147483679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effectLst/>
          <a:latin typeface="Roboto Condensed" pitchFamily="2" charset="0"/>
          <a:ea typeface="Roboto Condensed" pitchFamily="2" charset="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Roboto Condensed" pitchFamily="2" charset="0"/>
          <a:ea typeface="Roboto Condensed" pitchFamily="2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3635375"/>
            <a:ext cx="4343400" cy="1165225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Presentation: </a:t>
            </a:r>
            <a:br>
              <a:rPr lang="en-US" dirty="0" smtClean="0"/>
            </a:br>
            <a:r>
              <a:rPr lang="en-US" sz="3600" dirty="0" smtClean="0"/>
              <a:t>XNAT Under The Hood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04800" y="5562600"/>
            <a:ext cx="4038600" cy="1752600"/>
          </a:xfrm>
        </p:spPr>
        <p:txBody>
          <a:bodyPr/>
          <a:lstStyle/>
          <a:p>
            <a:r>
              <a:rPr lang="en-US" dirty="0" smtClean="0"/>
              <a:t>June 8, 2016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Honorable mentions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7772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Spring </a:t>
            </a:r>
            <a:r>
              <a:rPr lang="en-US" sz="2800" dirty="0" err="1" smtClean="0"/>
              <a:t>vs</a:t>
            </a:r>
            <a:r>
              <a:rPr lang="en-US" sz="2800" dirty="0" smtClean="0"/>
              <a:t> Turbine</a:t>
            </a:r>
          </a:p>
          <a:p>
            <a:r>
              <a:rPr lang="en-US" sz="2800" dirty="0" smtClean="0"/>
              <a:t>War of attrition:</a:t>
            </a:r>
          </a:p>
          <a:p>
            <a:pPr lvl="1"/>
            <a:r>
              <a:rPr lang="en-US" sz="2400" dirty="0" smtClean="0"/>
              <a:t>Spring introduced in limited areas of even 1.4</a:t>
            </a:r>
          </a:p>
          <a:p>
            <a:pPr lvl="1"/>
            <a:r>
              <a:rPr lang="en-US" sz="2400" dirty="0" smtClean="0"/>
              <a:t>Authentication migrated to Spring in 1.5</a:t>
            </a:r>
          </a:p>
          <a:p>
            <a:pPr lvl="1"/>
            <a:r>
              <a:rPr lang="en-US" sz="2400" dirty="0" smtClean="0"/>
              <a:t>New metadata and infrastructure services implemented in Spring and Hibernate through 1.6</a:t>
            </a:r>
          </a:p>
          <a:p>
            <a:pPr lvl="1"/>
            <a:r>
              <a:rPr lang="en-US" sz="2400" dirty="0" smtClean="0"/>
              <a:t>In 1.7, application is migrated to Spring web application context structure</a:t>
            </a:r>
          </a:p>
        </p:txBody>
      </p:sp>
    </p:spTree>
    <p:extLst>
      <p:ext uri="{BB962C8B-B14F-4D97-AF65-F5344CB8AC3E}">
        <p14:creationId xmlns:p14="http://schemas.microsoft.com/office/powerpoint/2010/main" val="2758252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Projects, subjects, and experiments</a:t>
            </a:r>
          </a:p>
          <a:p>
            <a:r>
              <a:rPr lang="en-US" sz="2400" dirty="0" smtClean="0"/>
              <a:t>REST APIs</a:t>
            </a:r>
          </a:p>
          <a:p>
            <a:r>
              <a:rPr lang="en-US" sz="2400" dirty="0" smtClean="0"/>
              <a:t>Extending the XNAT UI</a:t>
            </a:r>
            <a:endParaRPr lang="en-US" sz="2400" dirty="0" smtClean="0"/>
          </a:p>
          <a:p>
            <a:r>
              <a:rPr lang="en-US" sz="2400" dirty="0" smtClean="0"/>
              <a:t>Search engine</a:t>
            </a:r>
          </a:p>
          <a:p>
            <a:r>
              <a:rPr lang="en-US" sz="2400" dirty="0" smtClean="0"/>
              <a:t>Features and access control</a:t>
            </a:r>
          </a:p>
          <a:p>
            <a:r>
              <a:rPr lang="en-US" sz="2400" dirty="0" smtClean="0"/>
              <a:t>Automation</a:t>
            </a:r>
          </a:p>
          <a:p>
            <a:r>
              <a:rPr lang="en-US" sz="2400" dirty="0" smtClean="0"/>
              <a:t>Workflows</a:t>
            </a:r>
          </a:p>
          <a:p>
            <a:r>
              <a:rPr lang="en-US" sz="2400" dirty="0" smtClean="0"/>
              <a:t>Honorable mentions</a:t>
            </a: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Projects, subjects, and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Projects</a:t>
            </a:r>
          </a:p>
          <a:p>
            <a:r>
              <a:rPr lang="en-US" sz="2400" dirty="0" smtClean="0"/>
              <a:t>Subjects</a:t>
            </a:r>
          </a:p>
          <a:p>
            <a:r>
              <a:rPr lang="en-US" sz="2400" dirty="0" smtClean="0"/>
              <a:t>E</a:t>
            </a:r>
            <a:r>
              <a:rPr lang="en-US" sz="2400" dirty="0" smtClean="0"/>
              <a:t>xperiments: Everything that’s not a project or a </a:t>
            </a:r>
            <a:r>
              <a:rPr lang="en-US" sz="2400" dirty="0" smtClean="0"/>
              <a:t>subject</a:t>
            </a:r>
            <a:endParaRPr lang="en-US" sz="2400" dirty="0"/>
          </a:p>
          <a:p>
            <a:r>
              <a:rPr lang="en-US" sz="2400" dirty="0" smtClean="0"/>
              <a:t>Three types:</a:t>
            </a:r>
            <a:endParaRPr lang="en-US" sz="2400" dirty="0"/>
          </a:p>
          <a:p>
            <a:pPr lvl="1"/>
            <a:r>
              <a:rPr lang="en-US" sz="2000" dirty="0" smtClean="0"/>
              <a:t>Image sessions</a:t>
            </a:r>
          </a:p>
          <a:p>
            <a:pPr lvl="1"/>
            <a:r>
              <a:rPr lang="en-US" sz="2000" dirty="0" smtClean="0"/>
              <a:t>Image assessors</a:t>
            </a:r>
          </a:p>
          <a:p>
            <a:pPr lvl="1"/>
            <a:r>
              <a:rPr lang="en-US" sz="2000" dirty="0" smtClean="0"/>
              <a:t>Subject assessors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0611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Discovery</a:t>
            </a:r>
          </a:p>
          <a:p>
            <a:r>
              <a:rPr lang="en-US" sz="2400" dirty="0" smtClean="0"/>
              <a:t>New REST APIs should have Swagger documentation</a:t>
            </a:r>
          </a:p>
          <a:p>
            <a:r>
              <a:rPr lang="en-US" sz="2400" dirty="0" smtClean="0"/>
              <a:t>Older REST APIs:</a:t>
            </a:r>
          </a:p>
          <a:p>
            <a:pPr lvl="1"/>
            <a:r>
              <a:rPr lang="en-US" sz="2000" dirty="0" smtClean="0"/>
              <a:t>Wiki documentation</a:t>
            </a:r>
          </a:p>
          <a:p>
            <a:pPr lvl="1"/>
            <a:r>
              <a:rPr lang="en-US" sz="2000" dirty="0" smtClean="0"/>
              <a:t>Review code especially </a:t>
            </a:r>
            <a:r>
              <a:rPr lang="en-US" sz="2000" dirty="0" err="1" smtClean="0"/>
              <a:t>XNATApplication</a:t>
            </a:r>
            <a:r>
              <a:rPr lang="en-US" sz="2000" dirty="0" smtClean="0"/>
              <a:t> class</a:t>
            </a:r>
          </a:p>
          <a:p>
            <a:pPr lvl="1"/>
            <a:r>
              <a:rPr lang="en-US" sz="2000" dirty="0" smtClean="0"/>
              <a:t>Setting the logging level to INFO and review </a:t>
            </a:r>
            <a:r>
              <a:rPr lang="en-US" sz="2000" dirty="0" err="1" smtClean="0"/>
              <a:t>restlet.log</a:t>
            </a:r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022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the XNAT 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Velocity templates</a:t>
            </a:r>
          </a:p>
          <a:p>
            <a:r>
              <a:rPr lang="en-US" sz="2400" dirty="0" smtClean="0"/>
              <a:t>JSP pages</a:t>
            </a:r>
          </a:p>
          <a:p>
            <a:r>
              <a:rPr lang="en-US" sz="2400" dirty="0" smtClean="0"/>
              <a:t>Themes</a:t>
            </a:r>
          </a:p>
          <a:p>
            <a:r>
              <a:rPr lang="en-US" sz="2400" dirty="0" smtClean="0"/>
              <a:t>UI </a:t>
            </a:r>
            <a:r>
              <a:rPr lang="en-US" sz="2400" dirty="0"/>
              <a:t>extension points </a:t>
            </a:r>
            <a:endParaRPr lang="en-US" sz="2400" dirty="0" smtClean="0"/>
          </a:p>
          <a:p>
            <a:r>
              <a:rPr lang="en-US" sz="2400" dirty="0" smtClean="0"/>
              <a:t>Admin UI and </a:t>
            </a:r>
            <a:r>
              <a:rPr lang="en-US" sz="2400" dirty="0" err="1" smtClean="0"/>
              <a:t>Spawner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63957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Features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3657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Defining an XNAT feature</a:t>
            </a:r>
          </a:p>
          <a:p>
            <a:r>
              <a:rPr lang="en-US" sz="2000" dirty="0" smtClean="0"/>
              <a:t>Controlling features</a:t>
            </a:r>
          </a:p>
          <a:p>
            <a:r>
              <a:rPr lang="en-US" sz="2000" dirty="0" smtClean="0"/>
              <a:t>Using features to control and target user access</a:t>
            </a:r>
          </a:p>
          <a:p>
            <a:endParaRPr lang="en-US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990600"/>
            <a:ext cx="5670084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031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3657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Internal automation scripting</a:t>
            </a:r>
          </a:p>
          <a:p>
            <a:r>
              <a:rPr lang="en-US" sz="2000" dirty="0" smtClean="0"/>
              <a:t>Language support</a:t>
            </a:r>
          </a:p>
          <a:p>
            <a:r>
              <a:rPr lang="en-US" sz="2000" dirty="0" smtClean="0"/>
              <a:t>Mapping of events to event handlers</a:t>
            </a:r>
          </a:p>
          <a:p>
            <a:r>
              <a:rPr lang="en-US" sz="2000" dirty="0" smtClean="0"/>
              <a:t>Event handlers aren’t necessarily scripts</a:t>
            </a:r>
          </a:p>
          <a:p>
            <a:r>
              <a:rPr lang="en-US" sz="2000" dirty="0" smtClean="0"/>
              <a:t>High degree of security risk</a:t>
            </a:r>
          </a:p>
          <a:p>
            <a:endParaRPr lang="en-US" sz="2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219200"/>
            <a:ext cx="4815380" cy="37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711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 and Workflows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001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History in XNAT: where they started, where they’ve been, where they are</a:t>
            </a:r>
          </a:p>
          <a:p>
            <a:r>
              <a:rPr lang="en-US" sz="2400" dirty="0" smtClean="0"/>
              <a:t>Where they’re going</a:t>
            </a:r>
          </a:p>
          <a:p>
            <a:r>
              <a:rPr lang="en-US" sz="2400" dirty="0" smtClean="0"/>
              <a:t>Workflows WERE the event system in 1.6.5</a:t>
            </a:r>
          </a:p>
          <a:p>
            <a:r>
              <a:rPr lang="en-US" sz="2400" dirty="0" smtClean="0"/>
              <a:t>Still interacts with event system, but serves more as log or audit trail</a:t>
            </a:r>
          </a:p>
          <a:p>
            <a:r>
              <a:rPr lang="en-US" sz="2400" dirty="0" smtClean="0"/>
              <a:t>XNAT will have an actual workflow engine eventually, so terminology needs to change</a:t>
            </a:r>
          </a:p>
        </p:txBody>
      </p:sp>
    </p:spTree>
    <p:extLst>
      <p:ext uri="{BB962C8B-B14F-4D97-AF65-F5344CB8AC3E}">
        <p14:creationId xmlns:p14="http://schemas.microsoft.com/office/powerpoint/2010/main" val="70019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Honorable mentions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4724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XFT versus Hibernate:</a:t>
            </a:r>
          </a:p>
          <a:p>
            <a:r>
              <a:rPr lang="en-US" sz="2800" dirty="0"/>
              <a:t>Cage match battle </a:t>
            </a:r>
            <a:r>
              <a:rPr lang="en-US" sz="2800" dirty="0" err="1"/>
              <a:t>royale</a:t>
            </a:r>
            <a:endParaRPr lang="en-US" sz="2800" dirty="0"/>
          </a:p>
          <a:p>
            <a:r>
              <a:rPr lang="en-US" sz="2800" dirty="0" smtClean="0"/>
              <a:t>But </a:t>
            </a:r>
            <a:r>
              <a:rPr lang="en-US" sz="2800" dirty="0"/>
              <a:t>they </a:t>
            </a:r>
            <a:r>
              <a:rPr lang="en-US" sz="2800" dirty="0" smtClean="0"/>
              <a:t>also get along:</a:t>
            </a:r>
          </a:p>
          <a:p>
            <a:pPr lvl="1"/>
            <a:r>
              <a:rPr lang="en-US" sz="2400" dirty="0" smtClean="0"/>
              <a:t>Shared database connection pooling</a:t>
            </a:r>
          </a:p>
          <a:p>
            <a:pPr lvl="1"/>
            <a:r>
              <a:rPr lang="en-US" sz="2400" dirty="0"/>
              <a:t>Separation of responsibilities</a:t>
            </a:r>
          </a:p>
          <a:p>
            <a:pPr lvl="1"/>
            <a:endParaRPr lang="en-US" sz="2400" dirty="0"/>
          </a:p>
          <a:p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295400"/>
            <a:ext cx="3809999" cy="330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190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XNAT Workshop 2016 Developing XNAT Plugins" id="{8B02FB44-2E91-5A42-AA73-11F7C9462F9E}" vid="{9928805B-A4CD-DB4D-A408-315FCA6591FB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XNAT Workshop 2016 Developing XNAT Plugins" id="{8B02FB44-2E91-5A42-AA73-11F7C9462F9E}" vid="{730D1F82-8128-FC45-8BEF-7CB19E5AD7B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5365</TotalTime>
  <Words>267</Words>
  <Application>Microsoft Macintosh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1_Office Theme</vt:lpstr>
      <vt:lpstr>2_Office Theme</vt:lpstr>
      <vt:lpstr>Presentation:  XNAT Under The Hood</vt:lpstr>
      <vt:lpstr>Introduction</vt:lpstr>
      <vt:lpstr>Projects, subjects, and experiments</vt:lpstr>
      <vt:lpstr>REST APIs</vt:lpstr>
      <vt:lpstr>Extending the XNAT UI</vt:lpstr>
      <vt:lpstr>The Features Feature</vt:lpstr>
      <vt:lpstr>Automation</vt:lpstr>
      <vt:lpstr>Events and Workflows</vt:lpstr>
      <vt:lpstr>Honorable mentions</vt:lpstr>
      <vt:lpstr>Honorable mentions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 Horton</dc:creator>
  <cp:lastModifiedBy>Rick Herrick</cp:lastModifiedBy>
  <cp:revision>55</cp:revision>
  <dcterms:created xsi:type="dcterms:W3CDTF">2010-05-03T14:07:54Z</dcterms:created>
  <dcterms:modified xsi:type="dcterms:W3CDTF">2016-06-08T19:17:19Z</dcterms:modified>
</cp:coreProperties>
</file>