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29"/>
  </p:notes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3" r:id="rId13"/>
    <p:sldId id="294" r:id="rId14"/>
    <p:sldId id="295" r:id="rId15"/>
    <p:sldId id="296" r:id="rId16"/>
    <p:sldId id="297" r:id="rId17"/>
    <p:sldId id="298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99" r:id="rId28"/>
  </p:sldIdLst>
  <p:sldSz cx="10080625" cy="7559675"/>
  <p:notesSz cx="7772400" cy="10058400"/>
  <p:defaultTextStyle>
    <a:defPPr>
      <a:defRPr lang="en-US"/>
    </a:defPPr>
    <a:lvl1pPr marL="0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3920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7838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11758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15677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9597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23515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27435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31354" algn="l" defTabSz="100783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570" y="-96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B6403F-E41D-4A35-82F6-2E4915413224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883306-4D5D-4AE9-A6E1-2DD31153B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305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2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5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57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0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763588"/>
            <a:ext cx="5029200" cy="3771899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2348400"/>
            <a:ext cx="8568531" cy="1620430"/>
          </a:xfrm>
        </p:spPr>
        <p:txBody>
          <a:bodyPr anchor="b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12094" y="4031827"/>
            <a:ext cx="7812484" cy="1931917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tx2">
                    <a:lumMod val="20000"/>
                    <a:lumOff val="80000"/>
                  </a:schemeClr>
                </a:solidFill>
                <a:effectLst/>
                <a:latin typeface="Franklin Gothic Medium Cond" pitchFamily="34" charset="0"/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302738"/>
            <a:ext cx="2268141" cy="64502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031" y="302738"/>
            <a:ext cx="6636411" cy="64502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4857792"/>
            <a:ext cx="8568531" cy="150143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3204114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  <a:lvl2pPr marL="50397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031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4318" y="1763925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178"/>
            <a:ext cx="4454027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818" y="1692178"/>
            <a:ext cx="4455776" cy="705219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3972" indent="0">
              <a:buNone/>
              <a:defRPr sz="2200" b="1"/>
            </a:lvl2pPr>
            <a:lvl3pPr marL="1007943" indent="0">
              <a:buNone/>
              <a:defRPr sz="2000" b="1"/>
            </a:lvl3pPr>
            <a:lvl4pPr marL="1511915" indent="0">
              <a:buNone/>
              <a:defRPr sz="1800" b="1"/>
            </a:lvl4pPr>
            <a:lvl5pPr marL="2015886" indent="0">
              <a:buNone/>
              <a:defRPr sz="1800" b="1"/>
            </a:lvl5pPr>
            <a:lvl6pPr marL="2519858" indent="0">
              <a:buNone/>
              <a:defRPr sz="1800" b="1"/>
            </a:lvl6pPr>
            <a:lvl7pPr marL="3023829" indent="0">
              <a:buNone/>
              <a:defRPr sz="1800" b="1"/>
            </a:lvl7pPr>
            <a:lvl8pPr marL="3527801" indent="0">
              <a:buNone/>
              <a:defRPr sz="1800" b="1"/>
            </a:lvl8pPr>
            <a:lvl9pPr marL="4031772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C4E88E2-6E79-4ECE-8FE6-50F962CD51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2" y="300987"/>
            <a:ext cx="3316456" cy="128094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245" y="300988"/>
            <a:ext cx="5635349" cy="645197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032" y="1581933"/>
            <a:ext cx="3316456" cy="5171028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/>
            </a:lvl1pPr>
            <a:lvl2pPr marL="503972" indent="0">
              <a:buNone/>
              <a:defRPr sz="3100"/>
            </a:lvl2pPr>
            <a:lvl3pPr marL="1007943" indent="0">
              <a:buNone/>
              <a:defRPr sz="2600"/>
            </a:lvl3pPr>
            <a:lvl4pPr marL="1511915" indent="0">
              <a:buNone/>
              <a:defRPr sz="2200"/>
            </a:lvl4pPr>
            <a:lvl5pPr marL="2015886" indent="0">
              <a:buNone/>
              <a:defRPr sz="2200"/>
            </a:lvl5pPr>
            <a:lvl6pPr marL="2519858" indent="0">
              <a:buNone/>
              <a:defRPr sz="2200"/>
            </a:lvl6pPr>
            <a:lvl7pPr marL="3023829" indent="0">
              <a:buNone/>
              <a:defRPr sz="2200"/>
            </a:lvl7pPr>
            <a:lvl8pPr marL="3527801" indent="0">
              <a:buNone/>
              <a:defRPr sz="2200"/>
            </a:lvl8pPr>
            <a:lvl9pPr marL="4031772" indent="0">
              <a:buNone/>
              <a:defRPr sz="22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/>
            </a:lvl1pPr>
            <a:lvl2pPr marL="503972" indent="0">
              <a:buNone/>
              <a:defRPr sz="1300"/>
            </a:lvl2pPr>
            <a:lvl3pPr marL="1007943" indent="0">
              <a:buNone/>
              <a:defRPr sz="1100"/>
            </a:lvl3pPr>
            <a:lvl4pPr marL="1511915" indent="0">
              <a:buNone/>
              <a:defRPr sz="1000"/>
            </a:lvl4pPr>
            <a:lvl5pPr marL="2015886" indent="0">
              <a:buNone/>
              <a:defRPr sz="1000"/>
            </a:lvl5pPr>
            <a:lvl6pPr marL="2519858" indent="0">
              <a:buNone/>
              <a:defRPr sz="1000"/>
            </a:lvl6pPr>
            <a:lvl7pPr marL="3023829" indent="0">
              <a:buNone/>
              <a:defRPr sz="1000"/>
            </a:lvl7pPr>
            <a:lvl8pPr marL="3527801" indent="0">
              <a:buNone/>
              <a:defRPr sz="1000"/>
            </a:lvl8pPr>
            <a:lvl9pPr marL="4031772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" y="0"/>
            <a:ext cx="10079793" cy="755905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4031" y="302738"/>
            <a:ext cx="9072563" cy="957208"/>
          </a:xfrm>
          <a:prstGeom prst="rect">
            <a:avLst/>
          </a:prstGeom>
        </p:spPr>
        <p:txBody>
          <a:bodyPr vert="horz" lIns="100794" tIns="50397" rIns="100794" bIns="5039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763925"/>
            <a:ext cx="9072563" cy="4989036"/>
          </a:xfrm>
          <a:prstGeom prst="rect">
            <a:avLst/>
          </a:prstGeom>
        </p:spPr>
        <p:txBody>
          <a:bodyPr vert="horz" lIns="100794" tIns="50397" rIns="100794" bIns="5039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72432" y="7223689"/>
            <a:ext cx="2352146" cy="335986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r">
              <a:defRPr sz="13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fld id="{296A27E7-78E2-4EBC-B6FF-E51E7620DFAA}" type="datetimeFigureOut">
              <a:rPr lang="en-US" smtClean="0"/>
              <a:t>6/20/2012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2276" y="7223689"/>
            <a:ext cx="1512094" cy="335986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l">
              <a:defRPr sz="1300">
                <a:solidFill>
                  <a:schemeClr val="tx2">
                    <a:lumMod val="20000"/>
                    <a:lumOff val="80000"/>
                  </a:schemeClr>
                </a:solidFill>
                <a:latin typeface="Franklin Gothic Demi Cond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76594" y="7223689"/>
            <a:ext cx="504031" cy="335986"/>
          </a:xfrm>
          <a:prstGeom prst="rect">
            <a:avLst/>
          </a:prstGeom>
        </p:spPr>
        <p:txBody>
          <a:bodyPr vert="horz" lIns="100794" tIns="50397" rIns="100794" bIns="50397" rtlCol="0" anchor="ctr"/>
          <a:lstStyle>
            <a:lvl1pPr algn="r">
              <a:defRPr sz="1300">
                <a:solidFill>
                  <a:schemeClr val="bg1"/>
                </a:solidFill>
                <a:latin typeface="Franklin Gothic Demi Cond" pitchFamily="34" charset="0"/>
              </a:defRPr>
            </a:lvl1pPr>
          </a:lstStyle>
          <a:p>
            <a:fld id="{32EE27D8-2A72-4A9E-B4B5-0C799F26B1C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defTabSz="1007943" rtl="0" eaLnBrk="1" latinLnBrk="0" hangingPunct="1">
        <a:spcBef>
          <a:spcPct val="0"/>
        </a:spcBef>
        <a:buNone/>
        <a:defRPr sz="53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Medium Cond" pitchFamily="34" charset="0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 Gothic Book" pitchFamily="34" charset="0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bitbucket.org/nrg/cnda_scripts/src/1153886a285d/sharing/XNATBulkShare.sh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473960"/>
            <a:ext cx="10080629" cy="917390"/>
          </a:xfrm>
        </p:spPr>
        <p:txBody>
          <a:bodyPr anchorCtr="1">
            <a:spAutoFit/>
          </a:bodyPr>
          <a:lstStyle/>
          <a:p>
            <a:pPr lvl="0" algn="ctr"/>
            <a:r>
              <a:rPr lang="en-US"/>
              <a:t>XNAT Workshop 2012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0" y="2927378"/>
            <a:ext cx="10080629" cy="2671712"/>
          </a:xfrm>
        </p:spPr>
        <p:txBody>
          <a:bodyPr anchor="ctr" anchorCtr="1">
            <a:spAutoFit/>
          </a:bodyPr>
          <a:lstStyle/>
          <a:p>
            <a:pPr marL="0" lvl="0" indent="0" algn="ctr">
              <a:buNone/>
            </a:pPr>
            <a:r>
              <a:rPr lang="en-US"/>
              <a:t>Project Configuration</a:t>
            </a:r>
          </a:p>
          <a:p>
            <a:pPr marL="0" lvl="0" indent="0" algn="ctr">
              <a:buNone/>
            </a:pPr>
            <a:endParaRPr lang="en-US"/>
          </a:p>
          <a:p>
            <a:pPr marL="0" lvl="0" indent="0" algn="ctr">
              <a:buNone/>
            </a:pPr>
            <a:endParaRPr lang="en-US"/>
          </a:p>
          <a:p>
            <a:pPr marL="0" lvl="0" indent="0" algn="ctr">
              <a:spcBef>
                <a:spcPts val="500"/>
              </a:spcBef>
              <a:buNone/>
            </a:pPr>
            <a:r>
              <a:rPr lang="en-US" sz="2000"/>
              <a:t>Tim Olsen</a:t>
            </a:r>
          </a:p>
          <a:p>
            <a:pPr marL="0" lvl="0" indent="0" algn="ctr">
              <a:spcBef>
                <a:spcPts val="500"/>
              </a:spcBef>
              <a:buNone/>
            </a:pPr>
            <a:r>
              <a:rPr lang="en-US" sz="2000"/>
              <a:t>tim@deck5consulting.com</a:t>
            </a:r>
          </a:p>
        </p:txBody>
      </p:sp>
    </p:spTree>
    <p:extLst>
      <p:ext uri="{BB962C8B-B14F-4D97-AF65-F5344CB8AC3E}">
        <p14:creationId xmlns:p14="http://schemas.microsoft.com/office/powerpoint/2010/main" val="3805504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Lots of different ways you can use projects and sharing...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But... for the BOGUS project... we want...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Site projects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Umbrella project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Failed-bucket projects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Data owned by individual sites, but shared into a parent project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Bad data moved to failed data projects</a:t>
            </a:r>
          </a:p>
        </p:txBody>
      </p:sp>
    </p:spTree>
    <p:extLst>
      <p:ext uri="{BB962C8B-B14F-4D97-AF65-F5344CB8AC3E}">
        <p14:creationId xmlns:p14="http://schemas.microsoft.com/office/powerpoint/2010/main" val="399437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Lets set it up...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Umbrella project:  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Project ID/Abbreviation : </a:t>
            </a:r>
            <a:r>
              <a:rPr lang="en-US" sz="2400" b="1">
                <a:latin typeface="Arial" pitchFamily="18"/>
                <a:ea typeface="Microsoft YaHei" pitchFamily="2"/>
                <a:cs typeface="Mangal" pitchFamily="2"/>
              </a:rPr>
              <a:t>BOGUS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Management staff are members of this project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Site 1 project: Oceanic University, Atlantis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Project ID/Abbreviation: </a:t>
            </a:r>
            <a:r>
              <a:rPr lang="en-US" sz="2400" b="1">
                <a:latin typeface="Arial" pitchFamily="18"/>
                <a:ea typeface="Microsoft YaHei" pitchFamily="2"/>
                <a:cs typeface="Mangal" pitchFamily="2"/>
              </a:rPr>
              <a:t>BOGUS_OUA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Site 2 project: University College, Valhalla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Project ID/Abbreviation: </a:t>
            </a:r>
            <a:r>
              <a:rPr lang="en-US" sz="2400" b="1">
                <a:latin typeface="Arial" pitchFamily="18"/>
                <a:ea typeface="Microsoft YaHei" pitchFamily="2"/>
                <a:cs typeface="Mangal" pitchFamily="2"/>
              </a:rPr>
              <a:t>BOGUS_UCV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Site 3 project: Gotham State University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Project ID/Abbreviation: </a:t>
            </a:r>
            <a:r>
              <a:rPr lang="en-US" sz="2400" b="1">
                <a:latin typeface="Arial" pitchFamily="18"/>
                <a:ea typeface="Microsoft YaHei" pitchFamily="2"/>
                <a:cs typeface="Mangal" pitchFamily="2"/>
              </a:rPr>
              <a:t>BOGUS_GSU</a:t>
            </a:r>
          </a:p>
        </p:txBody>
      </p:sp>
    </p:spTree>
    <p:extLst>
      <p:ext uri="{BB962C8B-B14F-4D97-AF65-F5344CB8AC3E}">
        <p14:creationId xmlns:p14="http://schemas.microsoft.com/office/powerpoint/2010/main" val="238319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latin typeface="Arial" pitchFamily="18"/>
                <a:ea typeface="Microsoft YaHei" pitchFamily="2"/>
                <a:cs typeface="Mangal" pitchFamily="2"/>
              </a:rPr>
              <a:t>Setup the projects</a:t>
            </a:r>
          </a:p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latin typeface="Arial" pitchFamily="18"/>
                <a:ea typeface="Microsoft YaHei" pitchFamily="2"/>
                <a:cs typeface="Mangal" pitchFamily="2"/>
              </a:rPr>
              <a:t>Add the users to right projects</a:t>
            </a:r>
          </a:p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latin typeface="Arial" pitchFamily="18"/>
                <a:ea typeface="Microsoft YaHei" pitchFamily="2"/>
                <a:cs typeface="Mangal" pitchFamily="2"/>
              </a:rPr>
              <a:t>Some users may be members of more then one project</a:t>
            </a:r>
          </a:p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 smtClean="0">
                <a:solidFill>
                  <a:srgbClr val="FF0000"/>
                </a:solidFill>
                <a:latin typeface="Arial" pitchFamily="18"/>
                <a:ea typeface="Microsoft YaHei" pitchFamily="2"/>
                <a:cs typeface="Mangal" pitchFamily="2"/>
              </a:rPr>
              <a:t>COMPLETE TASKS #1 &amp; #2</a:t>
            </a:r>
            <a:endParaRPr lang="en-US" sz="2800" dirty="0">
              <a:solidFill>
                <a:srgbClr val="FF0000"/>
              </a:solidFill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238516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5453060"/>
          </a:xfrm>
        </p:spPr>
        <p:txBody>
          <a:bodyPr/>
          <a:lstStyle/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000" dirty="0">
                <a:latin typeface="Arial" pitchFamily="18"/>
                <a:ea typeface="Microsoft YaHei" pitchFamily="2"/>
                <a:cs typeface="Mangal" pitchFamily="2"/>
              </a:rPr>
              <a:t>Manually share data or automate sharing of data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 dirty="0">
                <a:latin typeface="Arial" pitchFamily="18"/>
                <a:ea typeface="Microsoft YaHei" pitchFamily="2"/>
                <a:cs typeface="Mangal" pitchFamily="2"/>
              </a:rPr>
              <a:t>Manual: done using the Sharing tab on data reports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 dirty="0">
                <a:latin typeface="Arial" pitchFamily="18"/>
                <a:ea typeface="Microsoft YaHei" pitchFamily="2"/>
                <a:cs typeface="Mangal" pitchFamily="2"/>
              </a:rPr>
              <a:t>Auto: done using scripting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000" dirty="0">
                <a:latin typeface="Arial" pitchFamily="18"/>
                <a:ea typeface="Microsoft YaHei" pitchFamily="2"/>
                <a:cs typeface="Mangal" pitchFamily="2"/>
              </a:rPr>
              <a:t>Automated scripting: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 dirty="0">
                <a:latin typeface="Arial" pitchFamily="18"/>
                <a:ea typeface="Microsoft YaHei" pitchFamily="2"/>
                <a:cs typeface="Mangal" pitchFamily="2"/>
              </a:rPr>
              <a:t>Run by </a:t>
            </a:r>
            <a:r>
              <a:rPr lang="en-US" sz="2600" dirty="0" err="1">
                <a:latin typeface="Arial" pitchFamily="18"/>
                <a:ea typeface="Microsoft YaHei" pitchFamily="2"/>
                <a:cs typeface="Mangal" pitchFamily="2"/>
              </a:rPr>
              <a:t>cron</a:t>
            </a:r>
            <a:r>
              <a:rPr lang="en-US" sz="2600" dirty="0">
                <a:latin typeface="Arial" pitchFamily="18"/>
                <a:ea typeface="Microsoft YaHei" pitchFamily="2"/>
                <a:cs typeface="Mangal" pitchFamily="2"/>
              </a:rPr>
              <a:t> job every night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 dirty="0">
                <a:latin typeface="Arial" pitchFamily="18"/>
                <a:ea typeface="Microsoft YaHei" pitchFamily="2"/>
                <a:cs typeface="Mangal" pitchFamily="2"/>
              </a:rPr>
              <a:t>Example here: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 dirty="0">
                <a:solidFill>
                  <a:srgbClr val="C00000"/>
                </a:solidFill>
                <a:latin typeface="Arial" pitchFamily="18"/>
                <a:ea typeface="Microsoft YaHei" pitchFamily="2"/>
                <a:cs typeface="Mangal" pitchFamily="2"/>
                <a:hlinkClick r:id="rId3"/>
              </a:rPr>
              <a:t>https://bitbucket.org/nrg/cnda_scripts/src/1153886a285d/sharing/XNATBulkShare.sh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000" dirty="0" smtClean="0">
                <a:solidFill>
                  <a:srgbClr val="FF0000"/>
                </a:solidFill>
                <a:latin typeface="Arial" pitchFamily="18"/>
                <a:ea typeface="Microsoft YaHei" pitchFamily="2"/>
                <a:cs typeface="Mangal" pitchFamily="2"/>
              </a:rPr>
              <a:t>COMPLETE TASK #3</a:t>
            </a:r>
            <a:endParaRPr lang="en-US" sz="2600" dirty="0">
              <a:solidFill>
                <a:srgbClr val="FF0000"/>
              </a:solidFill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534837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>
            <a:spAutoFit/>
          </a:bodyPr>
          <a:lstStyle/>
          <a:p>
            <a:pPr lvl="0"/>
            <a:r>
              <a:rPr lang="en-US"/>
              <a:t>Project Configuration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539752" y="1768477"/>
            <a:ext cx="9072567" cy="4989515"/>
          </a:xfrm>
        </p:spPr>
        <p:txBody>
          <a:bodyPr anchor="ctr" anchorCtr="1">
            <a:spAutoFit/>
          </a:bodyPr>
          <a:lstStyle/>
          <a:p>
            <a:pPr marL="0" lvl="0" indent="0" algn="ctr">
              <a:buNone/>
            </a:pPr>
            <a:r>
              <a:rPr lang="en-US"/>
              <a:t>Custom Variables</a:t>
            </a:r>
          </a:p>
        </p:txBody>
      </p:sp>
    </p:spTree>
    <p:extLst>
      <p:ext uri="{BB962C8B-B14F-4D97-AF65-F5344CB8AC3E}">
        <p14:creationId xmlns:p14="http://schemas.microsoft.com/office/powerpoint/2010/main" val="90973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Variables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Numerous ways to add custom fields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Schema modifications</a:t>
            </a:r>
          </a:p>
          <a:p>
            <a:pPr marL="1295997" lvl="2" indent="-287999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Rick discussed this yesterday</a:t>
            </a:r>
          </a:p>
          <a:p>
            <a:pPr marL="1295997" lvl="2" indent="-287999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More permanent, standardized elements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Custom variables</a:t>
            </a:r>
          </a:p>
          <a:p>
            <a:pPr marL="1295997" lvl="2" indent="-287999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Easier to configure</a:t>
            </a:r>
          </a:p>
          <a:p>
            <a:pPr marL="1295997" lvl="2" indent="-287999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Great for adding a few fields to existing data-types</a:t>
            </a:r>
          </a:p>
        </p:txBody>
      </p:sp>
    </p:spTree>
    <p:extLst>
      <p:ext uri="{BB962C8B-B14F-4D97-AF65-F5344CB8AC3E}">
        <p14:creationId xmlns:p14="http://schemas.microsoft.com/office/powerpoint/2010/main" val="164809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Variables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Configurable through the web application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Use to define additional fields for use in your project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Simple support: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String, Integer, Float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More options if you configure it on the back end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Defined in project xml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Enumerations</a:t>
            </a:r>
          </a:p>
          <a:p>
            <a:pPr marL="1295997" lvl="2" indent="-287999" hangingPunct="0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Can handle dates as well (1.6)</a:t>
            </a:r>
          </a:p>
        </p:txBody>
      </p:sp>
    </p:spTree>
    <p:extLst>
      <p:ext uri="{BB962C8B-B14F-4D97-AF65-F5344CB8AC3E}">
        <p14:creationId xmlns:p14="http://schemas.microsoft.com/office/powerpoint/2010/main" val="188573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Variables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latin typeface="Arial" pitchFamily="18"/>
                <a:ea typeface="Microsoft YaHei" pitchFamily="2"/>
                <a:cs typeface="Mangal" pitchFamily="2"/>
              </a:rPr>
              <a:t>Lets add a custom variable...</a:t>
            </a:r>
          </a:p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solidFill>
                  <a:srgbClr val="FF0000"/>
                </a:solidFill>
                <a:latin typeface="Arial" pitchFamily="18"/>
                <a:ea typeface="Microsoft YaHei" pitchFamily="2"/>
                <a:cs typeface="Mangal" pitchFamily="2"/>
              </a:rPr>
              <a:t>NEED INSTRUCTIONS HERE</a:t>
            </a:r>
          </a:p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solidFill>
                  <a:srgbClr val="FF0000"/>
                </a:solidFill>
                <a:latin typeface="Arial" pitchFamily="18"/>
                <a:ea typeface="Microsoft YaHei" pitchFamily="2"/>
                <a:cs typeface="Mangal" pitchFamily="2"/>
              </a:rPr>
              <a:t>Custom variables is broken</a:t>
            </a:r>
          </a:p>
        </p:txBody>
      </p:sp>
    </p:spTree>
    <p:extLst>
      <p:ext uri="{BB962C8B-B14F-4D97-AF65-F5344CB8AC3E}">
        <p14:creationId xmlns:p14="http://schemas.microsoft.com/office/powerpoint/2010/main" val="344499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8162" y="508000"/>
            <a:ext cx="9074150" cy="849313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/>
              <a:t>XNAT Workshop 2012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4294967295"/>
          </p:nvPr>
        </p:nvSpPr>
        <p:spPr>
          <a:xfrm>
            <a:off x="538162" y="3060700"/>
            <a:ext cx="9074150" cy="2395538"/>
          </a:xfrm>
        </p:spPr>
        <p:txBody>
          <a:bodyPr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indent="0" algn="ctr">
              <a:buNone/>
            </a:pPr>
            <a:r>
              <a:rPr lang="en-US" dirty="0" smtClean="0"/>
              <a:t>DICOM Modification (</a:t>
            </a:r>
            <a:r>
              <a:rPr lang="en-US" dirty="0" err="1" smtClean="0"/>
              <a:t>Anonymization</a:t>
            </a:r>
            <a:r>
              <a:rPr lang="en-US" dirty="0" smtClean="0"/>
              <a:t>)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Tim Olsen</a:t>
            </a:r>
          </a:p>
          <a:p>
            <a:pPr marL="0" indent="0" algn="ctr">
              <a:buNone/>
            </a:pPr>
            <a:r>
              <a:rPr lang="en-US" sz="2000" dirty="0"/>
              <a:t>tim@deck5consulting.com</a:t>
            </a:r>
          </a:p>
        </p:txBody>
      </p:sp>
    </p:spTree>
    <p:extLst>
      <p:ext uri="{BB962C8B-B14F-4D97-AF65-F5344CB8AC3E}">
        <p14:creationId xmlns:p14="http://schemas.microsoft.com/office/powerpoint/2010/main" val="139097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8162" y="303213"/>
            <a:ext cx="9074150" cy="12588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DICOM Modification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81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dirty="0"/>
              <a:t>Why</a:t>
            </a:r>
          </a:p>
          <a:p>
            <a:pPr lvl="1" rtl="0" hangingPunct="0"/>
            <a:r>
              <a:rPr lang="en-US" dirty="0"/>
              <a:t>PHI is the enemy!</a:t>
            </a:r>
          </a:p>
          <a:p>
            <a:pPr lvl="1" rtl="0" hangingPunct="0"/>
            <a:r>
              <a:rPr lang="en-US" dirty="0"/>
              <a:t>Standardize DICOM header values</a:t>
            </a:r>
          </a:p>
          <a:p>
            <a:pPr lvl="0"/>
            <a:r>
              <a:rPr lang="en-US" dirty="0"/>
              <a:t>Where</a:t>
            </a:r>
          </a:p>
          <a:p>
            <a:pPr lvl="1" rtl="0" hangingPunct="0"/>
            <a:r>
              <a:rPr lang="en-US" dirty="0"/>
              <a:t>When files are stored, or moved</a:t>
            </a:r>
          </a:p>
          <a:p>
            <a:pPr lvl="0"/>
            <a:r>
              <a:rPr lang="en-US" dirty="0"/>
              <a:t>How</a:t>
            </a:r>
          </a:p>
          <a:p>
            <a:pPr lvl="1" rtl="0" hangingPunct="0"/>
            <a:r>
              <a:rPr lang="en-US" dirty="0"/>
              <a:t>NRG developed </a:t>
            </a:r>
            <a:r>
              <a:rPr lang="en-US" dirty="0" err="1"/>
              <a:t>DicomEdit</a:t>
            </a:r>
            <a:endParaRPr lang="en-US" dirty="0"/>
          </a:p>
          <a:p>
            <a:pPr lvl="1" rtl="0" hangingPunct="0"/>
            <a:r>
              <a:rPr lang="en-US" dirty="0">
                <a:solidFill>
                  <a:srgbClr val="FF0000"/>
                </a:solidFill>
              </a:rPr>
              <a:t>Covered in Kevin's </a:t>
            </a:r>
            <a:r>
              <a:rPr lang="en-US" dirty="0" smtClean="0">
                <a:solidFill>
                  <a:srgbClr val="FF0000"/>
                </a:solidFill>
              </a:rPr>
              <a:t>talk tomorrow </a:t>
            </a:r>
            <a:r>
              <a:rPr lang="en-US" dirty="0">
                <a:solidFill>
                  <a:srgbClr val="FF0000"/>
                </a:solidFill>
              </a:rPr>
              <a:t>afternoon</a:t>
            </a:r>
          </a:p>
        </p:txBody>
      </p:sp>
    </p:spTree>
    <p:extLst>
      <p:ext uri="{BB962C8B-B14F-4D97-AF65-F5344CB8AC3E}">
        <p14:creationId xmlns:p14="http://schemas.microsoft.com/office/powerpoint/2010/main" val="168700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44516" y="301623"/>
            <a:ext cx="9072567" cy="1262064"/>
          </a:xfrm>
        </p:spPr>
        <p:txBody>
          <a:bodyPr/>
          <a:lstStyle/>
          <a:p>
            <a:pPr lvl="0"/>
            <a:r>
              <a:rPr lang="en-US"/>
              <a:t>Project Configuration: Plan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44516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latin typeface="Arial" pitchFamily="18"/>
                <a:ea typeface="Microsoft YaHei" pitchFamily="2"/>
                <a:cs typeface="Mangal" pitchFamily="2"/>
              </a:rPr>
              <a:t>Things to do: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Define a </a:t>
            </a:r>
            <a:r>
              <a:rPr lang="en-US" sz="2800" b="1" dirty="0">
                <a:latin typeface="Arial" pitchFamily="18"/>
                <a:ea typeface="Microsoft YaHei" pitchFamily="2"/>
                <a:cs typeface="Mangal" pitchFamily="2"/>
              </a:rPr>
              <a:t>Site &amp; Project </a:t>
            </a:r>
            <a:r>
              <a:rPr lang="en-US" sz="2800" b="1" dirty="0" smtClean="0">
                <a:latin typeface="Arial" pitchFamily="18"/>
                <a:ea typeface="Microsoft YaHei" pitchFamily="2"/>
                <a:cs typeface="Mangal" pitchFamily="2"/>
              </a:rPr>
              <a:t>Structure</a:t>
            </a:r>
            <a:endParaRPr lang="en-US" sz="2800" b="1" dirty="0">
              <a:latin typeface="Arial" pitchFamily="18"/>
              <a:ea typeface="Microsoft YaHei" pitchFamily="2"/>
              <a:cs typeface="Mangal" pitchFamily="2"/>
            </a:endParaRP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Configure </a:t>
            </a:r>
            <a:r>
              <a:rPr lang="en-US" sz="2800" b="1" dirty="0">
                <a:latin typeface="Arial" pitchFamily="18"/>
                <a:ea typeface="Microsoft YaHei" pitchFamily="2"/>
                <a:cs typeface="Mangal" pitchFamily="2"/>
              </a:rPr>
              <a:t>Custom </a:t>
            </a:r>
            <a:r>
              <a:rPr lang="en-US" sz="2800" b="1" dirty="0" smtClean="0">
                <a:latin typeface="Arial" pitchFamily="18"/>
                <a:ea typeface="Microsoft YaHei" pitchFamily="2"/>
                <a:cs typeface="Mangal" pitchFamily="2"/>
              </a:rPr>
              <a:t>Variables</a:t>
            </a:r>
            <a:endParaRPr lang="en-US" sz="2800" b="1" dirty="0">
              <a:latin typeface="Arial" pitchFamily="18"/>
              <a:ea typeface="Microsoft YaHei" pitchFamily="2"/>
              <a:cs typeface="Mangal" pitchFamily="2"/>
            </a:endParaRP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 smtClean="0">
                <a:latin typeface="Arial" pitchFamily="18"/>
                <a:ea typeface="Microsoft YaHei" pitchFamily="2"/>
                <a:cs typeface="Mangal" pitchFamily="2"/>
              </a:rPr>
              <a:t>Setup </a:t>
            </a:r>
            <a:r>
              <a:rPr lang="en-US" sz="2800" b="1" dirty="0" smtClean="0">
                <a:latin typeface="Arial" pitchFamily="18"/>
                <a:ea typeface="Microsoft YaHei" pitchFamily="2"/>
                <a:cs typeface="Mangal" pitchFamily="2"/>
              </a:rPr>
              <a:t>DICOM Modifications</a:t>
            </a:r>
            <a:r>
              <a:rPr lang="en-US" sz="2800" dirty="0" smtClean="0">
                <a:latin typeface="Arial" pitchFamily="18"/>
                <a:ea typeface="Microsoft YaHei" pitchFamily="2"/>
                <a:cs typeface="Mangal" pitchFamily="2"/>
              </a:rPr>
              <a:t> (</a:t>
            </a:r>
            <a:r>
              <a:rPr lang="en-US" sz="2800" dirty="0" err="1" smtClean="0">
                <a:latin typeface="Arial" pitchFamily="18"/>
                <a:ea typeface="Microsoft YaHei" pitchFamily="2"/>
                <a:cs typeface="Mangal" pitchFamily="2"/>
              </a:rPr>
              <a:t>Anonymization</a:t>
            </a:r>
            <a:r>
              <a:rPr lang="en-US" sz="2800" dirty="0" smtClean="0">
                <a:latin typeface="Arial" pitchFamily="18"/>
                <a:ea typeface="Microsoft YaHei" pitchFamily="2"/>
                <a:cs typeface="Mangal" pitchFamily="2"/>
              </a:rPr>
              <a:t>)</a:t>
            </a:r>
            <a:endParaRPr lang="en-US" sz="2800" b="1" dirty="0" smtClean="0">
              <a:latin typeface="Arial" pitchFamily="18"/>
              <a:ea typeface="Microsoft YaHei" pitchFamily="2"/>
              <a:cs typeface="Mangal" pitchFamily="2"/>
            </a:endParaRP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 smtClean="0">
                <a:latin typeface="Arial" pitchFamily="18"/>
                <a:ea typeface="Microsoft YaHei" pitchFamily="2"/>
                <a:cs typeface="Mangal" pitchFamily="2"/>
              </a:rPr>
              <a:t>Configure </a:t>
            </a:r>
            <a:r>
              <a:rPr lang="en-US" sz="2800" b="1" dirty="0">
                <a:latin typeface="Arial" pitchFamily="18"/>
                <a:ea typeface="Microsoft YaHei" pitchFamily="2"/>
                <a:cs typeface="Mangal" pitchFamily="2"/>
              </a:rPr>
              <a:t>Visits &amp; Protocols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Setup Scan </a:t>
            </a:r>
            <a:r>
              <a:rPr lang="en-US" sz="2800" b="1" dirty="0" smtClean="0">
                <a:latin typeface="Arial" pitchFamily="18"/>
                <a:ea typeface="Microsoft YaHei" pitchFamily="2"/>
                <a:cs typeface="Mangal" pitchFamily="2"/>
              </a:rPr>
              <a:t>Validation</a:t>
            </a:r>
            <a:endParaRPr lang="en-US" sz="2800" b="1" dirty="0"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352617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8162" y="303213"/>
            <a:ext cx="9074150" cy="12588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err="1" smtClean="0"/>
              <a:t>Deidentification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81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/>
              <a:t>The problems of PHI</a:t>
            </a:r>
          </a:p>
          <a:p>
            <a:pPr lvl="1" rtl="0" hangingPunct="0"/>
            <a:r>
              <a:rPr lang="en-US"/>
              <a:t>You most likely don't want it</a:t>
            </a:r>
          </a:p>
          <a:p>
            <a:pPr lvl="1" rtl="0" hangingPunct="0"/>
            <a:r>
              <a:rPr lang="en-US"/>
              <a:t>Uploaders will unknowingly upload it</a:t>
            </a:r>
          </a:p>
          <a:p>
            <a:pPr lvl="0"/>
            <a:r>
              <a:rPr lang="en-US"/>
              <a:t>What can you do?	</a:t>
            </a:r>
          </a:p>
          <a:p>
            <a:pPr lvl="1" rtl="0" hangingPunct="0"/>
            <a:r>
              <a:rPr lang="en-US"/>
              <a:t>Setup a site-wide anonymization script</a:t>
            </a:r>
          </a:p>
          <a:p>
            <a:pPr lvl="1" rtl="0" hangingPunct="0"/>
            <a:r>
              <a:rPr lang="en-US"/>
              <a:t>Setup project specific anonymization scripts</a:t>
            </a:r>
          </a:p>
        </p:txBody>
      </p:sp>
    </p:spTree>
    <p:extLst>
      <p:ext uri="{BB962C8B-B14F-4D97-AF65-F5344CB8AC3E}">
        <p14:creationId xmlns:p14="http://schemas.microsoft.com/office/powerpoint/2010/main" val="3469520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8162" y="303213"/>
            <a:ext cx="9074150" cy="12588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DICOM Modification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81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/>
              <a:t>XNAT 1.5 applied anonymization when data uploaded via the Upload Applet</a:t>
            </a:r>
          </a:p>
          <a:p>
            <a:pPr lvl="0"/>
            <a:r>
              <a:rPr lang="en-US"/>
              <a:t>As of XNAT 1.6, anonymization is applied to:</a:t>
            </a:r>
          </a:p>
          <a:p>
            <a:pPr lvl="1" rtl="0" hangingPunct="0"/>
            <a:r>
              <a:rPr lang="en-US"/>
              <a:t>Upload Applet</a:t>
            </a:r>
          </a:p>
          <a:p>
            <a:pPr lvl="1" rtl="0" hangingPunct="0"/>
            <a:r>
              <a:rPr lang="en-US"/>
              <a:t>Compressed (zip) uploads</a:t>
            </a:r>
          </a:p>
          <a:p>
            <a:pPr lvl="1" rtl="0" hangingPunct="0"/>
            <a:r>
              <a:rPr lang="en-US"/>
              <a:t>Gradual DICOM Imports (C-STORE)</a:t>
            </a:r>
          </a:p>
        </p:txBody>
      </p:sp>
    </p:spTree>
    <p:extLst>
      <p:ext uri="{BB962C8B-B14F-4D97-AF65-F5344CB8AC3E}">
        <p14:creationId xmlns:p14="http://schemas.microsoft.com/office/powerpoint/2010/main" val="343226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8162" y="303213"/>
            <a:ext cx="9074150" cy="12588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DICOM Modification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81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/>
              <a:t>Site wide vs project specific</a:t>
            </a:r>
          </a:p>
          <a:p>
            <a:pPr lvl="0"/>
            <a:r>
              <a:rPr lang="en-US"/>
              <a:t>What is it used for?</a:t>
            </a:r>
          </a:p>
          <a:p>
            <a:pPr lvl="1" rtl="0" hangingPunct="0"/>
            <a:r>
              <a:rPr lang="en-US"/>
              <a:t>Site-wide script</a:t>
            </a:r>
          </a:p>
          <a:p>
            <a:pPr lvl="2" rtl="0" hangingPunct="0"/>
            <a:r>
              <a:rPr lang="en-US"/>
              <a:t>General anonymization</a:t>
            </a:r>
          </a:p>
          <a:p>
            <a:pPr lvl="1" rtl="0" hangingPunct="0"/>
            <a:r>
              <a:rPr lang="en-US"/>
              <a:t>Project-specific script</a:t>
            </a:r>
          </a:p>
          <a:p>
            <a:pPr lvl="2" rtl="0" hangingPunct="0"/>
            <a:r>
              <a:rPr lang="en-US"/>
              <a:t>Specific anonymization, value standardization</a:t>
            </a:r>
          </a:p>
        </p:txBody>
      </p:sp>
    </p:spTree>
    <p:extLst>
      <p:ext uri="{BB962C8B-B14F-4D97-AF65-F5344CB8AC3E}">
        <p14:creationId xmlns:p14="http://schemas.microsoft.com/office/powerpoint/2010/main" val="256999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68312" y="338138"/>
            <a:ext cx="9070975" cy="1262062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DICOM Modification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81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/>
              <a:t>Site-wide vs Project-specific</a:t>
            </a:r>
          </a:p>
          <a:p>
            <a:pPr lvl="0"/>
            <a:r>
              <a:rPr lang="en-US"/>
              <a:t>When is it applied?</a:t>
            </a:r>
          </a:p>
          <a:p>
            <a:pPr lvl="1" rtl="0" hangingPunct="0"/>
            <a:r>
              <a:rPr lang="en-US"/>
              <a:t>Site-wide script</a:t>
            </a:r>
          </a:p>
          <a:p>
            <a:pPr lvl="2" rtl="0" hangingPunct="0"/>
            <a:r>
              <a:rPr lang="en-US"/>
              <a:t>Applied when data is received</a:t>
            </a:r>
          </a:p>
          <a:p>
            <a:pPr lvl="1" rtl="0" hangingPunct="0"/>
            <a:r>
              <a:rPr lang="en-US"/>
              <a:t>Project-specific script</a:t>
            </a:r>
          </a:p>
          <a:p>
            <a:pPr lvl="2" rtl="0" hangingPunct="0"/>
            <a:r>
              <a:rPr lang="en-US"/>
              <a:t>Applied when data is archived, moved, renamed</a:t>
            </a:r>
          </a:p>
        </p:txBody>
      </p:sp>
    </p:spTree>
    <p:extLst>
      <p:ext uri="{BB962C8B-B14F-4D97-AF65-F5344CB8AC3E}">
        <p14:creationId xmlns:p14="http://schemas.microsoft.com/office/powerpoint/2010/main" val="401267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8162" y="303213"/>
            <a:ext cx="9074150" cy="12588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DICOM Modification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81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dirty="0"/>
              <a:t>What can you do with it?</a:t>
            </a:r>
          </a:p>
          <a:p>
            <a:pPr lvl="1" rtl="0" hangingPunct="0"/>
            <a:r>
              <a:rPr lang="en-US" dirty="0"/>
              <a:t>Clear specific headers</a:t>
            </a:r>
          </a:p>
          <a:p>
            <a:pPr lvl="1" rtl="0" hangingPunct="0"/>
            <a:r>
              <a:rPr lang="en-US" dirty="0"/>
              <a:t>Change values in specified headers</a:t>
            </a:r>
          </a:p>
          <a:p>
            <a:pPr lvl="1" rtl="0" hangingPunct="0"/>
            <a:r>
              <a:rPr lang="en-US" dirty="0"/>
              <a:t>Clear private tags</a:t>
            </a:r>
          </a:p>
          <a:p>
            <a:pPr lvl="1" rtl="0" hangingPunct="0"/>
            <a:r>
              <a:rPr lang="en-US" dirty="0"/>
              <a:t>Set values based on inputs (project, subject, session, visit)</a:t>
            </a:r>
          </a:p>
        </p:txBody>
      </p:sp>
    </p:spTree>
    <p:extLst>
      <p:ext uri="{BB962C8B-B14F-4D97-AF65-F5344CB8AC3E}">
        <p14:creationId xmlns:p14="http://schemas.microsoft.com/office/powerpoint/2010/main" val="396229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8162" y="303213"/>
            <a:ext cx="9074150" cy="12588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DICOM Modification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81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dirty="0"/>
              <a:t>A few things to note...</a:t>
            </a:r>
          </a:p>
          <a:p>
            <a:pPr lvl="1" rtl="0" hangingPunct="0"/>
            <a:r>
              <a:rPr lang="en-US" dirty="0"/>
              <a:t>Old versions of anon scripts don't die... they just fade away (as in, there is an audit trail)</a:t>
            </a:r>
          </a:p>
          <a:p>
            <a:pPr lvl="1" rtl="0" hangingPunct="0"/>
            <a:r>
              <a:rPr lang="en-US" dirty="0"/>
              <a:t>The DICOM header for </a:t>
            </a:r>
            <a:r>
              <a:rPr lang="en-US" dirty="0" err="1"/>
              <a:t>deidentification</a:t>
            </a:r>
            <a:r>
              <a:rPr lang="en-US" dirty="0"/>
              <a:t> will be updated to show that the anon script was run</a:t>
            </a:r>
          </a:p>
          <a:p>
            <a:pPr lvl="2" rtl="0" hangingPunct="0"/>
            <a:r>
              <a:rPr lang="en-US" sz="2000" dirty="0">
                <a:latin typeface="F17" pitchFamily="32"/>
              </a:rPr>
              <a:t>(0012,0064)- </a:t>
            </a:r>
            <a:r>
              <a:rPr lang="en-US" sz="2000" dirty="0" err="1">
                <a:latin typeface="F17" pitchFamily="32"/>
              </a:rPr>
              <a:t>Deidentification</a:t>
            </a:r>
            <a:r>
              <a:rPr lang="en-US" sz="2000" dirty="0">
                <a:latin typeface="F17" pitchFamily="32"/>
              </a:rPr>
              <a:t> Method Code Sequence</a:t>
            </a:r>
          </a:p>
          <a:p>
            <a:pPr lvl="0">
              <a:buNone/>
            </a:pPr>
            <a:endParaRPr lang="en-US" dirty="0">
              <a:latin typeface="F17" pitchFamily="32"/>
            </a:endParaRPr>
          </a:p>
        </p:txBody>
      </p:sp>
    </p:spTree>
    <p:extLst>
      <p:ext uri="{BB962C8B-B14F-4D97-AF65-F5344CB8AC3E}">
        <p14:creationId xmlns:p14="http://schemas.microsoft.com/office/powerpoint/2010/main" val="2884476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61962" y="303213"/>
            <a:ext cx="9074150" cy="1258887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en-US" dirty="0" smtClean="0"/>
              <a:t>DICOM Modification</a:t>
            </a:r>
            <a:endParaRPr lang="en-US" dirty="0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61962" y="1763713"/>
            <a:ext cx="9074150" cy="4989512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45000"/>
              <a:buFont typeface="StarSymbol"/>
              <a:buChar char="●"/>
              <a:defRPr lang="en-US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  <a:defRPr lang="en-US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75000"/>
              <a:buFont typeface="StarSymbol"/>
              <a:buChar char="–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en-US" dirty="0"/>
              <a:t>Lets set one up...</a:t>
            </a:r>
          </a:p>
          <a:p>
            <a:pPr lvl="1" rtl="0" hangingPunct="0"/>
            <a:r>
              <a:rPr lang="en-US" dirty="0"/>
              <a:t>Download example</a:t>
            </a:r>
          </a:p>
          <a:p>
            <a:pPr lvl="2" rtl="0" hangingPunct="0"/>
            <a:r>
              <a:rPr lang="en-US" dirty="0" err="1"/>
              <a:t>wget</a:t>
            </a:r>
            <a:r>
              <a:rPr lang="en-US" dirty="0"/>
              <a:t> ftp://</a:t>
            </a:r>
            <a:r>
              <a:rPr lang="en-US" dirty="0" smtClean="0"/>
              <a:t>ftp.nrg.wustl.edu/pub/xnat/workshop/dicom.das</a:t>
            </a:r>
            <a:r>
              <a:rPr lang="en-US" dirty="0"/>
              <a:t>	</a:t>
            </a:r>
          </a:p>
          <a:p>
            <a:pPr lvl="1" rtl="0" hangingPunct="0"/>
            <a:r>
              <a:rPr lang="en-US" dirty="0"/>
              <a:t>Add it to your project</a:t>
            </a:r>
          </a:p>
          <a:p>
            <a:pPr lvl="2" rtl="0" hangingPunct="0"/>
            <a:r>
              <a:rPr lang="en-US" dirty="0" smtClean="0"/>
              <a:t>Use the Manage tab on the project report page</a:t>
            </a:r>
            <a:endParaRPr lang="en-US" dirty="0"/>
          </a:p>
          <a:p>
            <a:pPr lvl="2" rtl="0" hangingPunc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55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Visits, Protocols &amp;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Visits &amp; Protocols - Jordan</a:t>
            </a:r>
          </a:p>
          <a:p>
            <a:r>
              <a:rPr lang="en-US" dirty="0" smtClean="0"/>
              <a:t>Protocol Validation - </a:t>
            </a:r>
            <a:r>
              <a:rPr lang="en-US" dirty="0" err="1" smtClean="0"/>
              <a:t>Mohana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981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How XNAT organizes things...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Data organized by projects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Data can be shared from one project to another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Data is always owned by one project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Sharing/Ownership at multiple hierarchical levels</a:t>
            </a:r>
          </a:p>
          <a:p>
            <a:pPr marL="1295997" lvl="2" indent="-287999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Subjects, Visits, Experiments, Experiment Assessments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Used to manage user access to data</a:t>
            </a:r>
          </a:p>
        </p:txBody>
      </p:sp>
    </p:spTree>
    <p:extLst>
      <p:ext uri="{BB962C8B-B14F-4D97-AF65-F5344CB8AC3E}">
        <p14:creationId xmlns:p14="http://schemas.microsoft.com/office/powerpoint/2010/main" val="148417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Some usage patterns: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One project per study (standard)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My big fat project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Umbrella projects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Subject pools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Site-based projects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Facade projects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Failed-bucket projects</a:t>
            </a:r>
          </a:p>
        </p:txBody>
      </p:sp>
    </p:spTree>
    <p:extLst>
      <p:ext uri="{BB962C8B-B14F-4D97-AF65-F5344CB8AC3E}">
        <p14:creationId xmlns:p14="http://schemas.microsoft.com/office/powerpoint/2010/main" val="106928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Standard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One project per research study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Often one per grant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Data sandboxed by the study it is a part of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Keeps data nicely organized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Easy to manage permissions</a:t>
            </a:r>
          </a:p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One big fat project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All data goes into one project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Difficult to manage permissions</a:t>
            </a:r>
          </a:p>
        </p:txBody>
      </p:sp>
    </p:spTree>
    <p:extLst>
      <p:ext uri="{BB962C8B-B14F-4D97-AF65-F5344CB8AC3E}">
        <p14:creationId xmlns:p14="http://schemas.microsoft.com/office/powerpoint/2010/main" val="330711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463545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63545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Umbrella project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One global project with several sub-projects</a:t>
            </a:r>
          </a:p>
          <a:p>
            <a:pPr marL="1295997" lvl="2" indent="-287999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All data is created and owned by sub-projects</a:t>
            </a:r>
          </a:p>
          <a:p>
            <a:pPr marL="1295997" lvl="2" indent="-287999" hangingPunct="0"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400">
                <a:latin typeface="Arial" pitchFamily="18"/>
                <a:ea typeface="Microsoft YaHei" pitchFamily="2"/>
                <a:cs typeface="Mangal" pitchFamily="2"/>
              </a:rPr>
              <a:t>Shared into global project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Sub-project staff manages the data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Project management can see all of the data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Convenient for separating modification permissions, and reading permissions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Not natively managed by XNAT</a:t>
            </a:r>
          </a:p>
        </p:txBody>
      </p:sp>
    </p:spTree>
    <p:extLst>
      <p:ext uri="{BB962C8B-B14F-4D97-AF65-F5344CB8AC3E}">
        <p14:creationId xmlns:p14="http://schemas.microsoft.com/office/powerpoint/2010/main" val="3002871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 txBox="1">
            <a:spLocks noGrp="1"/>
          </p:cNvSpPr>
          <p:nvPr>
            <p:ph type="body" idx="4294967295"/>
          </p:nvPr>
        </p:nvSpPr>
        <p:spPr>
          <a:xfrm>
            <a:off x="982659" y="1768477"/>
            <a:ext cx="8553453" cy="5135563"/>
          </a:xfrm>
        </p:spPr>
        <p:txBody>
          <a:bodyPr/>
          <a:lstStyle/>
          <a:p>
            <a:pPr marL="431999" lvl="0" indent="-323999">
              <a:lnSpc>
                <a:spcPct val="8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000">
                <a:latin typeface="Arial" pitchFamily="18"/>
                <a:ea typeface="Microsoft YaHei" pitchFamily="2"/>
                <a:cs typeface="Mangal" pitchFamily="2"/>
              </a:rPr>
              <a:t>Subject pool	</a:t>
            </a:r>
          </a:p>
          <a:p>
            <a:pPr marL="863998" lvl="1" indent="-323999" hangingPunct="0">
              <a:lnSpc>
                <a:spcPct val="8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>
                <a:latin typeface="Arial" pitchFamily="18"/>
                <a:ea typeface="Microsoft YaHei" pitchFamily="2"/>
                <a:cs typeface="Mangal" pitchFamily="2"/>
              </a:rPr>
              <a:t>Subjects:</a:t>
            </a:r>
          </a:p>
          <a:p>
            <a:pPr marL="1295997" lvl="2" indent="-287999" hangingPunct="0">
              <a:lnSpc>
                <a:spcPct val="8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200">
                <a:latin typeface="Arial" pitchFamily="18"/>
                <a:ea typeface="Microsoft YaHei" pitchFamily="2"/>
                <a:cs typeface="Mangal" pitchFamily="2"/>
              </a:rPr>
              <a:t>Owned by a single project</a:t>
            </a:r>
          </a:p>
          <a:p>
            <a:pPr marL="1295997" lvl="2" indent="-287999" hangingPunct="0">
              <a:lnSpc>
                <a:spcPct val="8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200">
                <a:latin typeface="Arial" pitchFamily="18"/>
                <a:ea typeface="Microsoft YaHei" pitchFamily="2"/>
                <a:cs typeface="Mangal" pitchFamily="2"/>
              </a:rPr>
              <a:t>Shared into a sub-project</a:t>
            </a:r>
          </a:p>
          <a:p>
            <a:pPr marL="863998" lvl="1" indent="-323999" hangingPunct="0">
              <a:lnSpc>
                <a:spcPct val="8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>
                <a:latin typeface="Arial" pitchFamily="18"/>
                <a:ea typeface="Microsoft YaHei" pitchFamily="2"/>
                <a:cs typeface="Mangal" pitchFamily="2"/>
              </a:rPr>
              <a:t>Experiments:</a:t>
            </a:r>
          </a:p>
          <a:p>
            <a:pPr marL="1295997" lvl="2" indent="-287999" hangingPunct="0">
              <a:lnSpc>
                <a:spcPct val="80000"/>
              </a:lnSpc>
              <a:spcBef>
                <a:spcPts val="0"/>
              </a:spcBef>
              <a:spcAft>
                <a:spcPts val="850"/>
              </a:spcAft>
              <a:buSzPct val="75000"/>
              <a:buFont typeface="StarSymbol"/>
              <a:buChar char="–"/>
            </a:pPr>
            <a:r>
              <a:rPr lang="en-US" sz="2200">
                <a:latin typeface="Arial" pitchFamily="18"/>
                <a:ea typeface="Microsoft YaHei" pitchFamily="2"/>
                <a:cs typeface="Mangal" pitchFamily="2"/>
              </a:rPr>
              <a:t>Owned by the sub-projects</a:t>
            </a:r>
          </a:p>
          <a:p>
            <a:pPr marL="863998" lvl="1" indent="-323999" hangingPunct="0">
              <a:lnSpc>
                <a:spcPct val="8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>
                <a:latin typeface="Arial" pitchFamily="18"/>
                <a:ea typeface="Microsoft YaHei" pitchFamily="2"/>
                <a:cs typeface="Mangal" pitchFamily="2"/>
              </a:rPr>
              <a:t>Common when subjects participate in multiple studies.</a:t>
            </a:r>
          </a:p>
          <a:p>
            <a:pPr marL="863998" lvl="1" indent="-323999" hangingPunct="0">
              <a:lnSpc>
                <a:spcPct val="8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>
                <a:latin typeface="Arial" pitchFamily="18"/>
                <a:ea typeface="Microsoft YaHei" pitchFamily="2"/>
                <a:cs typeface="Mangal" pitchFamily="2"/>
              </a:rPr>
              <a:t>Sub-projects can see their subject data, but not other peoples</a:t>
            </a:r>
          </a:p>
          <a:p>
            <a:pPr marL="863998" lvl="1" indent="-323999" hangingPunct="0">
              <a:lnSpc>
                <a:spcPct val="8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600">
                <a:latin typeface="Arial" pitchFamily="18"/>
                <a:ea typeface="Microsoft YaHei" pitchFamily="2"/>
                <a:cs typeface="Mangal" pitchFamily="2"/>
              </a:rPr>
              <a:t>You can only see all of their data, if you are on all the projects</a:t>
            </a:r>
          </a:p>
        </p:txBody>
      </p:sp>
      <p:sp>
        <p:nvSpPr>
          <p:cNvPr id="3" name="Title 2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</p:spTree>
    <p:extLst>
      <p:ext uri="{BB962C8B-B14F-4D97-AF65-F5344CB8AC3E}">
        <p14:creationId xmlns:p14="http://schemas.microsoft.com/office/powerpoint/2010/main" val="1917137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lnSpc>
                <a:spcPct val="90000"/>
              </a:lnSpc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 dirty="0">
                <a:latin typeface="Arial" pitchFamily="18"/>
                <a:ea typeface="Microsoft YaHei" pitchFamily="2"/>
                <a:cs typeface="Mangal" pitchFamily="2"/>
              </a:rPr>
              <a:t>Facade projects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Data are owned by one or more projects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Sub-set of data is shared into another project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Targeted users access only the shared project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endParaRPr lang="en-US" sz="2800" dirty="0">
              <a:latin typeface="Arial" pitchFamily="18"/>
              <a:ea typeface="Microsoft YaHei" pitchFamily="2"/>
              <a:cs typeface="Mangal" pitchFamily="2"/>
            </a:endParaRP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Makes data from multiple projects look like its from one project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Allows for users to see only a sub-set of data</a:t>
            </a:r>
          </a:p>
          <a:p>
            <a:pPr marL="863998" lvl="1" indent="-323999" hangingPunct="0">
              <a:lnSpc>
                <a:spcPct val="90000"/>
              </a:lnSpc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 dirty="0">
                <a:latin typeface="Arial" pitchFamily="18"/>
                <a:ea typeface="Microsoft YaHei" pitchFamily="2"/>
                <a:cs typeface="Mangal" pitchFamily="2"/>
              </a:rPr>
              <a:t>Targeted sharing of specific data-sets</a:t>
            </a:r>
          </a:p>
        </p:txBody>
      </p:sp>
    </p:spTree>
    <p:extLst>
      <p:ext uri="{BB962C8B-B14F-4D97-AF65-F5344CB8AC3E}">
        <p14:creationId xmlns:p14="http://schemas.microsoft.com/office/powerpoint/2010/main" val="207428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539752" y="301623"/>
            <a:ext cx="9072567" cy="1262064"/>
          </a:xfrm>
        </p:spPr>
        <p:txBody>
          <a:bodyPr/>
          <a:lstStyle/>
          <a:p>
            <a:pPr lvl="0"/>
            <a:r>
              <a:rPr lang="en-US" sz="4800"/>
              <a:t>Project Configuration: Structure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39752" y="1768477"/>
            <a:ext cx="9072567" cy="4989515"/>
          </a:xfrm>
        </p:spPr>
        <p:txBody>
          <a:bodyPr/>
          <a:lstStyle/>
          <a:p>
            <a:pPr marL="431999" lvl="0" indent="-323999">
              <a:spcBef>
                <a:spcPts val="0"/>
              </a:spcBef>
              <a:spcAft>
                <a:spcPts val="1415"/>
              </a:spcAft>
              <a:buSzPct val="45000"/>
              <a:buFont typeface="StarSymbol"/>
              <a:buChar char="●"/>
            </a:pPr>
            <a:r>
              <a:rPr lang="en-US" sz="3200">
                <a:latin typeface="Arial" pitchFamily="18"/>
                <a:ea typeface="Microsoft YaHei" pitchFamily="2"/>
                <a:cs typeface="Mangal" pitchFamily="2"/>
              </a:rPr>
              <a:t>Failed-bucket projects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Some projects only want to store GOOD data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May also need to preserve BAD data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Don't want them intermingled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BAD data is moved into a BAD project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GOOD data is left in the primary project</a:t>
            </a: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endParaRPr lang="en-US" sz="2800">
              <a:latin typeface="Arial" pitchFamily="18"/>
              <a:ea typeface="Microsoft YaHei" pitchFamily="2"/>
              <a:cs typeface="Mangal" pitchFamily="2"/>
            </a:endParaRPr>
          </a:p>
          <a:p>
            <a:pPr marL="863998" lvl="1" indent="-323999" hangingPunct="0">
              <a:spcBef>
                <a:spcPts val="0"/>
              </a:spcBef>
              <a:spcAft>
                <a:spcPts val="1135"/>
              </a:spcAft>
              <a:buSzPct val="45000"/>
              <a:buFont typeface="StarSymbol"/>
              <a:buChar char="●"/>
            </a:pPr>
            <a:r>
              <a:rPr lang="en-US" sz="2800">
                <a:latin typeface="Arial" pitchFamily="18"/>
                <a:ea typeface="Microsoft YaHei" pitchFamily="2"/>
                <a:cs typeface="Mangal" pitchFamily="2"/>
              </a:rPr>
              <a:t>Preserves access to all data, but hides bad data</a:t>
            </a:r>
          </a:p>
        </p:txBody>
      </p:sp>
    </p:spTree>
    <p:extLst>
      <p:ext uri="{BB962C8B-B14F-4D97-AF65-F5344CB8AC3E}">
        <p14:creationId xmlns:p14="http://schemas.microsoft.com/office/powerpoint/2010/main" val="84879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1866</TotalTime>
  <Words>879</Words>
  <Application>Microsoft Office PowerPoint</Application>
  <PresentationFormat>Custom</PresentationFormat>
  <Paragraphs>195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2_Office Theme</vt:lpstr>
      <vt:lpstr>XNAT Workshop 2012</vt:lpstr>
      <vt:lpstr>Project Configuration: Plan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Configuration: Structure</vt:lpstr>
      <vt:lpstr>Project Configuration</vt:lpstr>
      <vt:lpstr>Project Configuration: Variables</vt:lpstr>
      <vt:lpstr>Project Configuration: Variables</vt:lpstr>
      <vt:lpstr>Project Configuration: Variables</vt:lpstr>
      <vt:lpstr>XNAT Workshop 2012</vt:lpstr>
      <vt:lpstr>DICOM Modification</vt:lpstr>
      <vt:lpstr>Deidentification</vt:lpstr>
      <vt:lpstr>DICOM Modification</vt:lpstr>
      <vt:lpstr>DICOM Modification</vt:lpstr>
      <vt:lpstr>DICOM Modification</vt:lpstr>
      <vt:lpstr>DICOM Modification</vt:lpstr>
      <vt:lpstr>DICOM Modification</vt:lpstr>
      <vt:lpstr>DICOM Modification</vt:lpstr>
      <vt:lpstr>Visits, Protocols &amp; Validation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XNAT Workshop 2012</dc:title>
  <dc:creator>Timothy R Olsen</dc:creator>
  <cp:lastModifiedBy>Timothy R Olsen</cp:lastModifiedBy>
  <cp:revision>17</cp:revision>
  <dcterms:created xsi:type="dcterms:W3CDTF">2012-06-18T17:11:18Z</dcterms:created>
  <dcterms:modified xsi:type="dcterms:W3CDTF">2012-06-20T19:12:00Z</dcterms:modified>
</cp:coreProperties>
</file>