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02" r:id="rId3"/>
    <p:sldId id="256" r:id="rId4"/>
    <p:sldId id="257" r:id="rId5"/>
    <p:sldId id="260" r:id="rId6"/>
    <p:sldId id="261" r:id="rId7"/>
    <p:sldId id="258" r:id="rId8"/>
    <p:sldId id="259" r:id="rId9"/>
    <p:sldId id="308" r:id="rId10"/>
    <p:sldId id="262" r:id="rId11"/>
    <p:sldId id="263" r:id="rId12"/>
    <p:sldId id="264" r:id="rId13"/>
    <p:sldId id="265" r:id="rId14"/>
    <p:sldId id="273" r:id="rId15"/>
    <p:sldId id="309" r:id="rId16"/>
    <p:sldId id="298" r:id="rId17"/>
    <p:sldId id="266" r:id="rId18"/>
    <p:sldId id="299" r:id="rId19"/>
    <p:sldId id="267" r:id="rId20"/>
    <p:sldId id="269" r:id="rId21"/>
    <p:sldId id="268" r:id="rId22"/>
    <p:sldId id="301" r:id="rId23"/>
    <p:sldId id="300" r:id="rId24"/>
    <p:sldId id="270" r:id="rId25"/>
    <p:sldId id="271" r:id="rId26"/>
    <p:sldId id="297" r:id="rId27"/>
    <p:sldId id="272" r:id="rId28"/>
    <p:sldId id="274" r:id="rId29"/>
    <p:sldId id="275" r:id="rId30"/>
    <p:sldId id="276" r:id="rId31"/>
    <p:sldId id="277" r:id="rId32"/>
    <p:sldId id="278" r:id="rId33"/>
    <p:sldId id="285" r:id="rId34"/>
    <p:sldId id="286" r:id="rId35"/>
    <p:sldId id="287" r:id="rId36"/>
    <p:sldId id="288" r:id="rId37"/>
    <p:sldId id="289" r:id="rId38"/>
    <p:sldId id="290" r:id="rId39"/>
    <p:sldId id="304" r:id="rId40"/>
    <p:sldId id="303" r:id="rId41"/>
    <p:sldId id="307" r:id="rId42"/>
    <p:sldId id="306" r:id="rId43"/>
    <p:sldId id="305" r:id="rId44"/>
    <p:sldId id="292" r:id="rId45"/>
    <p:sldId id="293" r:id="rId46"/>
    <p:sldId id="294" r:id="rId47"/>
    <p:sldId id="291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7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19750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48647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99704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F3B0464C-EBF2-4B98-8268-452FD5BB7EB8}" type="datetimeFigureOut">
              <a:rPr lang="en-IN" smtClean="0"/>
              <a:pPr/>
              <a:t>27-06-2012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E66438AB-E6A9-4803-85D3-B858F343B87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ccauslandcenter.sc.edu/mricro/mricron/dcm2nii.html" TargetMode="Externa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</p:spPr>
        <p:txBody>
          <a:bodyPr/>
          <a:lstStyle/>
          <a:p>
            <a:r>
              <a:rPr lang="en-US" dirty="0" smtClean="0"/>
              <a:t>XNAT Pipelines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424936" cy="36004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Before we begin</a:t>
            </a:r>
            <a:r>
              <a:rPr lang="en-US" sz="3200" dirty="0" smtClean="0"/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en-US" sz="3200" dirty="0" smtClean="0"/>
              <a:t>please open this link </a:t>
            </a:r>
            <a:r>
              <a:rPr lang="en-US" sz="3200" dirty="0" smtClean="0"/>
              <a:t>:</a:t>
            </a:r>
            <a:endParaRPr lang="en-US" sz="3200" dirty="0" smtClean="0"/>
          </a:p>
          <a:p>
            <a:pPr algn="l"/>
            <a:r>
              <a:rPr lang="en-US" sz="3200" dirty="0" smtClean="0">
                <a:solidFill>
                  <a:schemeClr val="bg1"/>
                </a:solidFill>
              </a:rPr>
              <a:t>    https</a:t>
            </a:r>
            <a:r>
              <a:rPr lang="en-US" sz="3200" dirty="0" smtClean="0">
                <a:solidFill>
                  <a:schemeClr val="bg1"/>
                </a:solidFill>
              </a:rPr>
              <a:t>://wiki.xnat.org/display/Workshop2012Pub</a:t>
            </a:r>
          </a:p>
          <a:p>
            <a:pPr algn="l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cd</a:t>
            </a:r>
            <a:r>
              <a:rPr lang="en-US" sz="3200" dirty="0" smtClean="0"/>
              <a:t> /opt/</a:t>
            </a:r>
            <a:r>
              <a:rPr lang="en-US" sz="3200" dirty="0" err="1" smtClean="0"/>
              <a:t>xnat</a:t>
            </a:r>
            <a:r>
              <a:rPr lang="en-US" sz="3200" dirty="0" smtClean="0"/>
              <a:t>/workshop2012</a:t>
            </a:r>
          </a:p>
          <a:p>
            <a:pPr algn="l">
              <a:buFont typeface="Arial" pitchFamily="34" charset="0"/>
              <a:buChar char="•"/>
            </a:pPr>
            <a:r>
              <a:rPr lang="en-US" sz="3200" dirty="0" smtClean="0"/>
              <a:t> hg pull -u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create a Pipeline? – Phase II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Map the input parameters to  XNAT setup = </a:t>
            </a:r>
            <a:r>
              <a:rPr lang="en-IN" dirty="0" smtClean="0"/>
              <a:t>extract parameters from XNAT XMLs</a:t>
            </a:r>
            <a:endParaRPr lang="en-US" dirty="0" smtClean="0"/>
          </a:p>
          <a:p>
            <a:r>
              <a:rPr lang="en-US" dirty="0" smtClean="0"/>
              <a:t>Create Resource descriptors to represent the executables </a:t>
            </a:r>
          </a:p>
          <a:p>
            <a:r>
              <a:rPr lang="en-US" dirty="0" smtClean="0"/>
              <a:t>Create Pipeline XML</a:t>
            </a:r>
          </a:p>
          <a:p>
            <a:r>
              <a:rPr lang="en-US" dirty="0" smtClean="0"/>
              <a:t>Possibly, create reports and display documents for the new </a:t>
            </a:r>
            <a:r>
              <a:rPr lang="en-US" dirty="0" err="1" smtClean="0"/>
              <a:t>datatype</a:t>
            </a:r>
            <a:endParaRPr lang="en-US" dirty="0" smtClean="0"/>
          </a:p>
          <a:p>
            <a:r>
              <a:rPr lang="en-US" dirty="0" smtClean="0"/>
              <a:t>Test</a:t>
            </a:r>
          </a:p>
          <a:p>
            <a:r>
              <a:rPr lang="en-US" dirty="0" smtClean="0"/>
              <a:t>Release the pipeline to the Site </a:t>
            </a:r>
          </a:p>
          <a:p>
            <a:r>
              <a:rPr lang="en-US" dirty="0" smtClean="0"/>
              <a:t>Setup the pipeline for a project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and Pipelines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site has a collection of pipelines, referred to as Pipeline repository</a:t>
            </a:r>
          </a:p>
          <a:p>
            <a:r>
              <a:rPr lang="en-US" dirty="0" smtClean="0"/>
              <a:t>A project could add a pipeline for a data-type. This mapping is stored in the archive specification document</a:t>
            </a:r>
          </a:p>
          <a:p>
            <a:r>
              <a:rPr lang="en-US" dirty="0" smtClean="0"/>
              <a:t>All processing is done in the </a:t>
            </a:r>
            <a:r>
              <a:rPr lang="en-US" dirty="0" err="1" smtClean="0"/>
              <a:t>builddir</a:t>
            </a:r>
            <a:r>
              <a:rPr lang="en-US" dirty="0" smtClean="0"/>
              <a:t> (specified in the </a:t>
            </a:r>
            <a:r>
              <a:rPr lang="en-US" dirty="0" err="1" smtClean="0"/>
              <a:t>build.properties</a:t>
            </a:r>
            <a:r>
              <a:rPr lang="en-US" dirty="0" smtClean="0"/>
              <a:t> file) on a copy of the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On your VM, </a:t>
            </a:r>
            <a:r>
              <a:rPr lang="en-US" dirty="0" err="1" smtClean="0"/>
              <a:t>builddir</a:t>
            </a:r>
            <a:r>
              <a:rPr lang="en-US" dirty="0" smtClean="0"/>
              <a:t>=/opt/</a:t>
            </a:r>
            <a:r>
              <a:rPr lang="en-US" dirty="0" err="1" smtClean="0"/>
              <a:t>xnat</a:t>
            </a:r>
            <a:r>
              <a:rPr lang="en-US" dirty="0" smtClean="0"/>
              <a:t>/data/build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features of XNAT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 URIs to:</a:t>
            </a:r>
          </a:p>
          <a:p>
            <a:pPr lvl="1"/>
            <a:r>
              <a:rPr lang="en-US" dirty="0" smtClean="0"/>
              <a:t>Get files of an entity</a:t>
            </a:r>
          </a:p>
          <a:p>
            <a:pPr lvl="1"/>
            <a:r>
              <a:rPr lang="en-US" dirty="0" smtClean="0"/>
              <a:t>Create an entity</a:t>
            </a:r>
          </a:p>
          <a:p>
            <a:pPr lvl="1"/>
            <a:r>
              <a:rPr lang="en-US" dirty="0" smtClean="0"/>
              <a:t>Put files to an entity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of XPATH Expressions and Functions</a:t>
            </a:r>
          </a:p>
          <a:p>
            <a:r>
              <a:rPr lang="en-US" dirty="0" smtClean="0"/>
              <a:t>Values could be unique or a list</a:t>
            </a:r>
          </a:p>
          <a:p>
            <a:r>
              <a:rPr lang="en-US" dirty="0" smtClean="0"/>
              <a:t>Use ^ as end marker to distinguish between string and XPATH expression. </a:t>
            </a:r>
            <a:r>
              <a:rPr lang="en-US" dirty="0" err="1" smtClean="0"/>
              <a:t>Eg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IN" dirty="0" smtClean="0"/>
              <a:t>^/Pipeline/parameters/parameter[name='</a:t>
            </a:r>
            <a:r>
              <a:rPr lang="en-IN" dirty="0" err="1" smtClean="0"/>
              <a:t>builddir</a:t>
            </a:r>
            <a:r>
              <a:rPr lang="en-IN" dirty="0" smtClean="0"/>
              <a:t>']/values/unique/text()^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the pipeline engine setup do?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Resolves @PIPELINE_DIR_PATH@ and the file separator</a:t>
            </a:r>
          </a:p>
          <a:p>
            <a:r>
              <a:rPr lang="en-US" dirty="0" smtClean="0"/>
              <a:t>Creates PIPELINE_HOME/catalog by copying PIPELINE_HOME/templates/misc/catalog into PIPELINE_HOME</a:t>
            </a:r>
          </a:p>
          <a:p>
            <a:r>
              <a:rPr lang="en-US" dirty="0" smtClean="0"/>
              <a:t>Creates subfolders in PIPELINE_HOME by copying over PIPELINE_HOME/templates/etc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Algorithm</a:t>
            </a:r>
          </a:p>
          <a:p>
            <a:r>
              <a:rPr lang="en-US" dirty="0" smtClean="0"/>
              <a:t>Data </a:t>
            </a:r>
            <a:r>
              <a:rPr lang="en-US" dirty="0" smtClean="0"/>
              <a:t>modeling (optional)</a:t>
            </a:r>
            <a:endParaRPr lang="en-US" dirty="0" smtClean="0"/>
          </a:p>
          <a:p>
            <a:r>
              <a:rPr lang="en-US" dirty="0" smtClean="0"/>
              <a:t>Executable installation</a:t>
            </a:r>
          </a:p>
          <a:p>
            <a:r>
              <a:rPr lang="en-US" dirty="0" smtClean="0"/>
              <a:t>Pipeline XML</a:t>
            </a:r>
          </a:p>
          <a:p>
            <a:r>
              <a:rPr lang="en-US" dirty="0" smtClean="0"/>
              <a:t>Resource descriptors</a:t>
            </a:r>
          </a:p>
          <a:p>
            <a:r>
              <a:rPr lang="en-US" dirty="0" smtClean="0"/>
              <a:t>Add pipeline to site repository</a:t>
            </a:r>
          </a:p>
          <a:p>
            <a:r>
              <a:rPr lang="en-US" dirty="0" smtClean="0"/>
              <a:t>Add pipeline to a project</a:t>
            </a:r>
            <a:endParaRPr lang="en-IN" dirty="0" smtClean="0"/>
          </a:p>
          <a:p>
            <a:r>
              <a:rPr lang="en-US" dirty="0" smtClean="0"/>
              <a:t>Setup data-type to launch the pipeline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get down to business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pipeline which generates NIFTI version of the scan </a:t>
            </a:r>
            <a:r>
              <a:rPr lang="en-US" dirty="0" err="1" smtClean="0"/>
              <a:t>dicom</a:t>
            </a:r>
            <a:r>
              <a:rPr lang="en-US" dirty="0" smtClean="0"/>
              <a:t> files. This must be done automatically on archival.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create a pipeline? – Phase 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Get hold of the algorithm</a:t>
            </a:r>
          </a:p>
          <a:p>
            <a:r>
              <a:rPr lang="en-US" dirty="0" smtClean="0"/>
              <a:t>Identify the executables required</a:t>
            </a:r>
          </a:p>
          <a:p>
            <a:r>
              <a:rPr lang="en-US" dirty="0" smtClean="0"/>
              <a:t>Install the executables and their dependencies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Identify the input/varying parameters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Figure out how to represent the output of the algorithm in XNAT – do you have to create a new schema or does a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datatype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already exist in XNAT which could be used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NIFTI Pipeline – Phase 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Looks like this pipeline would be useful for any site. </a:t>
            </a:r>
          </a:p>
          <a:p>
            <a:r>
              <a:rPr lang="en-US" dirty="0" smtClean="0"/>
              <a:t>Identify which tool converts </a:t>
            </a:r>
            <a:r>
              <a:rPr lang="en-US" dirty="0" err="1" smtClean="0"/>
              <a:t>dicom</a:t>
            </a:r>
            <a:r>
              <a:rPr lang="en-US" dirty="0" smtClean="0"/>
              <a:t> to NIFTI</a:t>
            </a:r>
          </a:p>
          <a:p>
            <a:r>
              <a:rPr lang="en-US" dirty="0" smtClean="0"/>
              <a:t>We will use </a:t>
            </a:r>
            <a:r>
              <a:rPr lang="en-US" dirty="0" err="1" smtClean="0"/>
              <a:t>Mricron</a:t>
            </a:r>
            <a:r>
              <a:rPr lang="en-US" dirty="0" smtClean="0"/>
              <a:t>/dcm2nii </a:t>
            </a:r>
            <a:endParaRPr lang="en-IN" dirty="0" smtClean="0"/>
          </a:p>
          <a:p>
            <a:pPr lvl="1"/>
            <a:r>
              <a:rPr lang="en-US" dirty="0" smtClean="0"/>
              <a:t>http://www.mccauslandcenter.sc.edu/mricro/mricron/dcm2nii.html</a:t>
            </a:r>
            <a:endParaRPr lang="en-US" dirty="0" smtClean="0">
              <a:hlinkClick r:id="rId2"/>
            </a:endParaRPr>
          </a:p>
          <a:p>
            <a:pPr lvl="1"/>
            <a:r>
              <a:rPr lang="en-US" dirty="0" smtClean="0"/>
              <a:t>Install </a:t>
            </a:r>
            <a:r>
              <a:rPr lang="en-US" dirty="0" err="1" smtClean="0"/>
              <a:t>mricron</a:t>
            </a:r>
            <a:r>
              <a:rPr lang="en-US" dirty="0" smtClean="0"/>
              <a:t> - /</a:t>
            </a:r>
            <a:r>
              <a:rPr lang="en-US" dirty="0" err="1" smtClean="0"/>
              <a:t>usr</a:t>
            </a:r>
            <a:r>
              <a:rPr lang="en-US" dirty="0" smtClean="0"/>
              <a:t>/bin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scan in a session</a:t>
            </a:r>
          </a:p>
          <a:p>
            <a:pPr lvl="1"/>
            <a:r>
              <a:rPr lang="en-US" dirty="0" smtClean="0"/>
              <a:t>Get the DICOM files (REST call)</a:t>
            </a:r>
          </a:p>
          <a:p>
            <a:pPr lvl="1"/>
            <a:r>
              <a:rPr lang="en-US" dirty="0" smtClean="0"/>
              <a:t>This means we need to create a subfolder for the </a:t>
            </a:r>
            <a:r>
              <a:rPr lang="en-US" dirty="0" err="1" smtClean="0"/>
              <a:t>dicoms</a:t>
            </a:r>
            <a:r>
              <a:rPr lang="en-US" dirty="0" smtClean="0"/>
              <a:t> of a scan</a:t>
            </a:r>
          </a:p>
          <a:p>
            <a:pPr lvl="1"/>
            <a:r>
              <a:rPr lang="en-US" dirty="0" smtClean="0"/>
              <a:t>Invoke dcm2nii for the scan</a:t>
            </a:r>
          </a:p>
          <a:p>
            <a:pPr lvl="1"/>
            <a:r>
              <a:rPr lang="en-US" dirty="0" smtClean="0"/>
              <a:t>Upload output files back to </a:t>
            </a:r>
            <a:r>
              <a:rPr lang="en-US" dirty="0" smtClean="0"/>
              <a:t>XNAT. Associate the results to the SCAN as a resource</a:t>
            </a:r>
            <a:endParaRPr lang="en-IN" dirty="0" smtClean="0"/>
          </a:p>
          <a:p>
            <a:r>
              <a:rPr lang="en-US" dirty="0" smtClean="0"/>
              <a:t>Notify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                                     XNAT Pipelines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Mohana</a:t>
            </a:r>
            <a:r>
              <a:rPr lang="en-US" dirty="0" smtClean="0"/>
              <a:t> </a:t>
            </a:r>
            <a:r>
              <a:rPr lang="en-US" dirty="0" err="1" smtClean="0"/>
              <a:t>Ramaratnam</a:t>
            </a:r>
            <a:endParaRPr lang="en-US" dirty="0" smtClean="0"/>
          </a:p>
          <a:p>
            <a:r>
              <a:rPr lang="en-US" dirty="0" smtClean="0"/>
              <a:t>mohanakannan9@gmail.com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dcm2nii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dcm2nii -p N -d N -e N -f N -g N </a:t>
            </a:r>
            <a:r>
              <a:rPr lang="en-IN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-n Y </a:t>
            </a:r>
            <a:r>
              <a:rPr lang="en-IN" dirty="0" smtClean="0"/>
              <a:t>-r N -x N -o OUT_PATH IN_PATH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Create the resource descriptor </a:t>
            </a:r>
            <a:endParaRPr lang="en-US" dirty="0" smtClean="0"/>
          </a:p>
          <a:p>
            <a:r>
              <a:rPr lang="en-US" dirty="0" smtClean="0"/>
              <a:t>What  is that?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751344"/>
            <a:ext cx="8280920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900" dirty="0" smtClean="0">
                <a:solidFill>
                  <a:schemeClr val="bg1"/>
                </a:solidFill>
              </a:rPr>
              <a:t>&lt;</a:t>
            </a:r>
            <a:r>
              <a:rPr lang="en-IN" sz="1900" dirty="0" err="1" smtClean="0">
                <a:solidFill>
                  <a:schemeClr val="bg1"/>
                </a:solidFill>
              </a:rPr>
              <a:t>pip:Resource</a:t>
            </a:r>
            <a:r>
              <a:rPr lang="en-IN" sz="1900" dirty="0" smtClean="0">
                <a:solidFill>
                  <a:schemeClr val="bg1"/>
                </a:solidFill>
              </a:rPr>
              <a:t> </a:t>
            </a:r>
            <a:r>
              <a:rPr lang="en-IN" sz="1900" dirty="0" err="1" smtClean="0">
                <a:solidFill>
                  <a:schemeClr val="bg1"/>
                </a:solidFill>
              </a:rPr>
              <a:t>xmlns:pip</a:t>
            </a:r>
            <a:r>
              <a:rPr lang="en-IN" sz="1900" dirty="0" smtClean="0">
                <a:solidFill>
                  <a:schemeClr val="bg1"/>
                </a:solidFill>
              </a:rPr>
              <a:t>="http://nrg.wustl.edu/pipeline"&gt;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&lt;</a:t>
            </a:r>
            <a:r>
              <a:rPr lang="en-IN" sz="1900" dirty="0" err="1" smtClean="0">
                <a:solidFill>
                  <a:schemeClr val="bg1"/>
                </a:solidFill>
              </a:rPr>
              <a:t>pip:name</a:t>
            </a:r>
            <a:r>
              <a:rPr lang="en-IN" sz="1900" dirty="0" smtClean="0">
                <a:solidFill>
                  <a:schemeClr val="bg1"/>
                </a:solidFill>
              </a:rPr>
              <a:t>&gt;dcm2nii&lt;/</a:t>
            </a:r>
            <a:r>
              <a:rPr lang="en-IN" sz="1900" dirty="0" err="1" smtClean="0">
                <a:solidFill>
                  <a:schemeClr val="bg1"/>
                </a:solidFill>
              </a:rPr>
              <a:t>pip:name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&lt;</a:t>
            </a:r>
            <a:r>
              <a:rPr lang="en-IN" sz="1900" dirty="0" err="1" smtClean="0">
                <a:solidFill>
                  <a:schemeClr val="bg1"/>
                </a:solidFill>
              </a:rPr>
              <a:t>pip:location</a:t>
            </a:r>
            <a:r>
              <a:rPr lang="en-IN" sz="1900" dirty="0" smtClean="0">
                <a:solidFill>
                  <a:schemeClr val="bg1"/>
                </a:solidFill>
              </a:rPr>
              <a:t>&gt;/</a:t>
            </a:r>
            <a:r>
              <a:rPr lang="en-IN" sz="1900" dirty="0" err="1" smtClean="0">
                <a:solidFill>
                  <a:schemeClr val="bg1"/>
                </a:solidFill>
              </a:rPr>
              <a:t>usr</a:t>
            </a:r>
            <a:r>
              <a:rPr lang="en-IN" sz="1900" dirty="0" smtClean="0">
                <a:solidFill>
                  <a:schemeClr val="bg1"/>
                </a:solidFill>
              </a:rPr>
              <a:t>/bin&lt;/</a:t>
            </a:r>
            <a:r>
              <a:rPr lang="en-IN" sz="1900" dirty="0" err="1" smtClean="0">
                <a:solidFill>
                  <a:schemeClr val="bg1"/>
                </a:solidFill>
              </a:rPr>
              <a:t>pip:location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&lt;</a:t>
            </a:r>
            <a:r>
              <a:rPr lang="en-IN" sz="1900" dirty="0" err="1" smtClean="0">
                <a:solidFill>
                  <a:schemeClr val="bg1"/>
                </a:solidFill>
              </a:rPr>
              <a:t>pip:type</a:t>
            </a:r>
            <a:r>
              <a:rPr lang="en-IN" sz="1900" dirty="0" smtClean="0">
                <a:solidFill>
                  <a:schemeClr val="bg1"/>
                </a:solidFill>
              </a:rPr>
              <a:t>&gt;Executable&lt;/</a:t>
            </a:r>
            <a:r>
              <a:rPr lang="en-IN" sz="1900" dirty="0" err="1" smtClean="0">
                <a:solidFill>
                  <a:schemeClr val="bg1"/>
                </a:solidFill>
              </a:rPr>
              <a:t>pip:type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&lt;</a:t>
            </a:r>
            <a:r>
              <a:rPr lang="en-IN" sz="1900" dirty="0" err="1" smtClean="0">
                <a:solidFill>
                  <a:schemeClr val="bg1"/>
                </a:solidFill>
              </a:rPr>
              <a:t>pip:description</a:t>
            </a:r>
            <a:r>
              <a:rPr lang="en-IN" sz="1900" dirty="0" smtClean="0">
                <a:solidFill>
                  <a:schemeClr val="bg1"/>
                </a:solidFill>
              </a:rPr>
              <a:t>&gt;Generates NIFTI files from DICOM&lt;/</a:t>
            </a:r>
            <a:r>
              <a:rPr lang="en-IN" sz="1900" dirty="0" err="1" smtClean="0">
                <a:solidFill>
                  <a:schemeClr val="bg1"/>
                </a:solidFill>
              </a:rPr>
              <a:t>pip:description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&lt;</a:t>
            </a:r>
            <a:r>
              <a:rPr lang="en-IN" sz="1900" dirty="0" err="1" smtClean="0">
                <a:solidFill>
                  <a:schemeClr val="bg1"/>
                </a:solidFill>
              </a:rPr>
              <a:t>pip:input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	&lt;</a:t>
            </a:r>
            <a:r>
              <a:rPr lang="en-IN" sz="1900" dirty="0" err="1" smtClean="0">
                <a:solidFill>
                  <a:schemeClr val="bg1"/>
                </a:solidFill>
              </a:rPr>
              <a:t>pip:argument</a:t>
            </a:r>
            <a:r>
              <a:rPr lang="en-IN" sz="1900" dirty="0" smtClean="0">
                <a:solidFill>
                  <a:schemeClr val="bg1"/>
                </a:solidFill>
              </a:rPr>
              <a:t> id="protocol" 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		&lt;</a:t>
            </a:r>
            <a:r>
              <a:rPr lang="en-IN" sz="1900" dirty="0" err="1" smtClean="0">
                <a:solidFill>
                  <a:schemeClr val="bg1"/>
                </a:solidFill>
              </a:rPr>
              <a:t>pip:name</a:t>
            </a:r>
            <a:r>
              <a:rPr lang="en-IN" sz="1900" dirty="0" smtClean="0">
                <a:solidFill>
                  <a:schemeClr val="bg1"/>
                </a:solidFill>
              </a:rPr>
              <a:t>&gt;p&lt;/</a:t>
            </a:r>
            <a:r>
              <a:rPr lang="en-IN" sz="1900" dirty="0" err="1" smtClean="0">
                <a:solidFill>
                  <a:schemeClr val="bg1"/>
                </a:solidFill>
              </a:rPr>
              <a:t>pip:name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		&lt;</a:t>
            </a:r>
            <a:r>
              <a:rPr lang="en-IN" sz="1900" dirty="0" err="1" smtClean="0">
                <a:solidFill>
                  <a:schemeClr val="bg1"/>
                </a:solidFill>
              </a:rPr>
              <a:t>pip:description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  <a:r>
              <a:rPr lang="en-IN" sz="1900" dirty="0" err="1" smtClean="0">
                <a:solidFill>
                  <a:schemeClr val="bg1"/>
                </a:solidFill>
              </a:rPr>
              <a:t>Protoco</a:t>
            </a:r>
            <a:r>
              <a:rPr lang="en-IN" sz="1900" dirty="0" smtClean="0">
                <a:solidFill>
                  <a:schemeClr val="bg1"/>
                </a:solidFill>
              </a:rPr>
              <a:t>…. [Y|N]&lt;/</a:t>
            </a:r>
            <a:r>
              <a:rPr lang="en-IN" sz="1900" dirty="0" err="1" smtClean="0">
                <a:solidFill>
                  <a:schemeClr val="bg1"/>
                </a:solidFill>
              </a:rPr>
              <a:t>pip:description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sz="1900" dirty="0" smtClean="0">
                <a:solidFill>
                  <a:schemeClr val="bg1"/>
                </a:solidFill>
              </a:rPr>
              <a:t>		&lt;/</a:t>
            </a:r>
            <a:r>
              <a:rPr lang="en-IN" sz="1900" dirty="0" err="1" smtClean="0">
                <a:solidFill>
                  <a:schemeClr val="bg1"/>
                </a:solidFill>
              </a:rPr>
              <a:t>pip:argument</a:t>
            </a:r>
            <a:r>
              <a:rPr lang="en-IN" sz="19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900" dirty="0" smtClean="0">
                <a:solidFill>
                  <a:schemeClr val="bg1"/>
                </a:solidFill>
              </a:rPr>
              <a:t>……..</a:t>
            </a:r>
          </a:p>
          <a:p>
            <a:endParaRPr lang="en-US" sz="1900" dirty="0" smtClean="0">
              <a:solidFill>
                <a:schemeClr val="bg1"/>
              </a:solidFill>
            </a:endParaRPr>
          </a:p>
          <a:p>
            <a:r>
              <a:rPr lang="en-US" sz="1900" dirty="0" smtClean="0">
                <a:solidFill>
                  <a:schemeClr val="bg1"/>
                </a:solidFill>
              </a:rPr>
              <a:t>/</a:t>
            </a:r>
            <a:r>
              <a:rPr lang="en-US" sz="1900" dirty="0" err="1" smtClean="0">
                <a:solidFill>
                  <a:schemeClr val="bg1"/>
                </a:solidFill>
              </a:rPr>
              <a:t>usr</a:t>
            </a:r>
            <a:r>
              <a:rPr lang="en-US" sz="1900" dirty="0" smtClean="0">
                <a:solidFill>
                  <a:schemeClr val="bg1"/>
                </a:solidFill>
              </a:rPr>
              <a:t>/bin/dcm2nii –p Y …….</a:t>
            </a:r>
          </a:p>
          <a:p>
            <a:endParaRPr lang="en-US" sz="19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See /opt/</a:t>
            </a:r>
            <a:r>
              <a:rPr lang="en-US" sz="3200" dirty="0" err="1" smtClean="0">
                <a:solidFill>
                  <a:schemeClr val="bg1"/>
                </a:solidFill>
              </a:rPr>
              <a:t>xnat</a:t>
            </a:r>
            <a:r>
              <a:rPr lang="en-US" sz="3200" dirty="0" smtClean="0">
                <a:solidFill>
                  <a:schemeClr val="bg1"/>
                </a:solidFill>
              </a:rPr>
              <a:t>/pipeline_1_6/catalog/</a:t>
            </a:r>
            <a:r>
              <a:rPr lang="en-US" sz="3200" dirty="0" err="1" smtClean="0">
                <a:solidFill>
                  <a:schemeClr val="bg1"/>
                </a:solidFill>
              </a:rPr>
              <a:t>mricron</a:t>
            </a:r>
            <a:r>
              <a:rPr lang="en-US" sz="3200" dirty="0" smtClean="0">
                <a:solidFill>
                  <a:schemeClr val="bg1"/>
                </a:solidFill>
              </a:rPr>
              <a:t>/resource/dcm2nii.xml</a:t>
            </a:r>
            <a:endParaRPr lang="en-IN" sz="3200" dirty="0" smtClean="0">
              <a:solidFill>
                <a:schemeClr val="bg1"/>
              </a:solidFill>
            </a:endParaRPr>
          </a:p>
          <a:p>
            <a:endParaRPr lang="en-IN" sz="1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create a pipeline? – Phase 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Get hold of the algorithm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Identify the executables required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Install the executables and their dependencies</a:t>
            </a:r>
          </a:p>
          <a:p>
            <a:r>
              <a:rPr lang="en-US" dirty="0" smtClean="0"/>
              <a:t>Identify the input/varying parameters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Figure out how to represent the output of the algorithm in XNAT – do you have to create a new schema or does a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datatype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already exist in XNAT which could be used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input parameters?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Session </a:t>
            </a:r>
          </a:p>
          <a:p>
            <a:pPr lvl="1"/>
            <a:r>
              <a:rPr lang="en-US" dirty="0" smtClean="0"/>
              <a:t>XNAT Accession ID</a:t>
            </a:r>
          </a:p>
          <a:p>
            <a:pPr lvl="1"/>
            <a:r>
              <a:rPr lang="en-US" dirty="0" smtClean="0"/>
              <a:t>Session Label</a:t>
            </a:r>
          </a:p>
          <a:p>
            <a:r>
              <a:rPr lang="en-US" dirty="0" smtClean="0"/>
              <a:t>Which scans – all, some?</a:t>
            </a:r>
          </a:p>
          <a:p>
            <a:r>
              <a:rPr lang="en-US" dirty="0" err="1" smtClean="0"/>
              <a:t>create_nii</a:t>
            </a:r>
            <a:r>
              <a:rPr lang="en-US" dirty="0" smtClean="0"/>
              <a:t> – Y or N</a:t>
            </a:r>
          </a:p>
          <a:p>
            <a:r>
              <a:rPr lang="en-US" dirty="0" smtClean="0"/>
              <a:t>For REST calls we need</a:t>
            </a:r>
          </a:p>
          <a:p>
            <a:pPr lvl="1"/>
            <a:r>
              <a:rPr lang="en-US" dirty="0" smtClean="0"/>
              <a:t>Project ID</a:t>
            </a:r>
          </a:p>
          <a:p>
            <a:pPr lvl="1"/>
            <a:r>
              <a:rPr lang="en-US" dirty="0" smtClean="0"/>
              <a:t>Subject ID</a:t>
            </a:r>
          </a:p>
          <a:p>
            <a:pPr lvl="1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Pipeline XML - 1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/opt/</a:t>
            </a:r>
            <a:r>
              <a:rPr lang="en-US" dirty="0" err="1" smtClean="0"/>
              <a:t>xnat</a:t>
            </a:r>
            <a:r>
              <a:rPr lang="en-US" dirty="0" smtClean="0"/>
              <a:t>/pipeline_1_6/catalog/</a:t>
            </a:r>
            <a:r>
              <a:rPr lang="en-US" dirty="0" err="1" smtClean="0"/>
              <a:t>mricron</a:t>
            </a:r>
            <a:r>
              <a:rPr lang="en-US" dirty="0" smtClean="0"/>
              <a:t>/DicomToNifti.xml</a:t>
            </a:r>
          </a:p>
          <a:p>
            <a:r>
              <a:rPr lang="en-US" dirty="0" smtClean="0"/>
              <a:t>Describe the pipeline – Line 8 </a:t>
            </a:r>
          </a:p>
          <a:p>
            <a:r>
              <a:rPr lang="en-US" dirty="0" smtClean="0"/>
              <a:t>Required variable input parameters – Lines 17-48</a:t>
            </a:r>
          </a:p>
          <a:p>
            <a:r>
              <a:rPr lang="en-US" dirty="0" smtClean="0"/>
              <a:t>Where should the </a:t>
            </a:r>
            <a:r>
              <a:rPr lang="en-US" dirty="0" err="1" smtClean="0"/>
              <a:t>stdout</a:t>
            </a:r>
            <a:r>
              <a:rPr lang="en-US" dirty="0" smtClean="0"/>
              <a:t>, </a:t>
            </a:r>
            <a:r>
              <a:rPr lang="en-US" dirty="0" err="1" smtClean="0"/>
              <a:t>stderr</a:t>
            </a:r>
            <a:r>
              <a:rPr lang="en-US" dirty="0" smtClean="0"/>
              <a:t> etc be stored – Line 50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60648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bg1"/>
                </a:solidFill>
              </a:rPr>
              <a:t>&lt;input-parameters&gt;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……. Line 38</a:t>
            </a:r>
            <a:endParaRPr lang="en-IN" dirty="0" smtClean="0">
              <a:solidFill>
                <a:schemeClr val="bg1"/>
              </a:solidFill>
            </a:endParaRPr>
          </a:p>
          <a:p>
            <a:r>
              <a:rPr lang="en-IN" dirty="0" smtClean="0">
                <a:solidFill>
                  <a:schemeClr val="bg1"/>
                </a:solidFill>
              </a:rPr>
              <a:t>	&lt;parameter&gt;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&lt;name&gt;subject&lt;/name&gt;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&lt;values&gt;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	&lt;</a:t>
            </a:r>
            <a:r>
              <a:rPr lang="en-IN" dirty="0" err="1" smtClean="0">
                <a:solidFill>
                  <a:schemeClr val="bg1"/>
                </a:solidFill>
              </a:rPr>
              <a:t>schemalink</a:t>
            </a:r>
            <a:r>
              <a:rPr lang="en-IN" dirty="0" smtClean="0">
                <a:solidFill>
                  <a:schemeClr val="bg1"/>
                </a:solidFill>
              </a:rPr>
              <a:t>&gt;</a:t>
            </a:r>
            <a:r>
              <a:rPr lang="en-IN" dirty="0" err="1" smtClean="0">
                <a:solidFill>
                  <a:schemeClr val="bg1"/>
                </a:solidFill>
              </a:rPr>
              <a:t>xnat:imageSessionData</a:t>
            </a:r>
            <a:r>
              <a:rPr lang="en-IN" dirty="0" smtClean="0">
                <a:solidFill>
                  <a:schemeClr val="bg1"/>
                </a:solidFill>
              </a:rPr>
              <a:t>/</a:t>
            </a:r>
            <a:r>
              <a:rPr lang="en-IN" dirty="0" err="1" smtClean="0">
                <a:solidFill>
                  <a:schemeClr val="bg1"/>
                </a:solidFill>
              </a:rPr>
              <a:t>subject_ID</a:t>
            </a:r>
            <a:r>
              <a:rPr lang="en-IN" dirty="0" smtClean="0">
                <a:solidFill>
                  <a:schemeClr val="bg1"/>
                </a:solidFill>
              </a:rPr>
              <a:t>&lt;/</a:t>
            </a:r>
            <a:r>
              <a:rPr lang="en-IN" dirty="0" err="1" smtClean="0">
                <a:solidFill>
                  <a:schemeClr val="bg1"/>
                </a:solidFill>
              </a:rPr>
              <a:t>schemalink</a:t>
            </a:r>
            <a:r>
              <a:rPr lang="en-IN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 &lt;/values&gt;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	&lt;description&gt;Subject ID&lt;/description&gt;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&lt;/parameter&gt;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&lt;parameter&gt;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&lt;name&gt;</a:t>
            </a:r>
            <a:r>
              <a:rPr lang="en-IN" dirty="0" err="1" smtClean="0">
                <a:solidFill>
                  <a:schemeClr val="bg1"/>
                </a:solidFill>
              </a:rPr>
              <a:t>create_nii</a:t>
            </a:r>
            <a:r>
              <a:rPr lang="en-IN" dirty="0" smtClean="0">
                <a:solidFill>
                  <a:schemeClr val="bg1"/>
                </a:solidFill>
              </a:rPr>
              <a:t>&lt;/name&gt;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&lt;values&gt;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 		&lt;</a:t>
            </a:r>
            <a:r>
              <a:rPr lang="en-IN" dirty="0" err="1" smtClean="0">
                <a:solidFill>
                  <a:schemeClr val="bg1"/>
                </a:solidFill>
              </a:rPr>
              <a:t>csv</a:t>
            </a:r>
            <a:r>
              <a:rPr lang="en-IN" dirty="0" smtClean="0">
                <a:solidFill>
                  <a:schemeClr val="bg1"/>
                </a:solidFill>
              </a:rPr>
              <a:t>&gt;Y,N&lt;/</a:t>
            </a:r>
            <a:r>
              <a:rPr lang="en-IN" dirty="0" err="1" smtClean="0">
                <a:solidFill>
                  <a:schemeClr val="bg1"/>
                </a:solidFill>
              </a:rPr>
              <a:t>csv</a:t>
            </a:r>
            <a:r>
              <a:rPr lang="en-IN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&lt;/values&gt;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     &lt;description&gt;Set this value to Y if .</a:t>
            </a:r>
            <a:r>
              <a:rPr lang="en-IN" dirty="0" err="1" smtClean="0">
                <a:solidFill>
                  <a:schemeClr val="bg1"/>
                </a:solidFill>
              </a:rPr>
              <a:t>nii</a:t>
            </a:r>
            <a:r>
              <a:rPr lang="en-IN" dirty="0" smtClean="0">
                <a:solidFill>
                  <a:schemeClr val="bg1"/>
                </a:solidFill>
              </a:rPr>
              <a:t> file should be created. Set it to N if .</a:t>
            </a:r>
            <a:r>
              <a:rPr lang="en-IN" dirty="0" err="1" smtClean="0">
                <a:solidFill>
                  <a:schemeClr val="bg1"/>
                </a:solidFill>
              </a:rPr>
              <a:t>img</a:t>
            </a:r>
            <a:r>
              <a:rPr lang="en-IN" dirty="0" smtClean="0">
                <a:solidFill>
                  <a:schemeClr val="bg1"/>
                </a:solidFill>
              </a:rPr>
              <a:t>/.</a:t>
            </a:r>
            <a:r>
              <a:rPr lang="en-IN" dirty="0" err="1" smtClean="0">
                <a:solidFill>
                  <a:schemeClr val="bg1"/>
                </a:solidFill>
              </a:rPr>
              <a:t>hdr</a:t>
            </a:r>
            <a:r>
              <a:rPr lang="en-IN" dirty="0" smtClean="0">
                <a:solidFill>
                  <a:schemeClr val="bg1"/>
                </a:solidFill>
              </a:rPr>
              <a:t> files should be created&lt;/description&gt;</a:t>
            </a:r>
          </a:p>
          <a:p>
            <a:r>
              <a:rPr lang="en-IN" dirty="0" smtClean="0">
                <a:solidFill>
                  <a:schemeClr val="bg1"/>
                </a:solidFill>
              </a:rPr>
              <a:t>	&lt;/parameter&gt;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……………………..</a:t>
            </a:r>
            <a:endParaRPr lang="en-IN" dirty="0" smtClean="0">
              <a:solidFill>
                <a:schemeClr val="bg1"/>
              </a:solidFill>
            </a:endParaRPr>
          </a:p>
          <a:p>
            <a:r>
              <a:rPr lang="en-IN" dirty="0" smtClean="0">
                <a:solidFill>
                  <a:schemeClr val="bg1"/>
                </a:solidFill>
              </a:rPr>
              <a:t>&lt;/input-parameters&gt;</a:t>
            </a:r>
            <a:endParaRPr lang="en-IN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Pipeline XML - 2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generate </a:t>
            </a:r>
            <a:r>
              <a:rPr lang="en-US" dirty="0" err="1" smtClean="0"/>
              <a:t>nii</a:t>
            </a:r>
            <a:r>
              <a:rPr lang="en-US" dirty="0" smtClean="0"/>
              <a:t> for each scan = loop over all the scans – Line 51</a:t>
            </a:r>
          </a:p>
          <a:p>
            <a:r>
              <a:rPr lang="en-US" dirty="0" smtClean="0"/>
              <a:t>Define a work directory for the session – Line 57</a:t>
            </a:r>
          </a:p>
          <a:p>
            <a:r>
              <a:rPr lang="en-US" dirty="0" smtClean="0"/>
              <a:t>Create a output folder to store all the NIFTI files – Step 0, Line 62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Pipeline XML - 3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output subfolders for each scan – Step 1, Line 70</a:t>
            </a:r>
          </a:p>
          <a:p>
            <a:pPr lvl="1"/>
            <a:r>
              <a:rPr lang="en-US" dirty="0" smtClean="0"/>
              <a:t>/opt/</a:t>
            </a:r>
            <a:r>
              <a:rPr lang="en-US" dirty="0" err="1" smtClean="0"/>
              <a:t>xnat</a:t>
            </a:r>
            <a:r>
              <a:rPr lang="en-US" dirty="0" smtClean="0"/>
              <a:t>/data/build</a:t>
            </a:r>
          </a:p>
          <a:p>
            <a:pPr lvl="2"/>
            <a:r>
              <a:rPr lang="en-US" dirty="0" smtClean="0"/>
              <a:t>BOGUS_OUA</a:t>
            </a:r>
          </a:p>
          <a:p>
            <a:pPr lvl="3"/>
            <a:r>
              <a:rPr lang="en-US" dirty="0" err="1" smtClean="0"/>
              <a:t>Datestamped</a:t>
            </a:r>
            <a:r>
              <a:rPr lang="en-US" dirty="0" smtClean="0"/>
              <a:t> folder</a:t>
            </a:r>
          </a:p>
          <a:p>
            <a:pPr lvl="4"/>
            <a:r>
              <a:rPr lang="en-US" dirty="0" smtClean="0"/>
              <a:t>Session Label</a:t>
            </a:r>
            <a:endParaRPr lang="en-IN" dirty="0" smtClean="0"/>
          </a:p>
          <a:p>
            <a:pPr lvl="5"/>
            <a:r>
              <a:rPr lang="en-US" sz="2400" dirty="0" smtClean="0">
                <a:solidFill>
                  <a:schemeClr val="bg1"/>
                </a:solidFill>
              </a:rPr>
              <a:t>NIFTI</a:t>
            </a:r>
          </a:p>
          <a:p>
            <a:pPr lvl="6"/>
            <a:r>
              <a:rPr lang="en-US" sz="2400" dirty="0" smtClean="0">
                <a:solidFill>
                  <a:schemeClr val="bg1"/>
                </a:solidFill>
              </a:rPr>
              <a:t>1</a:t>
            </a:r>
          </a:p>
          <a:p>
            <a:pPr lvl="6"/>
            <a:r>
              <a:rPr lang="en-US" sz="2400" dirty="0" smtClean="0">
                <a:solidFill>
                  <a:schemeClr val="bg1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Pipeline XML - 4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Folder to store the input DICOMs – Step 0a, Line 78</a:t>
            </a:r>
          </a:p>
          <a:p>
            <a:r>
              <a:rPr lang="en-US" dirty="0" smtClean="0"/>
              <a:t>GET the scan </a:t>
            </a:r>
            <a:r>
              <a:rPr lang="en-US" dirty="0" err="1" smtClean="0"/>
              <a:t>dicoms</a:t>
            </a:r>
            <a:r>
              <a:rPr lang="en-US" dirty="0" smtClean="0"/>
              <a:t> – Step 1a, Line 86</a:t>
            </a:r>
          </a:p>
          <a:p>
            <a:pPr>
              <a:buNone/>
            </a:pPr>
            <a:r>
              <a:rPr lang="en-IN" dirty="0" smtClean="0"/>
              <a:t>	/data/archive/projects/PROJ/subjects/SUBJ/experiments/EXPT_ID/scans/ALL/resources/DICOM/</a:t>
            </a:r>
            <a:r>
              <a:rPr lang="en-IN" dirty="0" err="1" smtClean="0"/>
              <a:t>files?format</a:t>
            </a:r>
            <a:r>
              <a:rPr lang="en-IN" dirty="0" smtClean="0"/>
              <a:t>=</a:t>
            </a:r>
            <a:r>
              <a:rPr lang="en-IN" dirty="0" err="1" smtClean="0"/>
              <a:t>zip&amp;structure</a:t>
            </a:r>
            <a:r>
              <a:rPr lang="en-IN" dirty="0" smtClean="0"/>
              <a:t>=legacy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Invoke dcm2nii – Step 2, Line 115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pipeline to Site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an administrator,</a:t>
            </a:r>
          </a:p>
          <a:p>
            <a:pPr lvl="1"/>
            <a:r>
              <a:rPr lang="en-US" dirty="0" smtClean="0"/>
              <a:t>Administer – Pipelines</a:t>
            </a:r>
          </a:p>
          <a:p>
            <a:pPr lvl="1"/>
            <a:r>
              <a:rPr lang="en-US" dirty="0" smtClean="0"/>
              <a:t>Add Pipeline to repository</a:t>
            </a:r>
            <a:endParaRPr lang="en-IN" dirty="0" smtClean="0"/>
          </a:p>
          <a:p>
            <a:r>
              <a:rPr lang="en-US" dirty="0" smtClean="0"/>
              <a:t>Perform Step 1 in your handout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sz="5800" dirty="0" smtClean="0"/>
              <a:t>At the end of this session, attendees should be able to:</a:t>
            </a:r>
          </a:p>
          <a:p>
            <a:pPr lvl="1"/>
            <a:r>
              <a:rPr lang="en-IN" sz="5800" dirty="0" smtClean="0"/>
              <a:t>Add a pipeline to a XNAT site</a:t>
            </a:r>
          </a:p>
          <a:p>
            <a:pPr lvl="1"/>
            <a:r>
              <a:rPr lang="en-IN" sz="5800" dirty="0" smtClean="0"/>
              <a:t>Setup an available pipeline for a project</a:t>
            </a:r>
          </a:p>
          <a:p>
            <a:pPr lvl="1"/>
            <a:r>
              <a:rPr lang="en-IN" sz="5800" dirty="0" smtClean="0"/>
              <a:t>Create a new pipeline</a:t>
            </a:r>
          </a:p>
          <a:p>
            <a:pPr lvl="1"/>
            <a:r>
              <a:rPr lang="en-IN" sz="5800" dirty="0" smtClean="0"/>
              <a:t>Guide XNAT users on launching a pipeline</a:t>
            </a:r>
          </a:p>
          <a:p>
            <a:pPr lvl="1"/>
            <a:r>
              <a:rPr lang="en-US" sz="5800" dirty="0" smtClean="0"/>
              <a:t>Be able to debug pipeline failures</a:t>
            </a:r>
          </a:p>
          <a:p>
            <a:pPr lvl="1"/>
            <a:r>
              <a:rPr lang="en-US" sz="5800" dirty="0" smtClean="0"/>
              <a:t>Continue to smile!</a:t>
            </a:r>
          </a:p>
          <a:p>
            <a:pPr lvl="1">
              <a:buNone/>
            </a:pPr>
            <a:endParaRPr lang="en-US" sz="4000" dirty="0" smtClean="0"/>
          </a:p>
          <a:p>
            <a:pPr lvl="1">
              <a:buNone/>
            </a:pPr>
            <a:endParaRPr lang="en-US" sz="58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pipeline to a project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project listing page, click on Pipelines Tab</a:t>
            </a:r>
          </a:p>
          <a:p>
            <a:r>
              <a:rPr lang="en-US" dirty="0" smtClean="0"/>
              <a:t>Perform Step 2 in your handout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Launching the pipeline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Setup the data-type – Perform Step 3 in your handout (this is done only once in the lifetime of the site)</a:t>
            </a:r>
          </a:p>
          <a:p>
            <a:r>
              <a:rPr lang="en-US" dirty="0" smtClean="0"/>
              <a:t>From Actions -&gt; Build</a:t>
            </a:r>
          </a:p>
          <a:p>
            <a:r>
              <a:rPr lang="en-US" dirty="0" smtClean="0"/>
              <a:t>On Auto-archival</a:t>
            </a:r>
          </a:p>
          <a:p>
            <a:r>
              <a:rPr lang="en-US" dirty="0" smtClean="0"/>
              <a:t>Explore </a:t>
            </a:r>
            <a:r>
              <a:rPr lang="en-US" dirty="0" err="1" smtClean="0"/>
              <a:t>archive_spec</a:t>
            </a:r>
            <a:endParaRPr lang="en-US" dirty="0" smtClean="0"/>
          </a:p>
          <a:p>
            <a:r>
              <a:rPr lang="en-US" dirty="0" smtClean="0"/>
              <a:t>Via REST call</a:t>
            </a:r>
          </a:p>
          <a:p>
            <a:pPr>
              <a:buNone/>
            </a:pPr>
            <a:r>
              <a:rPr lang="en-US" dirty="0" smtClean="0"/>
              <a:t>    POST to  -remote "/data/archive/projects/BOGUS_OUA/pipelines/</a:t>
            </a:r>
            <a:r>
              <a:rPr lang="en-US" dirty="0" err="1" smtClean="0"/>
              <a:t>DicomToNifti</a:t>
            </a:r>
            <a:r>
              <a:rPr lang="en-US" dirty="0" smtClean="0"/>
              <a:t>/experiments/OUA001_v01_mr"</a:t>
            </a:r>
          </a:p>
          <a:p>
            <a:r>
              <a:rPr lang="en-US" dirty="0" smtClean="0"/>
              <a:t>See /opt/</a:t>
            </a:r>
            <a:r>
              <a:rPr lang="en-US" dirty="0" err="1" smtClean="0"/>
              <a:t>xnat</a:t>
            </a:r>
            <a:r>
              <a:rPr lang="en-US" dirty="0" smtClean="0"/>
              <a:t>/data/build/BOGUS_OUA/…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Pipeline engine keeps track of the provenance</a:t>
            </a:r>
          </a:p>
          <a:p>
            <a:r>
              <a:rPr lang="en-US" dirty="0" smtClean="0"/>
              <a:t>This can be included into the assessor</a:t>
            </a:r>
          </a:p>
          <a:p>
            <a:r>
              <a:rPr lang="en-US" dirty="0" smtClean="0"/>
              <a:t>Or one can create a LOG catalog and attach it to the assessor</a:t>
            </a:r>
          </a:p>
          <a:p>
            <a:r>
              <a:rPr lang="en-US" dirty="0" smtClean="0"/>
              <a:t>Where is the provenance?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Support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modes of launching pipelines</a:t>
            </a:r>
          </a:p>
          <a:p>
            <a:pPr lvl="1"/>
            <a:r>
              <a:rPr lang="en-US" dirty="0" smtClean="0"/>
              <a:t>As an internal process, within tomcat</a:t>
            </a:r>
          </a:p>
          <a:p>
            <a:pPr lvl="1"/>
            <a:r>
              <a:rPr lang="en-US" dirty="0" smtClean="0"/>
              <a:t>As an external process</a:t>
            </a:r>
            <a:endParaRPr lang="en-IN" dirty="0" smtClean="0"/>
          </a:p>
          <a:p>
            <a:r>
              <a:rPr lang="en-US" dirty="0" smtClean="0"/>
              <a:t>As an external process, pipelines are launched using</a:t>
            </a:r>
          </a:p>
          <a:p>
            <a:pPr lvl="1">
              <a:buNone/>
            </a:pPr>
            <a:r>
              <a:rPr lang="en-US" dirty="0" smtClean="0"/>
              <a:t>PIPELINE_HOME/bin/schedule</a:t>
            </a:r>
          </a:p>
          <a:p>
            <a:pPr lvl="1">
              <a:buNone/>
            </a:pPr>
            <a:r>
              <a:rPr lang="en-US" dirty="0" smtClean="0"/>
              <a:t>Overload schedule to do queuing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CNDA instance – SGE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Tomcat runs on a submit host</a:t>
            </a:r>
          </a:p>
          <a:p>
            <a:r>
              <a:rPr lang="en-US" dirty="0" smtClean="0"/>
              <a:t>SGE has various queues </a:t>
            </a:r>
          </a:p>
          <a:p>
            <a:pPr lvl="1"/>
            <a:r>
              <a:rPr lang="en-US" dirty="0" smtClean="0"/>
              <a:t>Short</a:t>
            </a:r>
          </a:p>
          <a:p>
            <a:pPr lvl="1"/>
            <a:r>
              <a:rPr lang="en-US" dirty="0" smtClean="0"/>
              <a:t>Fast</a:t>
            </a:r>
          </a:p>
          <a:p>
            <a:pPr lvl="1"/>
            <a:r>
              <a:rPr lang="en-US" dirty="0" smtClean="0"/>
              <a:t>Long </a:t>
            </a:r>
          </a:p>
          <a:p>
            <a:r>
              <a:rPr lang="en-US" dirty="0" smtClean="0"/>
              <a:t>Pipeline XML can specify the queue and the resources that are required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</a:t>
            </a:r>
            <a:r>
              <a:rPr lang="en-US" dirty="0" err="1" smtClean="0"/>
              <a:t>stdout</a:t>
            </a:r>
            <a:r>
              <a:rPr lang="en-US" dirty="0" smtClean="0"/>
              <a:t> and </a:t>
            </a:r>
            <a:r>
              <a:rPr lang="en-US" dirty="0" err="1" smtClean="0"/>
              <a:t>stderr</a:t>
            </a:r>
            <a:r>
              <a:rPr lang="en-US" dirty="0" smtClean="0"/>
              <a:t> files</a:t>
            </a:r>
          </a:p>
          <a:p>
            <a:r>
              <a:rPr lang="en-US" dirty="0" smtClean="0"/>
              <a:t>If the pipeline fails even before that, look at PIPELINE_HOME/logs/pipeline_DATESTAMPED.log file</a:t>
            </a:r>
          </a:p>
          <a:p>
            <a:r>
              <a:rPr lang="en-US" dirty="0" smtClean="0"/>
              <a:t>Look at TOMCAT_HOME/</a:t>
            </a:r>
            <a:r>
              <a:rPr lang="en-US" dirty="0" err="1" smtClean="0"/>
              <a:t>webapps</a:t>
            </a:r>
            <a:r>
              <a:rPr lang="en-US" dirty="0" smtClean="0"/>
              <a:t>/XNAT/logs/application.log and launch the command “by hand”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Pipelines in Batch mode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 CSV file of parameters</a:t>
            </a:r>
          </a:p>
          <a:p>
            <a:r>
              <a:rPr lang="en-US" dirty="0" smtClean="0"/>
              <a:t>Generate </a:t>
            </a:r>
            <a:r>
              <a:rPr lang="en-US" dirty="0" err="1" smtClean="0"/>
              <a:t>params</a:t>
            </a:r>
            <a:r>
              <a:rPr lang="en-US" dirty="0" smtClean="0"/>
              <a:t> from the file</a:t>
            </a:r>
          </a:p>
          <a:p>
            <a:r>
              <a:rPr lang="en-US" dirty="0" smtClean="0"/>
              <a:t>Launch the pipeline launcher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should project owners be told?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scan labels consistent across sessions in project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XNAT Juliet - “A rose by any other name would </a:t>
            </a:r>
            <a:r>
              <a:rPr lang="en-US" b="1" i="1" dirty="0" smtClean="0"/>
              <a:t>NOT</a:t>
            </a:r>
            <a:r>
              <a:rPr lang="en-US" dirty="0" smtClean="0"/>
              <a:t> smell as sweet”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done on archival?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copying the files into the archive, PIPELINE_HOME/catalog/</a:t>
            </a:r>
            <a:r>
              <a:rPr lang="en-US" dirty="0" err="1" smtClean="0"/>
              <a:t>xnat_tools</a:t>
            </a:r>
            <a:r>
              <a:rPr lang="en-US" dirty="0" smtClean="0"/>
              <a:t>/AutoRun.xml is launched</a:t>
            </a:r>
          </a:p>
          <a:p>
            <a:r>
              <a:rPr lang="en-US" dirty="0" smtClean="0"/>
              <a:t>What does it do?</a:t>
            </a:r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ponder about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do if the argument flag looks like - - flag value?</a:t>
            </a:r>
          </a:p>
          <a:p>
            <a:r>
              <a:rPr lang="en-US" dirty="0" smtClean="0"/>
              <a:t>If a log and err file is created does that mean that password is in a text file?</a:t>
            </a:r>
          </a:p>
          <a:p>
            <a:r>
              <a:rPr lang="en-US" dirty="0" smtClean="0"/>
              <a:t>Can a pipeline invoke another pipeline?</a:t>
            </a:r>
          </a:p>
          <a:p>
            <a:r>
              <a:rPr lang="en-US" dirty="0" smtClean="0"/>
              <a:t>Can you run a pipeline on the cloud?</a:t>
            </a:r>
          </a:p>
          <a:p>
            <a:r>
              <a:rPr lang="en-US" dirty="0" smtClean="0"/>
              <a:t>Can you share a pipeline?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a shell script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Input arguments or parameters</a:t>
            </a:r>
          </a:p>
          <a:p>
            <a:pPr lvl="1"/>
            <a:r>
              <a:rPr lang="en-US" dirty="0" smtClean="0"/>
              <a:t>Collection of calls to executables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things to ponder about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already have a script, how do I make a pipeline out of it?</a:t>
            </a:r>
          </a:p>
          <a:p>
            <a:r>
              <a:rPr lang="en-US" dirty="0" smtClean="0"/>
              <a:t>What could I do if wanted to launch a completely different processing engine?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CNDA Pipelines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BIRN Phantom QA pipeline – auto launched</a:t>
            </a:r>
          </a:p>
          <a:p>
            <a:r>
              <a:rPr lang="en-US" dirty="0" err="1" smtClean="0"/>
              <a:t>Freesurfer</a:t>
            </a:r>
            <a:r>
              <a:rPr lang="en-US" dirty="0" smtClean="0"/>
              <a:t> pipeline</a:t>
            </a:r>
            <a:endParaRPr lang="en-IN" dirty="0" smtClean="0"/>
          </a:p>
          <a:p>
            <a:r>
              <a:rPr lang="en-US" dirty="0" smtClean="0"/>
              <a:t>Preprocessing  EPI and Resting state pipeline (with plots)</a:t>
            </a:r>
          </a:p>
          <a:p>
            <a:r>
              <a:rPr lang="en-US" dirty="0" smtClean="0"/>
              <a:t>FSL FAST Segmentation pipeline</a:t>
            </a:r>
          </a:p>
          <a:p>
            <a:r>
              <a:rPr lang="en-US" dirty="0" err="1" smtClean="0"/>
              <a:t>ePrime</a:t>
            </a:r>
            <a:r>
              <a:rPr lang="en-US" dirty="0" smtClean="0"/>
              <a:t> Pipelines</a:t>
            </a:r>
          </a:p>
          <a:p>
            <a:r>
              <a:rPr lang="en-US" dirty="0" smtClean="0"/>
              <a:t>Image session validation pipeline</a:t>
            </a:r>
          </a:p>
          <a:p>
            <a:r>
              <a:rPr lang="en-US" dirty="0" smtClean="0"/>
              <a:t>PET Processing pipeline (with plots)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for 10 minutes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SMILE   </a:t>
            </a:r>
            <a:r>
              <a:rPr lang="en-US" dirty="0" err="1" smtClean="0"/>
              <a:t>SMILE</a:t>
            </a:r>
            <a:r>
              <a:rPr lang="en-US" dirty="0" smtClean="0"/>
              <a:t>!</a:t>
            </a:r>
            <a:endParaRPr lang="en-IN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new pipeline  - 1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scan of the session, pipeline should create a text file containing the </a:t>
            </a:r>
            <a:r>
              <a:rPr lang="en-US" dirty="0" err="1" smtClean="0"/>
              <a:t>dicom</a:t>
            </a:r>
            <a:r>
              <a:rPr lang="en-US" dirty="0" smtClean="0"/>
              <a:t> header details. Lets call this </a:t>
            </a:r>
            <a:r>
              <a:rPr lang="en-US" dirty="0" err="1" smtClean="0"/>
              <a:t>DicomDumpToText</a:t>
            </a:r>
            <a:r>
              <a:rPr lang="en-US" dirty="0" smtClean="0"/>
              <a:t> .xml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new pipeline - 2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should be the text file be stored?</a:t>
            </a:r>
          </a:p>
          <a:p>
            <a:r>
              <a:rPr lang="en-US" dirty="0" smtClean="0"/>
              <a:t>How should the text file be available?</a:t>
            </a:r>
          </a:p>
          <a:p>
            <a:r>
              <a:rPr lang="en-US" dirty="0" smtClean="0"/>
              <a:t>Tool to convert</a:t>
            </a:r>
          </a:p>
          <a:p>
            <a:pPr lvl="1"/>
            <a:r>
              <a:rPr lang="en-US" dirty="0" smtClean="0"/>
              <a:t>Your </a:t>
            </a:r>
            <a:r>
              <a:rPr lang="en-US" dirty="0" smtClean="0"/>
              <a:t>choice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dcmdump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err="1" smtClean="0"/>
              <a:t>dcmdump</a:t>
            </a:r>
            <a:r>
              <a:rPr lang="en-US" dirty="0" smtClean="0"/>
              <a:t> </a:t>
            </a:r>
            <a:r>
              <a:rPr lang="en-US" dirty="0" smtClean="0"/>
              <a:t>*.dcm &gt; </a:t>
            </a:r>
            <a:r>
              <a:rPr lang="en-US" dirty="0" smtClean="0"/>
              <a:t>1.txt</a:t>
            </a:r>
            <a:endParaRPr lang="en-US" dirty="0" smtClean="0"/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dcm_dump_file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dcm_dump_file</a:t>
            </a:r>
            <a:r>
              <a:rPr lang="en-US" dirty="0" smtClean="0"/>
              <a:t> *.dcm &gt; </a:t>
            </a:r>
            <a:r>
              <a:rPr lang="en-US" dirty="0" smtClean="0"/>
              <a:t>1.txt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new pipeline - 3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Decide what the text file for each scan should be associated with</a:t>
            </a:r>
          </a:p>
          <a:p>
            <a:r>
              <a:rPr lang="en-US" dirty="0" smtClean="0"/>
              <a:t>Create the resource descriptor</a:t>
            </a:r>
          </a:p>
          <a:p>
            <a:r>
              <a:rPr lang="en-US" dirty="0" smtClean="0"/>
              <a:t>Create the pipeline</a:t>
            </a:r>
          </a:p>
          <a:p>
            <a:r>
              <a:rPr lang="en-US" dirty="0" smtClean="0"/>
              <a:t>Make the text file available</a:t>
            </a:r>
          </a:p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Executable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Installed in some location. </a:t>
            </a:r>
          </a:p>
          <a:p>
            <a:r>
              <a:rPr lang="en-US" dirty="0" smtClean="0"/>
              <a:t>Possibly needs input arguments</a:t>
            </a:r>
          </a:p>
          <a:p>
            <a:r>
              <a:rPr lang="en-US" dirty="0" smtClean="0"/>
              <a:t>These arguments must be either supplied in a particular order or must be passed with </a:t>
            </a:r>
            <a:r>
              <a:rPr lang="en-US" dirty="0" smtClean="0"/>
              <a:t>flags/switches</a:t>
            </a:r>
            <a:endParaRPr lang="en-IN" dirty="0" smtClean="0"/>
          </a:p>
          <a:p>
            <a:pPr lvl="1">
              <a:buFontTx/>
              <a:buChar char="-"/>
            </a:pPr>
            <a:r>
              <a:rPr lang="en-US" dirty="0" smtClean="0"/>
              <a:t>Flag value</a:t>
            </a:r>
          </a:p>
          <a:p>
            <a:pPr lvl="1">
              <a:buNone/>
            </a:pPr>
            <a:r>
              <a:rPr lang="en-US" dirty="0" smtClean="0"/>
              <a:t>- - Flag value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pipeline?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workflow described in a XML document aka Pipeline XML.</a:t>
            </a:r>
          </a:p>
          <a:p>
            <a:r>
              <a:rPr lang="en-US" dirty="0" smtClean="0"/>
              <a:t>“Like” a shell script</a:t>
            </a:r>
          </a:p>
          <a:p>
            <a:r>
              <a:rPr lang="en-US" dirty="0" smtClean="0"/>
              <a:t>Parameters could be specified within the document (then they become hard-coded) or could be “sourced” as another XML document, called Parameter XML. </a:t>
            </a: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XNAT Pipeline Engine?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“Like” the shell</a:t>
            </a:r>
          </a:p>
          <a:p>
            <a:r>
              <a:rPr lang="en-US" dirty="0" smtClean="0"/>
              <a:t>Parses Parameter XML, Pipeline XML</a:t>
            </a:r>
          </a:p>
          <a:p>
            <a:r>
              <a:rPr lang="en-US" dirty="0" smtClean="0"/>
              <a:t>Invokes a collection of executables</a:t>
            </a:r>
          </a:p>
          <a:p>
            <a:r>
              <a:rPr lang="en-US" dirty="0" smtClean="0"/>
              <a:t>Each executable is defined in a XML document called resource descriptor</a:t>
            </a:r>
          </a:p>
          <a:p>
            <a:r>
              <a:rPr lang="en-US" dirty="0" smtClean="0"/>
              <a:t>Updates XNAT as each step executes</a:t>
            </a:r>
          </a:p>
          <a:p>
            <a:r>
              <a:rPr lang="en-US" dirty="0" smtClean="0"/>
              <a:t>Can start at any step in the pipeline</a:t>
            </a:r>
          </a:p>
          <a:p>
            <a:r>
              <a:rPr lang="en-US" dirty="0" smtClean="0"/>
              <a:t>You get for free – </a:t>
            </a:r>
            <a:r>
              <a:rPr lang="en-US" dirty="0" err="1" smtClean="0"/>
              <a:t>stdout</a:t>
            </a:r>
            <a:r>
              <a:rPr lang="en-US" dirty="0" smtClean="0"/>
              <a:t>, </a:t>
            </a:r>
            <a:r>
              <a:rPr lang="en-US" dirty="0" err="1" smtClean="0"/>
              <a:t>stderr</a:t>
            </a:r>
            <a:r>
              <a:rPr lang="en-US" dirty="0" smtClean="0"/>
              <a:t> and provenance information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 pipeline engine get deployed?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XNAT setup invokes the pipeline engine setup:</a:t>
            </a:r>
          </a:p>
          <a:p>
            <a:pPr>
              <a:buNone/>
            </a:pPr>
            <a:r>
              <a:rPr lang="en-US" dirty="0" smtClean="0"/>
              <a:t>         PIPELINE_HOME/setup.sh[.bat] </a:t>
            </a:r>
          </a:p>
          <a:p>
            <a:r>
              <a:rPr lang="en-US" dirty="0" smtClean="0"/>
              <a:t>XNAT update does NOT invoke pipeline engine </a:t>
            </a:r>
            <a:r>
              <a:rPr lang="en-US" dirty="0" smtClean="0"/>
              <a:t>setup</a:t>
            </a:r>
          </a:p>
          <a:p>
            <a:r>
              <a:rPr lang="en-US" dirty="0" smtClean="0"/>
              <a:t>PIPELINE_HOME is specified in </a:t>
            </a:r>
            <a:r>
              <a:rPr lang="en-US" dirty="0" err="1" smtClean="0"/>
              <a:t>build.properties</a:t>
            </a:r>
            <a:r>
              <a:rPr lang="en-US" dirty="0" smtClean="0"/>
              <a:t> file</a:t>
            </a:r>
          </a:p>
          <a:p>
            <a:r>
              <a:rPr lang="en-US" dirty="0" smtClean="0"/>
              <a:t>On your VM, PIPELINE_HOME=/opt/</a:t>
            </a:r>
            <a:r>
              <a:rPr lang="en-US" dirty="0" err="1" smtClean="0"/>
              <a:t>xnat</a:t>
            </a:r>
            <a:r>
              <a:rPr lang="en-US" dirty="0" smtClean="0"/>
              <a:t>/pipeline_1_6</a:t>
            </a:r>
            <a:endParaRPr lang="en-US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create a pipeline? – Phase 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Get hold of the algorithm</a:t>
            </a:r>
          </a:p>
          <a:p>
            <a:r>
              <a:rPr lang="en-US" dirty="0" smtClean="0"/>
              <a:t>Identify the executables required</a:t>
            </a:r>
          </a:p>
          <a:p>
            <a:r>
              <a:rPr lang="en-US" dirty="0" smtClean="0"/>
              <a:t>Install the executables and their dependencies</a:t>
            </a:r>
          </a:p>
          <a:p>
            <a:r>
              <a:rPr lang="en-US" dirty="0" smtClean="0"/>
              <a:t>Identify the input/varying parameters</a:t>
            </a:r>
          </a:p>
          <a:p>
            <a:r>
              <a:rPr lang="en-US" dirty="0" smtClean="0"/>
              <a:t>Figure out how to represent the output of the algorithm in XNAT – do you have to create a new schema or does a </a:t>
            </a:r>
            <a:r>
              <a:rPr lang="en-US" dirty="0" err="1" smtClean="0"/>
              <a:t>datatype</a:t>
            </a:r>
            <a:r>
              <a:rPr lang="en-US" dirty="0" smtClean="0"/>
              <a:t> already exist in XNAT which could be used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XNAT template workshop 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XNAT template workshop 2012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XNAT2012</Template>
  <TotalTime>2357</TotalTime>
  <Words>1569</Words>
  <Application>Microsoft Office PowerPoint</Application>
  <PresentationFormat>On-screen Show (4:3)</PresentationFormat>
  <Paragraphs>277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XNAT template workshop 2012</vt:lpstr>
      <vt:lpstr>XNAT template workshop 2012 v2</vt:lpstr>
      <vt:lpstr>XNAT Pipelines</vt:lpstr>
      <vt:lpstr>                                       XNAT Pipelines</vt:lpstr>
      <vt:lpstr>Goal</vt:lpstr>
      <vt:lpstr>Structure of a shell script</vt:lpstr>
      <vt:lpstr>Executable</vt:lpstr>
      <vt:lpstr>What is a pipeline?</vt:lpstr>
      <vt:lpstr>What is XNAT Pipeline Engine?</vt:lpstr>
      <vt:lpstr>How does the pipeline engine get deployed?</vt:lpstr>
      <vt:lpstr>How do you create a pipeline? – Phase I</vt:lpstr>
      <vt:lpstr>How do you create a Pipeline? – Phase II</vt:lpstr>
      <vt:lpstr>XNAT and Pipelines </vt:lpstr>
      <vt:lpstr>Useful features of XNAT</vt:lpstr>
      <vt:lpstr>Prerequisites</vt:lpstr>
      <vt:lpstr>What does the pipeline engine setup do?</vt:lpstr>
      <vt:lpstr>Recap</vt:lpstr>
      <vt:lpstr>Lets get down to business</vt:lpstr>
      <vt:lpstr>How do you create a pipeline? – Phase I</vt:lpstr>
      <vt:lpstr>NIFTI Pipeline – Phase I</vt:lpstr>
      <vt:lpstr>Algorithm</vt:lpstr>
      <vt:lpstr>dcm2nii</vt:lpstr>
      <vt:lpstr>Slide 21</vt:lpstr>
      <vt:lpstr>How do you create a pipeline? – Phase I</vt:lpstr>
      <vt:lpstr>What are the input parameters?</vt:lpstr>
      <vt:lpstr>Create the Pipeline XML - 1</vt:lpstr>
      <vt:lpstr>Slide 25</vt:lpstr>
      <vt:lpstr>Create the Pipeline XML - 2</vt:lpstr>
      <vt:lpstr>Create the Pipeline XML - 3</vt:lpstr>
      <vt:lpstr>Create the Pipeline XML - 4</vt:lpstr>
      <vt:lpstr>Adding pipeline to Site</vt:lpstr>
      <vt:lpstr>Add pipeline to a project</vt:lpstr>
      <vt:lpstr>Launching the pipeline</vt:lpstr>
      <vt:lpstr>Provenance</vt:lpstr>
      <vt:lpstr>Grid Support</vt:lpstr>
      <vt:lpstr>CNDA instance – SGE  </vt:lpstr>
      <vt:lpstr>Troubleshooting</vt:lpstr>
      <vt:lpstr>Pipelines in Batch mode</vt:lpstr>
      <vt:lpstr>What should project owners be told?</vt:lpstr>
      <vt:lpstr>What is done on archival?</vt:lpstr>
      <vt:lpstr>Things to ponder about</vt:lpstr>
      <vt:lpstr>More things to ponder about</vt:lpstr>
      <vt:lpstr>CNDA Pipelines</vt:lpstr>
      <vt:lpstr>Break for 10 minutes</vt:lpstr>
      <vt:lpstr>Create a new pipeline  - 1</vt:lpstr>
      <vt:lpstr>Create a new pipeline - 2</vt:lpstr>
      <vt:lpstr>Create a new pipeline - 3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XNAT Pipeline</dc:title>
  <dc:creator>NRG</dc:creator>
  <cp:lastModifiedBy>NRG</cp:lastModifiedBy>
  <cp:revision>123</cp:revision>
  <dcterms:created xsi:type="dcterms:W3CDTF">2012-06-15T05:31:27Z</dcterms:created>
  <dcterms:modified xsi:type="dcterms:W3CDTF">2012-06-27T10:37:36Z</dcterms:modified>
</cp:coreProperties>
</file>