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80" r:id="rId4"/>
    <p:sldId id="286" r:id="rId5"/>
    <p:sldId id="281" r:id="rId6"/>
    <p:sldId id="282" r:id="rId7"/>
    <p:sldId id="287" r:id="rId8"/>
    <p:sldId id="260" r:id="rId9"/>
    <p:sldId id="278" r:id="rId10"/>
    <p:sldId id="288" r:id="rId11"/>
    <p:sldId id="289" r:id="rId12"/>
    <p:sldId id="290" r:id="rId13"/>
    <p:sldId id="283" r:id="rId14"/>
    <p:sldId id="284" r:id="rId15"/>
    <p:sldId id="276" r:id="rId16"/>
    <p:sldId id="265" r:id="rId17"/>
    <p:sldId id="269" r:id="rId18"/>
    <p:sldId id="272" r:id="rId19"/>
    <p:sldId id="273" r:id="rId20"/>
    <p:sldId id="274" r:id="rId21"/>
    <p:sldId id="271" r:id="rId22"/>
    <p:sldId id="267" r:id="rId23"/>
    <p:sldId id="291" r:id="rId24"/>
    <p:sldId id="277" r:id="rId25"/>
    <p:sldId id="285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F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4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Visits and Protocols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495800"/>
            <a:ext cx="7696200" cy="1524000"/>
          </a:xfrm>
        </p:spPr>
        <p:txBody>
          <a:bodyPr/>
          <a:lstStyle/>
          <a:p>
            <a:r>
              <a:rPr lang="en-US" dirty="0" smtClean="0"/>
              <a:t>Jordan Woerndle   </a:t>
            </a:r>
            <a:r>
              <a:rPr lang="en-US" dirty="0" smtClean="0"/>
              <a:t>                                                                      </a:t>
            </a:r>
            <a:r>
              <a:rPr lang="en-US" dirty="0" smtClean="0"/>
              <a:t>26 JUN 2012</a:t>
            </a:r>
          </a:p>
          <a:p>
            <a:pPr algn="l"/>
            <a:r>
              <a:rPr lang="en-US" dirty="0" smtClean="0"/>
              <a:t> </a:t>
            </a:r>
            <a:r>
              <a:rPr lang="en-US" sz="1600" dirty="0" smtClean="0"/>
              <a:t>XNAT Developer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4" t="33560" r="9810" b="49727"/>
          <a:stretch/>
        </p:blipFill>
        <p:spPr bwMode="auto">
          <a:xfrm>
            <a:off x="457200" y="2743200"/>
            <a:ext cx="679132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362700" y="6324600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Unsorted Detail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3716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Subject’s V0 (baseline) Visit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209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Open/Closed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49415" y="4890699"/>
            <a:ext cx="1633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Required Experiment?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2209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72400" y="27813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Edit and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Delete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Visit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34075" y="5732681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Remove Experiment from Visit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>
            <a:stCxn id="12" idx="0"/>
          </p:cNvCxnSpPr>
          <p:nvPr/>
        </p:nvCxnSpPr>
        <p:spPr>
          <a:xfrm flipH="1" flipV="1">
            <a:off x="6705600" y="3810000"/>
            <a:ext cx="752475" cy="192268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1"/>
          </p:cNvCxnSpPr>
          <p:nvPr/>
        </p:nvCxnSpPr>
        <p:spPr>
          <a:xfrm flipH="1" flipV="1">
            <a:off x="6943726" y="3104466"/>
            <a:ext cx="828674" cy="138499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43400" y="2209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Date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4849416" y="4419599"/>
            <a:ext cx="263722" cy="47110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791201" y="2579132"/>
            <a:ext cx="77389" cy="52533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57324" y="5029200"/>
            <a:ext cx="3495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Missing Experiments List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(click to create if user creatable)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2438400" y="4419600"/>
            <a:ext cx="202404" cy="56197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90550" y="5722471"/>
            <a:ext cx="3371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Valid Experiments List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(click the link to view/edit)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838200" y="3810000"/>
            <a:ext cx="1066800" cy="192268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669631" y="2579132"/>
            <a:ext cx="0" cy="52533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2471738" y="2518633"/>
            <a:ext cx="77389" cy="52533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497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67" t="23882" r="9868" b="64492"/>
          <a:stretch/>
        </p:blipFill>
        <p:spPr bwMode="auto">
          <a:xfrm>
            <a:off x="1028698" y="2819400"/>
            <a:ext cx="7239001" cy="1390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0" y="6324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Create Detail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096000" y="4038600"/>
            <a:ext cx="609601" cy="69386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" y="13716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Subject’s Unsorted Experiments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4964668"/>
            <a:ext cx="500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Use this to assign an experiment to a Visit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708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3" t="75168" r="10918" b="16320"/>
          <a:stretch/>
        </p:blipFill>
        <p:spPr bwMode="auto">
          <a:xfrm>
            <a:off x="1000125" y="2884616"/>
            <a:ext cx="6743700" cy="96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etails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876925" y="3418016"/>
            <a:ext cx="609601" cy="69386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" y="13716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Visit That doesn’t yet exist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24125" y="4344084"/>
            <a:ext cx="500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Click here to create a “V3” Visit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2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Visit Name Definition </a:t>
            </a:r>
            <a:r>
              <a:rPr lang="en-US" dirty="0" smtClean="0"/>
              <a:t>(intervals)</a:t>
            </a:r>
          </a:p>
          <a:p>
            <a:pPr lvl="1"/>
            <a:r>
              <a:rPr lang="en-US" dirty="0" smtClean="0"/>
              <a:t>Required</a:t>
            </a:r>
          </a:p>
          <a:p>
            <a:pPr lvl="1"/>
            <a:r>
              <a:rPr lang="en-US" dirty="0" smtClean="0"/>
              <a:t>Delta</a:t>
            </a:r>
          </a:p>
          <a:p>
            <a:pPr lvl="1"/>
            <a:r>
              <a:rPr lang="en-US" dirty="0" smtClean="0"/>
              <a:t>What visit types are valid for this time point</a:t>
            </a:r>
          </a:p>
          <a:p>
            <a:r>
              <a:rPr lang="en-US" dirty="0" smtClean="0"/>
              <a:t>Visit </a:t>
            </a:r>
            <a:r>
              <a:rPr lang="en-US" dirty="0" smtClean="0"/>
              <a:t>Type Definition</a:t>
            </a:r>
          </a:p>
          <a:p>
            <a:pPr lvl="1"/>
            <a:r>
              <a:rPr lang="en-US" dirty="0" smtClean="0"/>
              <a:t>List of valid experiment types</a:t>
            </a:r>
          </a:p>
          <a:p>
            <a:pPr lvl="1"/>
            <a:r>
              <a:rPr lang="en-US" dirty="0" smtClean="0"/>
              <a:t>Which experiments are required/optional</a:t>
            </a:r>
          </a:p>
          <a:p>
            <a:pPr lvl="1"/>
            <a:r>
              <a:rPr lang="en-US" dirty="0" smtClean="0"/>
              <a:t>How those experiments are entered in the system</a:t>
            </a:r>
          </a:p>
          <a:p>
            <a:pPr lvl="1"/>
            <a:r>
              <a:rPr lang="en-US" dirty="0" smtClean="0"/>
              <a:t>Ability to </a:t>
            </a:r>
            <a:r>
              <a:rPr lang="en-US" dirty="0" smtClean="0"/>
              <a:t>distinguish </a:t>
            </a:r>
            <a:r>
              <a:rPr lang="en-US" dirty="0" smtClean="0"/>
              <a:t>between identical experiment types that within a visit </a:t>
            </a:r>
            <a:r>
              <a:rPr lang="en-US" dirty="0" smtClean="0"/>
              <a:t>(</a:t>
            </a:r>
            <a:r>
              <a:rPr lang="en-US" dirty="0" smtClean="0"/>
              <a:t>PET-PIB</a:t>
            </a:r>
            <a:r>
              <a:rPr lang="en-US" dirty="0" smtClean="0"/>
              <a:t> </a:t>
            </a:r>
            <a:r>
              <a:rPr lang="en-US" dirty="0" smtClean="0"/>
              <a:t>/ </a:t>
            </a:r>
            <a:r>
              <a:rPr lang="en-US" dirty="0" smtClean="0"/>
              <a:t>PET-FDG)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features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38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Open/Close a Visit (data entry)</a:t>
            </a:r>
          </a:p>
          <a:p>
            <a:r>
              <a:rPr lang="en-US" dirty="0" smtClean="0"/>
              <a:t>Ability </a:t>
            </a:r>
            <a:r>
              <a:rPr lang="en-US" dirty="0" smtClean="0"/>
              <a:t>to modify the Protocol as things change</a:t>
            </a:r>
          </a:p>
          <a:p>
            <a:r>
              <a:rPr lang="en-US" dirty="0" smtClean="0"/>
              <a:t>Able </a:t>
            </a:r>
            <a:r>
              <a:rPr lang="en-US" dirty="0" smtClean="0"/>
              <a:t>to deal with data that is outside the protocol (invalid visits, experiments that don’t quite fit)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How to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81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Protocols/Visits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the Module</a:t>
            </a:r>
          </a:p>
          <a:p>
            <a:r>
              <a:rPr lang="en-US" dirty="0" smtClean="0"/>
              <a:t>Define Protocol and code it in JSON</a:t>
            </a:r>
          </a:p>
          <a:p>
            <a:r>
              <a:rPr lang="en-US" dirty="0" smtClean="0"/>
              <a:t>Upload the Protocol to the Project </a:t>
            </a:r>
          </a:p>
          <a:p>
            <a:r>
              <a:rPr lang="en-US" dirty="0" smtClean="0"/>
              <a:t>Use XNAT</a:t>
            </a:r>
          </a:p>
          <a:p>
            <a:r>
              <a:rPr lang="en-US" dirty="0" smtClean="0"/>
              <a:t>Change Protocol and Upload it again…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BOGUS ex.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BOGUS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Baseline Visit</a:t>
            </a:r>
          </a:p>
          <a:p>
            <a:pPr lvl="1"/>
            <a:r>
              <a:rPr lang="en-US" dirty="0" smtClean="0"/>
              <a:t>3T MR</a:t>
            </a:r>
          </a:p>
          <a:p>
            <a:pPr lvl="1"/>
            <a:r>
              <a:rPr lang="en-US" dirty="0" smtClean="0"/>
              <a:t>PET-FDG</a:t>
            </a:r>
            <a:endParaRPr lang="en-US" dirty="0" smtClean="0"/>
          </a:p>
          <a:p>
            <a:pPr lvl="1"/>
            <a:r>
              <a:rPr lang="en-US" dirty="0" smtClean="0"/>
              <a:t>EGO Master 3.7</a:t>
            </a:r>
          </a:p>
          <a:p>
            <a:pPr lvl="1"/>
            <a:r>
              <a:rPr lang="en-US" dirty="0" smtClean="0"/>
              <a:t>NIH Stroke Scale</a:t>
            </a:r>
          </a:p>
          <a:p>
            <a:r>
              <a:rPr lang="en-US" dirty="0" smtClean="0"/>
              <a:t>One Year Follow-Up</a:t>
            </a:r>
          </a:p>
          <a:p>
            <a:pPr lvl="1"/>
            <a:r>
              <a:rPr lang="en-US" dirty="0" smtClean="0"/>
              <a:t>3T MR</a:t>
            </a:r>
          </a:p>
          <a:p>
            <a:pPr lvl="1"/>
            <a:r>
              <a:rPr lang="en-US" dirty="0" smtClean="0"/>
              <a:t>EGO Master 3.7</a:t>
            </a:r>
          </a:p>
          <a:p>
            <a:pPr lvl="1"/>
            <a:r>
              <a:rPr lang="en-US" dirty="0" smtClean="0"/>
              <a:t>NIH Stroke Scale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81600" y="1752601"/>
            <a:ext cx="3657600" cy="3733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 Visit Types</a:t>
            </a:r>
          </a:p>
          <a:p>
            <a:endParaRPr lang="en-US" dirty="0" smtClean="0"/>
          </a:p>
          <a:p>
            <a:r>
              <a:rPr lang="en-US" dirty="0" smtClean="0"/>
              <a:t>2 Visits</a:t>
            </a:r>
          </a:p>
          <a:p>
            <a:endParaRPr lang="en-US" dirty="0" smtClean="0"/>
          </a:p>
          <a:p>
            <a:r>
              <a:rPr lang="en-US" dirty="0" smtClean="0"/>
              <a:t>Simple Protocol, Let’s define it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define VT’s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 Type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Description</a:t>
            </a:r>
          </a:p>
          <a:p>
            <a:r>
              <a:rPr lang="en-US" dirty="0" smtClean="0"/>
              <a:t>List of Expected Experiments</a:t>
            </a:r>
          </a:p>
          <a:p>
            <a:pPr lvl="1"/>
            <a:r>
              <a:rPr lang="en-US" dirty="0" smtClean="0"/>
              <a:t>Type </a:t>
            </a:r>
          </a:p>
          <a:p>
            <a:pPr lvl="2"/>
            <a:r>
              <a:rPr lang="en-US" dirty="0" smtClean="0"/>
              <a:t>XNAT Type for example,  </a:t>
            </a:r>
            <a:r>
              <a:rPr lang="en-US" dirty="0" err="1" smtClean="0"/>
              <a:t>xnat:mrSessiondata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</a:p>
          <a:p>
            <a:pPr lvl="2"/>
            <a:r>
              <a:rPr lang="en-US" dirty="0" smtClean="0"/>
              <a:t>poorly named… used to distinguish </a:t>
            </a:r>
            <a:r>
              <a:rPr lang="en-US" dirty="0" smtClean="0"/>
              <a:t>between experiments of the same type. In our first example, this is how you distinguish between PET-FDG and PET-PIB within one visit.</a:t>
            </a:r>
            <a:endParaRPr lang="en-US" dirty="0" smtClean="0"/>
          </a:p>
          <a:p>
            <a:pPr lvl="1"/>
            <a:r>
              <a:rPr lang="en-US" dirty="0"/>
              <a:t>User Entered?</a:t>
            </a:r>
          </a:p>
          <a:p>
            <a:pPr lvl="1"/>
            <a:r>
              <a:rPr lang="en-US" dirty="0" smtClean="0"/>
              <a:t>Create/Edit/Delete Link Template</a:t>
            </a:r>
            <a:endParaRPr lang="en-US" dirty="0" smtClean="0"/>
          </a:p>
          <a:p>
            <a:pPr lvl="1"/>
            <a:r>
              <a:rPr lang="en-US" dirty="0" smtClean="0"/>
              <a:t>Required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Sort Order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6324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isit Type Example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 Type </a:t>
            </a:r>
            <a:r>
              <a:rPr lang="en-US" dirty="0" smtClean="0"/>
              <a:t>Definition #1 </a:t>
            </a:r>
            <a:r>
              <a:rPr lang="en-US" dirty="0" smtClean="0"/>
              <a:t>– Full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Name:                         Full </a:t>
            </a:r>
            <a:r>
              <a:rPr lang="en-US" dirty="0" smtClean="0"/>
              <a:t>Visit</a:t>
            </a:r>
          </a:p>
          <a:p>
            <a:r>
              <a:rPr lang="en-US" dirty="0" smtClean="0"/>
              <a:t>Description:                </a:t>
            </a:r>
            <a:r>
              <a:rPr lang="en-US" dirty="0" smtClean="0"/>
              <a:t>Full Visit with PET</a:t>
            </a:r>
          </a:p>
          <a:p>
            <a:r>
              <a:rPr lang="en-US" dirty="0" smtClean="0"/>
              <a:t>Experiments List:</a:t>
            </a:r>
          </a:p>
          <a:p>
            <a:pPr lvl="1"/>
            <a:r>
              <a:rPr lang="en-US" dirty="0" smtClean="0"/>
              <a:t>3T MR</a:t>
            </a:r>
          </a:p>
          <a:p>
            <a:pPr lvl="2"/>
            <a:r>
              <a:rPr lang="en-US" dirty="0" smtClean="0"/>
              <a:t>Type: </a:t>
            </a:r>
            <a:r>
              <a:rPr lang="en-US" dirty="0" err="1" smtClean="0"/>
              <a:t>xnat:Mrsessiondata</a:t>
            </a:r>
            <a:endParaRPr lang="en-US" dirty="0" smtClean="0"/>
          </a:p>
          <a:p>
            <a:pPr lvl="2"/>
            <a:r>
              <a:rPr lang="en-US" dirty="0" smtClean="0"/>
              <a:t>Protocol:  null</a:t>
            </a:r>
          </a:p>
          <a:p>
            <a:pPr lvl="2"/>
            <a:r>
              <a:rPr lang="en-US" dirty="0" smtClean="0"/>
              <a:t>Required: true</a:t>
            </a:r>
          </a:p>
          <a:p>
            <a:pPr lvl="2"/>
            <a:r>
              <a:rPr lang="en-US" dirty="0" smtClean="0"/>
              <a:t>Sort order: 1</a:t>
            </a:r>
          </a:p>
          <a:p>
            <a:pPr lvl="2"/>
            <a:r>
              <a:rPr lang="en-US" dirty="0" smtClean="0"/>
              <a:t>User entered: false</a:t>
            </a:r>
          </a:p>
          <a:p>
            <a:pPr lvl="1"/>
            <a:r>
              <a:rPr lang="en-US" dirty="0" smtClean="0"/>
              <a:t>PET- FDG</a:t>
            </a:r>
          </a:p>
          <a:p>
            <a:pPr lvl="2"/>
            <a:r>
              <a:rPr lang="en-US" dirty="0" smtClean="0"/>
              <a:t>Type: </a:t>
            </a:r>
            <a:r>
              <a:rPr lang="en-US" dirty="0" err="1" smtClean="0"/>
              <a:t>xnat:petsessiondata</a:t>
            </a:r>
            <a:endParaRPr lang="en-US" dirty="0" smtClean="0"/>
          </a:p>
          <a:p>
            <a:pPr lvl="2"/>
            <a:r>
              <a:rPr lang="en-US" dirty="0" smtClean="0"/>
              <a:t>Protocol: null</a:t>
            </a:r>
          </a:p>
          <a:p>
            <a:pPr lvl="2"/>
            <a:r>
              <a:rPr lang="en-US" dirty="0" smtClean="0"/>
              <a:t>Required: true</a:t>
            </a:r>
          </a:p>
          <a:p>
            <a:pPr lvl="2"/>
            <a:r>
              <a:rPr lang="en-US" dirty="0" smtClean="0"/>
              <a:t>Sort order: 2</a:t>
            </a:r>
          </a:p>
          <a:p>
            <a:pPr lvl="2"/>
            <a:r>
              <a:rPr lang="en-US" dirty="0" smtClean="0"/>
              <a:t>User entered: false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5800" y="2667000"/>
            <a:ext cx="41910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EGO Master 3.7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Type: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bogus:egoMaster</a:t>
            </a:r>
            <a:endParaRPr 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Protocol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: null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Required: true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Sort order: 3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User entered: false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NIH Stroke Scale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Type: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xnatx:nihStrokeScaleData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Protocol: null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Required: true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Sort order: 4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User entered: true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no PET def.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 Type </a:t>
            </a:r>
            <a:r>
              <a:rPr lang="en-US" dirty="0" smtClean="0"/>
              <a:t>Definition #2 </a:t>
            </a:r>
            <a:r>
              <a:rPr lang="en-US" dirty="0" smtClean="0"/>
              <a:t>– NO PET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Name:                       </a:t>
            </a:r>
            <a:r>
              <a:rPr lang="en-US" dirty="0" smtClean="0"/>
              <a:t>No Pet</a:t>
            </a:r>
          </a:p>
          <a:p>
            <a:r>
              <a:rPr lang="en-US" dirty="0" smtClean="0"/>
              <a:t>Description:              </a:t>
            </a:r>
            <a:r>
              <a:rPr lang="en-US" dirty="0" smtClean="0"/>
              <a:t>No PET visit</a:t>
            </a:r>
          </a:p>
          <a:p>
            <a:r>
              <a:rPr lang="en-US" dirty="0" smtClean="0"/>
              <a:t>Experiments List:</a:t>
            </a:r>
          </a:p>
          <a:p>
            <a:pPr lvl="1"/>
            <a:r>
              <a:rPr lang="en-US" dirty="0" smtClean="0"/>
              <a:t>3T MR</a:t>
            </a:r>
          </a:p>
          <a:p>
            <a:pPr lvl="2"/>
            <a:r>
              <a:rPr lang="en-US" dirty="0" smtClean="0"/>
              <a:t>Type: </a:t>
            </a:r>
            <a:r>
              <a:rPr lang="en-US" dirty="0" err="1" smtClean="0"/>
              <a:t>xnat:Mrsessiondata</a:t>
            </a:r>
            <a:endParaRPr lang="en-US" dirty="0" smtClean="0"/>
          </a:p>
          <a:p>
            <a:pPr lvl="2"/>
            <a:r>
              <a:rPr lang="en-US" dirty="0" smtClean="0"/>
              <a:t>Protocol:  null</a:t>
            </a:r>
          </a:p>
          <a:p>
            <a:pPr lvl="2"/>
            <a:r>
              <a:rPr lang="en-US" dirty="0" smtClean="0"/>
              <a:t>Required: true</a:t>
            </a:r>
          </a:p>
          <a:p>
            <a:pPr lvl="2"/>
            <a:r>
              <a:rPr lang="en-US" dirty="0" smtClean="0"/>
              <a:t>Sort order: 1</a:t>
            </a:r>
          </a:p>
          <a:p>
            <a:pPr lvl="2"/>
            <a:r>
              <a:rPr lang="en-US" dirty="0" smtClean="0"/>
              <a:t>User entered: false</a:t>
            </a:r>
          </a:p>
          <a:p>
            <a:pPr lvl="1">
              <a:defRPr/>
            </a:pPr>
            <a:r>
              <a:rPr lang="en-US" dirty="0" smtClean="0"/>
              <a:t>EGO Master 3.7</a:t>
            </a:r>
          </a:p>
          <a:p>
            <a:pPr lvl="2">
              <a:defRPr/>
            </a:pPr>
            <a:r>
              <a:rPr lang="en-US" dirty="0" smtClean="0"/>
              <a:t>Type: </a:t>
            </a:r>
            <a:r>
              <a:rPr lang="en-US" dirty="0" err="1"/>
              <a:t>bogus:egoMaster</a:t>
            </a:r>
            <a:endParaRPr lang="en-US" dirty="0"/>
          </a:p>
          <a:p>
            <a:pPr lvl="2">
              <a:defRPr/>
            </a:pPr>
            <a:r>
              <a:rPr lang="en-US" dirty="0" smtClean="0"/>
              <a:t>Protocol: null</a:t>
            </a:r>
          </a:p>
          <a:p>
            <a:pPr lvl="2">
              <a:defRPr/>
            </a:pPr>
            <a:r>
              <a:rPr lang="en-US" dirty="0" smtClean="0"/>
              <a:t>Required: true</a:t>
            </a:r>
          </a:p>
          <a:p>
            <a:pPr lvl="2">
              <a:defRPr/>
            </a:pPr>
            <a:r>
              <a:rPr lang="en-US" dirty="0" smtClean="0"/>
              <a:t>Sort order: 2</a:t>
            </a:r>
          </a:p>
          <a:p>
            <a:pPr lvl="2">
              <a:defRPr/>
            </a:pPr>
            <a:r>
              <a:rPr lang="en-US" dirty="0" smtClean="0"/>
              <a:t>User entered: false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5800" y="2667000"/>
            <a:ext cx="41910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NIH Stroke Scale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Type: </a:t>
            </a:r>
            <a:r>
              <a:rPr lang="en-US" sz="2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xnatx:nihStrokeScaleData</a:t>
            </a:r>
            <a:endParaRPr lang="en-US" sz="2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Protocol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: null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Required: true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Sort order: 3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User entered: true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interval def.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Demonstrate experimental features that enable native support for longitudinal studies and provide fine-grained validation to help manage data.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story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4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Let’s Define </a:t>
            </a:r>
            <a:r>
              <a:rPr lang="en-US" dirty="0" smtClean="0"/>
              <a:t>BOGUS’ </a:t>
            </a:r>
            <a:br>
              <a:rPr lang="en-US" dirty="0" smtClean="0"/>
            </a:br>
            <a:r>
              <a:rPr lang="en-US" dirty="0" smtClean="0"/>
              <a:t>Visit </a:t>
            </a:r>
            <a:r>
              <a:rPr lang="en-US" dirty="0"/>
              <a:t>Names (Intervals)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324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BOGUS review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682090"/>
              </p:ext>
            </p:extLst>
          </p:nvPr>
        </p:nvGraphicFramePr>
        <p:xfrm>
          <a:off x="609600" y="1752600"/>
          <a:ext cx="8382000" cy="2056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819400"/>
                <a:gridCol w="1143000"/>
                <a:gridCol w="3276600"/>
              </a:tblGrid>
              <a:tr h="778094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Name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Description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Delta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Allowed Visit Type List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</a:tr>
              <a:tr h="446931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V00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Baseline Visit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[“Full Visit”]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</a:tr>
              <a:tr h="771415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V01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Follow-up Visit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365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[“No Pet Visit”]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Visit Types</a:t>
            </a:r>
          </a:p>
          <a:p>
            <a:pPr lvl="1"/>
            <a:r>
              <a:rPr lang="en-US" dirty="0" smtClean="0"/>
              <a:t>Full Visit</a:t>
            </a:r>
          </a:p>
          <a:p>
            <a:pPr lvl="2"/>
            <a:r>
              <a:rPr lang="en-US" dirty="0" smtClean="0"/>
              <a:t>List of experiments</a:t>
            </a:r>
          </a:p>
          <a:p>
            <a:pPr lvl="1"/>
            <a:r>
              <a:rPr lang="en-US" dirty="0" smtClean="0"/>
              <a:t>No PET</a:t>
            </a:r>
          </a:p>
          <a:p>
            <a:pPr lvl="2"/>
            <a:r>
              <a:rPr lang="en-US" dirty="0" smtClean="0"/>
              <a:t>List of experiments</a:t>
            </a:r>
          </a:p>
          <a:p>
            <a:r>
              <a:rPr lang="en-US" dirty="0" smtClean="0"/>
              <a:t>Visit Names</a:t>
            </a:r>
          </a:p>
          <a:p>
            <a:pPr lvl="1"/>
            <a:r>
              <a:rPr lang="en-US" dirty="0" smtClean="0"/>
              <a:t>Baseline</a:t>
            </a:r>
          </a:p>
          <a:p>
            <a:pPr lvl="2"/>
            <a:r>
              <a:rPr lang="en-US" dirty="0" smtClean="0"/>
              <a:t>Only 1 allowed type – Full Visit</a:t>
            </a:r>
          </a:p>
          <a:p>
            <a:pPr lvl="1"/>
            <a:r>
              <a:rPr lang="en-US" dirty="0" smtClean="0"/>
              <a:t>1 Year Follow-Up</a:t>
            </a:r>
          </a:p>
          <a:p>
            <a:pPr lvl="2"/>
            <a:r>
              <a:rPr lang="en-US" dirty="0" smtClean="0"/>
              <a:t>Only 1 allowed type – No PET Visit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BOGUS Protocol Complete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JSON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4343400" cy="4191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{"</a:t>
            </a:r>
            <a:r>
              <a:rPr lang="en-US" sz="2000" dirty="0" err="1" smtClean="0">
                <a:latin typeface="Courier"/>
                <a:cs typeface="Courier"/>
              </a:rPr>
              <a:t>projectID</a:t>
            </a:r>
            <a:r>
              <a:rPr lang="en-US" sz="2000" dirty="0" smtClean="0">
                <a:latin typeface="Courier"/>
                <a:cs typeface="Courier"/>
              </a:rPr>
              <a:t>": "BOGUS_OUA",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"</a:t>
            </a:r>
            <a:r>
              <a:rPr lang="en-US" sz="2000" dirty="0" err="1" smtClean="0">
                <a:latin typeface="Courier"/>
                <a:cs typeface="Courier"/>
              </a:rPr>
              <a:t>versionDescription”:"InitialProtocol</a:t>
            </a:r>
            <a:r>
              <a:rPr lang="en-US" sz="2000" dirty="0" smtClean="0">
                <a:latin typeface="Courier"/>
                <a:cs typeface="Courier"/>
              </a:rPr>
              <a:t>",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"</a:t>
            </a:r>
            <a:r>
              <a:rPr lang="en-US" sz="2000" dirty="0" err="1" smtClean="0">
                <a:latin typeface="Courier"/>
                <a:cs typeface="Courier"/>
              </a:rPr>
              <a:t>visitTypes</a:t>
            </a:r>
            <a:r>
              <a:rPr lang="en-US" sz="2000" dirty="0" smtClean="0">
                <a:latin typeface="Courier"/>
                <a:cs typeface="Courier"/>
              </a:rPr>
              <a:t>": [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. .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],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"</a:t>
            </a:r>
            <a:r>
              <a:rPr lang="en-US" sz="2000" dirty="0" err="1" smtClean="0">
                <a:latin typeface="Courier"/>
                <a:cs typeface="Courier"/>
              </a:rPr>
              <a:t>visitNames</a:t>
            </a:r>
            <a:r>
              <a:rPr lang="en-US" sz="2000" dirty="0" smtClean="0">
                <a:latin typeface="Courier"/>
                <a:cs typeface="Courier"/>
              </a:rPr>
              <a:t>": [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. .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]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2819400"/>
            <a:ext cx="32004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Experiment definitions for each type of visit go here</a:t>
            </a:r>
          </a:p>
          <a:p>
            <a:endParaRPr lang="en-US" dirty="0" smtClean="0"/>
          </a:p>
          <a:p>
            <a:r>
              <a:rPr lang="en-US" dirty="0" smtClean="0"/>
              <a:t>Standard Visit, Drug Visit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4530724"/>
            <a:ext cx="3200400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Intervals like Baseline and Follow-Up and what Visit Types are allowed go here</a:t>
            </a:r>
          </a:p>
          <a:p>
            <a:endParaRPr lang="en-US" dirty="0" smtClean="0"/>
          </a:p>
          <a:p>
            <a:r>
              <a:rPr lang="en-US" dirty="0" smtClean="0"/>
              <a:t>Ex. Baseline  6Mo  1Y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BOGUS Protocol - JSON</a:t>
            </a:r>
            <a:endParaRPr lang="en-US" dirty="0"/>
          </a:p>
        </p:txBody>
      </p:sp>
      <p:sp>
        <p:nvSpPr>
          <p:cNvPr id="2" name="Left Arrow 1"/>
          <p:cNvSpPr/>
          <p:nvPr/>
        </p:nvSpPr>
        <p:spPr>
          <a:xfrm>
            <a:off x="2438400" y="3352800"/>
            <a:ext cx="2514600" cy="381000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2438400" y="5078888"/>
            <a:ext cx="2514600" cy="381000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9906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JSON is a human &amp; machine readable text file format used for data exchange. Used as a more compact alternative to XML.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4200" y="6324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json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example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BOGUS Protocol </a:t>
            </a:r>
            <a:r>
              <a:rPr lang="en-US" dirty="0" smtClean="0"/>
              <a:t>– JSON Continued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upload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990600"/>
            <a:ext cx="5410200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rdia New" pitchFamily="34" charset="-34"/>
                <a:cs typeface="Cordia New" pitchFamily="34" charset="-34"/>
              </a:rPr>
              <a:t>”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visitTypes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[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{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"name":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baselineType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"description": "Baseline Visit Type",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expectedExperiments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[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{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"type":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xnat:mrSessionData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"protocol":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createLink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deleteLink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editLink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"required": true,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sortOrder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0,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userEntered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false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},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{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"type":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xnat:petSessionData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 .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7370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PUT to the REST API:</a:t>
            </a:r>
          </a:p>
          <a:p>
            <a:pPr lvl="1"/>
            <a:r>
              <a:rPr lang="en-US" dirty="0" smtClean="0"/>
              <a:t>/projects/BOGUS/protocols/protocol</a:t>
            </a:r>
          </a:p>
          <a:p>
            <a:pPr lvl="1"/>
            <a:r>
              <a:rPr lang="en-US" dirty="0" smtClean="0"/>
              <a:t>(JSON </a:t>
            </a:r>
            <a:r>
              <a:rPr lang="en-US" dirty="0" smtClean="0"/>
              <a:t>and Format is </a:t>
            </a:r>
            <a:r>
              <a:rPr lang="en-US" dirty="0" smtClean="0"/>
              <a:t>validated on PUT)</a:t>
            </a:r>
          </a:p>
          <a:p>
            <a:r>
              <a:rPr lang="en-US" dirty="0" smtClean="0"/>
              <a:t>GET to view the JSON</a:t>
            </a:r>
            <a:endParaRPr lang="en-US" dirty="0" smtClean="0"/>
          </a:p>
          <a:p>
            <a:r>
              <a:rPr lang="en-US" dirty="0" smtClean="0"/>
              <a:t>DELETE </a:t>
            </a:r>
            <a:r>
              <a:rPr lang="en-US" dirty="0" smtClean="0"/>
              <a:t>to the same </a:t>
            </a:r>
            <a:r>
              <a:rPr lang="en-US" dirty="0"/>
              <a:t>URI </a:t>
            </a:r>
            <a:r>
              <a:rPr lang="en-US" dirty="0" smtClean="0"/>
              <a:t>to delete protocol </a:t>
            </a:r>
            <a:endParaRPr lang="en-US" dirty="0" smtClean="0"/>
          </a:p>
          <a:p>
            <a:r>
              <a:rPr lang="en-US" dirty="0" smtClean="0"/>
              <a:t>PUT </a:t>
            </a:r>
            <a:r>
              <a:rPr lang="en-US" dirty="0" smtClean="0"/>
              <a:t>a new JSON </a:t>
            </a:r>
            <a:r>
              <a:rPr lang="en-US" dirty="0" smtClean="0"/>
              <a:t>file</a:t>
            </a:r>
            <a:r>
              <a:rPr lang="en-US" dirty="0"/>
              <a:t> </a:t>
            </a:r>
            <a:r>
              <a:rPr lang="en-US" dirty="0" smtClean="0"/>
              <a:t>to update</a:t>
            </a:r>
            <a:endParaRPr lang="en-US" dirty="0" smtClean="0"/>
          </a:p>
          <a:p>
            <a:pPr lvl="1"/>
            <a:r>
              <a:rPr lang="en-US" dirty="0" smtClean="0"/>
              <a:t>History </a:t>
            </a:r>
            <a:r>
              <a:rPr lang="en-US" dirty="0" smtClean="0"/>
              <a:t>is maintained and viewable using the Configuration REST API…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Upload the JSON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34200" y="6324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future direction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“Spreadsheet” type reporting to get a project-wide view of your project’s progress</a:t>
            </a:r>
          </a:p>
          <a:p>
            <a:r>
              <a:rPr lang="en-US" dirty="0" smtClean="0"/>
              <a:t>Warnings when data is outside protocol</a:t>
            </a:r>
          </a:p>
          <a:p>
            <a:r>
              <a:rPr lang="en-US" dirty="0" smtClean="0"/>
              <a:t>Issue </a:t>
            </a:r>
            <a:r>
              <a:rPr lang="en-US" dirty="0" smtClean="0"/>
              <a:t>tracking and Acknowledgement </a:t>
            </a:r>
            <a:r>
              <a:rPr lang="en-US" dirty="0" smtClean="0"/>
              <a:t>to indicate why something is outside protocol </a:t>
            </a:r>
            <a:r>
              <a:rPr lang="en-US" dirty="0" smtClean="0"/>
              <a:t>(suppresses </a:t>
            </a:r>
            <a:r>
              <a:rPr lang="en-US" dirty="0" smtClean="0"/>
              <a:t>future </a:t>
            </a:r>
            <a:r>
              <a:rPr lang="en-US" dirty="0" smtClean="0"/>
              <a:t>warnings)</a:t>
            </a:r>
            <a:endParaRPr lang="en-US" dirty="0" smtClean="0"/>
          </a:p>
          <a:p>
            <a:r>
              <a:rPr lang="en-US" dirty="0" smtClean="0"/>
              <a:t>Fine-grained rules engine to support things like out-of-order visit types and pretty much anything you can imagine (scheduling</a:t>
            </a:r>
            <a:r>
              <a:rPr lang="en-US" dirty="0" smtClean="0"/>
              <a:t>?)</a:t>
            </a:r>
          </a:p>
          <a:p>
            <a:r>
              <a:rPr lang="en-US" dirty="0" smtClean="0"/>
              <a:t>Directed Path to simplify data creation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how-to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1328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143000"/>
            <a:ext cx="5943600" cy="1600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dirty="0" smtClean="0"/>
              <a:t>Jordan Woerndle</a:t>
            </a:r>
          </a:p>
          <a:p>
            <a:pPr marL="0" indent="0">
              <a:buNone/>
            </a:pPr>
            <a:r>
              <a:rPr lang="en-US" dirty="0" smtClean="0"/>
              <a:t>XNAT Discussion Google Group </a:t>
            </a:r>
          </a:p>
          <a:p>
            <a:pPr marL="0" indent="0">
              <a:buNone/>
            </a:pPr>
            <a:r>
              <a:rPr lang="en-US" dirty="0" smtClean="0"/>
              <a:t>woerndlej@mir.wustl.edu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3875" y="5105400"/>
            <a:ext cx="84582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https://wiki.xnat.org/display/Workshop2012Pub/Visits+and+Protocols+-+Jordan+Woerndle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66700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Let’s Demo!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23875" y="3763961"/>
            <a:ext cx="8467725" cy="1234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+mj-ea"/>
                <a:cs typeface="+mj-cs"/>
              </a:defRPr>
            </a:lvl1pPr>
          </a:lstStyle>
          <a:p>
            <a:r>
              <a:rPr lang="en-US" sz="5100" dirty="0" smtClean="0"/>
              <a:t>http://wiki.xnat.org – search for “Visits and Protocols” </a:t>
            </a:r>
          </a:p>
          <a:p>
            <a:endParaRPr lang="en-US" dirty="0" smtClean="0"/>
          </a:p>
          <a:p>
            <a:r>
              <a:rPr lang="en-US" dirty="0" smtClean="0"/>
              <a:t>or go to: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2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– PI has a new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Study runs for 5 years</a:t>
            </a:r>
          </a:p>
          <a:p>
            <a:r>
              <a:rPr lang="en-US" dirty="0" smtClean="0"/>
              <a:t>Subjects return for regular visits every 6 months</a:t>
            </a:r>
          </a:p>
          <a:p>
            <a:r>
              <a:rPr lang="en-US" dirty="0" smtClean="0"/>
              <a:t>Baseline is a standard suite of </a:t>
            </a:r>
            <a:r>
              <a:rPr lang="en-US" dirty="0" smtClean="0"/>
              <a:t>tests and surveys</a:t>
            </a:r>
            <a:endParaRPr lang="en-US" dirty="0" smtClean="0"/>
          </a:p>
          <a:p>
            <a:r>
              <a:rPr lang="en-US" dirty="0" smtClean="0"/>
              <a:t>Subjects get </a:t>
            </a:r>
            <a:r>
              <a:rPr lang="en-US" dirty="0" smtClean="0"/>
              <a:t>a PET-FDG at every visit</a:t>
            </a:r>
            <a:endParaRPr lang="en-US" dirty="0" smtClean="0"/>
          </a:p>
          <a:p>
            <a:r>
              <a:rPr lang="en-US" dirty="0" smtClean="0"/>
              <a:t>If a subject shows </a:t>
            </a:r>
            <a:r>
              <a:rPr lang="en-US" dirty="0" smtClean="0"/>
              <a:t>signs of disease, they get a PET-PIB at each visit from then on </a:t>
            </a:r>
            <a:endParaRPr lang="en-US" dirty="0" smtClean="0"/>
          </a:p>
          <a:p>
            <a:r>
              <a:rPr lang="en-US" dirty="0" smtClean="0"/>
              <a:t>If a subject dies, they get a pathology report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55174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/>
              <a:t>Y</a:t>
            </a:r>
            <a:r>
              <a:rPr lang="en-US" dirty="0" smtClean="0"/>
              <a:t>ears of Visits Illustrated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371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289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86225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245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961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289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86225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Disease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245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8961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143000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28900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86225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524500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Pathology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6289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086225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5245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8961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1486792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Baseline                 6 Mo                  1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   1.5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2 Y                   . .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8382000" y="1598415"/>
            <a:ext cx="533400" cy="23038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8382000" y="2203073"/>
            <a:ext cx="533400" cy="23038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382000" y="2870418"/>
            <a:ext cx="533400" cy="230385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8382000" y="4242018"/>
            <a:ext cx="533400" cy="230385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52400" y="2057400"/>
            <a:ext cx="91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Chris</a:t>
            </a:r>
          </a:p>
          <a:p>
            <a:pPr algn="r"/>
            <a:endParaRPr lang="en-US" sz="2300" dirty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Pat</a:t>
            </a:r>
            <a:br>
              <a:rPr lang="en-US" sz="2300" dirty="0" smtClean="0">
                <a:solidFill>
                  <a:schemeClr val="bg1"/>
                </a:solidFill>
              </a:rPr>
            </a:br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Sam</a:t>
            </a:r>
          </a:p>
          <a:p>
            <a:pPr algn="r"/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Terry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pi’s needs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018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 Says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I’m tragically disorganized.   Help me…</a:t>
            </a:r>
          </a:p>
          <a:p>
            <a:pPr lvl="1"/>
            <a:r>
              <a:rPr lang="en-US" dirty="0" smtClean="0"/>
              <a:t>Report missed visits</a:t>
            </a:r>
          </a:p>
          <a:p>
            <a:pPr lvl="1"/>
            <a:r>
              <a:rPr lang="en-US" dirty="0" smtClean="0"/>
              <a:t>Know if </a:t>
            </a:r>
            <a:r>
              <a:rPr lang="en-US" dirty="0" smtClean="0"/>
              <a:t>data is </a:t>
            </a:r>
            <a:r>
              <a:rPr lang="en-US" dirty="0" smtClean="0"/>
              <a:t>missing from a visit</a:t>
            </a:r>
          </a:p>
          <a:p>
            <a:pPr lvl="1"/>
            <a:r>
              <a:rPr lang="en-US" dirty="0" smtClean="0"/>
              <a:t>See if someone with </a:t>
            </a:r>
            <a:r>
              <a:rPr lang="en-US" dirty="0" smtClean="0"/>
              <a:t>disease </a:t>
            </a:r>
            <a:r>
              <a:rPr lang="en-US" dirty="0" smtClean="0"/>
              <a:t>didn’t get </a:t>
            </a:r>
            <a:r>
              <a:rPr lang="en-US" dirty="0" smtClean="0"/>
              <a:t>the </a:t>
            </a:r>
            <a:r>
              <a:rPr lang="en-US" dirty="0" smtClean="0"/>
              <a:t>second </a:t>
            </a:r>
            <a:r>
              <a:rPr lang="en-US" dirty="0" smtClean="0"/>
              <a:t>PET</a:t>
            </a:r>
          </a:p>
          <a:p>
            <a:pPr lvl="1"/>
            <a:r>
              <a:rPr lang="en-US" dirty="0"/>
              <a:t>“Close” a visit once all data is there so we don’t accidentally add more to it</a:t>
            </a:r>
          </a:p>
          <a:p>
            <a:pPr lvl="1"/>
            <a:r>
              <a:rPr lang="en-US" dirty="0" smtClean="0"/>
              <a:t>Remember </a:t>
            </a:r>
            <a:r>
              <a:rPr lang="en-US" dirty="0" smtClean="0"/>
              <a:t>not to call someone back if they have a pathology </a:t>
            </a:r>
            <a:r>
              <a:rPr lang="en-US" dirty="0" smtClean="0"/>
              <a:t>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breakdown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83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Break This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Visits</a:t>
            </a:r>
          </a:p>
          <a:p>
            <a:pPr lvl="1"/>
            <a:r>
              <a:rPr lang="en-US" dirty="0"/>
              <a:t>Longitudinal Study</a:t>
            </a:r>
          </a:p>
          <a:p>
            <a:pPr lvl="1"/>
            <a:r>
              <a:rPr lang="en-US" dirty="0" smtClean="0"/>
              <a:t>Each </a:t>
            </a:r>
            <a:r>
              <a:rPr lang="en-US" dirty="0" smtClean="0"/>
              <a:t>subject is seen 2x’s a year for 5 years </a:t>
            </a:r>
          </a:p>
          <a:p>
            <a:pPr lvl="1"/>
            <a:r>
              <a:rPr lang="en-US" dirty="0" smtClean="0"/>
              <a:t>Total of 10 Visits</a:t>
            </a:r>
          </a:p>
          <a:p>
            <a:r>
              <a:rPr lang="en-US" dirty="0" smtClean="0"/>
              <a:t>Visit Types</a:t>
            </a:r>
          </a:p>
          <a:p>
            <a:pPr lvl="1"/>
            <a:r>
              <a:rPr lang="en-US" dirty="0" smtClean="0"/>
              <a:t>Baseline visit is a standard suite of tests</a:t>
            </a:r>
          </a:p>
          <a:p>
            <a:pPr lvl="1"/>
            <a:r>
              <a:rPr lang="en-US" dirty="0" smtClean="0"/>
              <a:t>Each visit after could be of one of the following:</a:t>
            </a:r>
          </a:p>
          <a:p>
            <a:pPr lvl="2"/>
            <a:r>
              <a:rPr lang="en-US" dirty="0" smtClean="0"/>
              <a:t>Standard Follow-Up</a:t>
            </a:r>
          </a:p>
          <a:p>
            <a:pPr lvl="2"/>
            <a:r>
              <a:rPr lang="en-US" dirty="0" smtClean="0"/>
              <a:t>Follow-Up with </a:t>
            </a:r>
            <a:r>
              <a:rPr lang="en-US" dirty="0" smtClean="0"/>
              <a:t>Disease</a:t>
            </a:r>
            <a:endParaRPr lang="en-US" dirty="0" smtClean="0"/>
          </a:p>
          <a:p>
            <a:pPr lvl="2"/>
            <a:r>
              <a:rPr lang="en-US" dirty="0" smtClean="0"/>
              <a:t>Pathology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VN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VT pic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7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073027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05100" y="2835027"/>
            <a:ext cx="1143000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Standard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62425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00700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72300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502372"/>
            <a:ext cx="1143000" cy="4001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Baseline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05100" y="3502372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62425" y="3502372"/>
            <a:ext cx="1143000" cy="4001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Disease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00700" y="3502372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972300" y="3502372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4188172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05100" y="4188172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162425" y="4188172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00700" y="4188172"/>
            <a:ext cx="1257300" cy="4001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Pathology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192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7051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162425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007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69723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1219200" y="2111007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Baseline                 6 Mo                  1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   1.5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2 Y                   . .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8458200" y="2208015"/>
            <a:ext cx="533400" cy="23038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8458200" y="2904500"/>
            <a:ext cx="533400" cy="23038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458200" y="3571845"/>
            <a:ext cx="533400" cy="230385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8458200" y="4943445"/>
            <a:ext cx="533400" cy="230385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8600" y="2758827"/>
            <a:ext cx="91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Chris</a:t>
            </a:r>
            <a:endParaRPr lang="en-US" sz="2300" dirty="0" smtClean="0">
              <a:solidFill>
                <a:schemeClr val="bg1"/>
              </a:solidFill>
            </a:endParaRPr>
          </a:p>
          <a:p>
            <a:pPr algn="r"/>
            <a:endParaRPr lang="en-US" sz="2300" dirty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Pat</a:t>
            </a:r>
            <a:br>
              <a:rPr lang="en-US" sz="2300" dirty="0" smtClean="0">
                <a:solidFill>
                  <a:schemeClr val="bg1"/>
                </a:solidFill>
              </a:rPr>
            </a:br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Sam</a:t>
            </a:r>
          </a:p>
          <a:p>
            <a:pPr algn="r"/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Terry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XNAT support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5600" y="990600"/>
            <a:ext cx="3733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VISIT NAME</a:t>
            </a:r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1933575" y="1537736"/>
            <a:ext cx="2257425" cy="50659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3352802" y="1667329"/>
            <a:ext cx="990598" cy="32949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657725" y="1667329"/>
            <a:ext cx="0" cy="40569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029200" y="1710109"/>
            <a:ext cx="990600" cy="33855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305425" y="1537736"/>
            <a:ext cx="1933575" cy="535291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905125" y="5780782"/>
            <a:ext cx="2524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VISIT TYPE</a:t>
            </a:r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4876800" y="4686419"/>
            <a:ext cx="1143000" cy="914400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191000" y="4000620"/>
            <a:ext cx="466725" cy="1600199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1933575" y="3871704"/>
            <a:ext cx="1571625" cy="1729115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itle 1"/>
          <p:cNvSpPr>
            <a:spLocks noGrp="1"/>
          </p:cNvSpPr>
          <p:nvPr>
            <p:ph type="title"/>
          </p:nvPr>
        </p:nvSpPr>
        <p:spPr>
          <a:xfrm>
            <a:off x="466725" y="124009"/>
            <a:ext cx="8229600" cy="868362"/>
          </a:xfrm>
        </p:spPr>
        <p:txBody>
          <a:bodyPr/>
          <a:lstStyle/>
          <a:p>
            <a:r>
              <a:rPr lang="en-US" dirty="0" smtClean="0"/>
              <a:t>Visit Names vs. Visit Types</a:t>
            </a:r>
            <a:endParaRPr lang="en-US" dirty="0"/>
          </a:p>
        </p:txBody>
      </p:sp>
      <p:cxnSp>
        <p:nvCxnSpPr>
          <p:cNvPr id="82" name="Straight Arrow Connector 81"/>
          <p:cNvCxnSpPr/>
          <p:nvPr/>
        </p:nvCxnSpPr>
        <p:spPr>
          <a:xfrm flipH="1" flipV="1">
            <a:off x="3276601" y="3352800"/>
            <a:ext cx="571499" cy="2248019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472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Protocol </a:t>
            </a:r>
            <a:r>
              <a:rPr lang="en-US" dirty="0" smtClean="0"/>
              <a:t>Framework Module: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Native support for longitudinal studies within projects via </a:t>
            </a:r>
            <a:r>
              <a:rPr lang="en-US" dirty="0" smtClean="0"/>
              <a:t>Visits</a:t>
            </a:r>
            <a:endParaRPr lang="en-US" dirty="0" smtClean="0"/>
          </a:p>
          <a:p>
            <a:r>
              <a:rPr lang="en-US" dirty="0" smtClean="0"/>
              <a:t>Strict definition of Visits</a:t>
            </a:r>
          </a:p>
          <a:p>
            <a:pPr lvl="1"/>
            <a:r>
              <a:rPr lang="en-US" sz="2500" dirty="0" smtClean="0"/>
              <a:t>When</a:t>
            </a:r>
            <a:r>
              <a:rPr lang="en-US" sz="2400" dirty="0" smtClean="0"/>
              <a:t> a visit is expected (baseline, 6 mo, 1 </a:t>
            </a:r>
            <a:r>
              <a:rPr lang="en-US" sz="2400" dirty="0" err="1" smtClean="0"/>
              <a:t>yr</a:t>
            </a:r>
            <a:r>
              <a:rPr lang="en-US" sz="2400" dirty="0" smtClean="0"/>
              <a:t>) (delta)</a:t>
            </a:r>
            <a:endParaRPr lang="en-US" sz="2400" dirty="0" smtClean="0"/>
          </a:p>
          <a:p>
            <a:pPr lvl="1"/>
            <a:r>
              <a:rPr lang="en-US" sz="2400" dirty="0" smtClean="0"/>
              <a:t>What type of visit is allowed </a:t>
            </a:r>
            <a:r>
              <a:rPr lang="en-US" sz="2400" dirty="0" smtClean="0"/>
              <a:t>(No Disease </a:t>
            </a:r>
            <a:r>
              <a:rPr lang="en-US" sz="2400" dirty="0" smtClean="0"/>
              <a:t>/ </a:t>
            </a:r>
            <a:r>
              <a:rPr lang="en-US" sz="2400" dirty="0" smtClean="0"/>
              <a:t>Disease)</a:t>
            </a:r>
            <a:endParaRPr lang="en-US" sz="2400" dirty="0" smtClean="0"/>
          </a:p>
          <a:p>
            <a:pPr lvl="1"/>
            <a:r>
              <a:rPr lang="en-US" sz="2400" dirty="0" smtClean="0"/>
              <a:t>Within each type, what kind of data is expected/required</a:t>
            </a:r>
          </a:p>
          <a:p>
            <a:r>
              <a:rPr lang="en-US" dirty="0" smtClean="0"/>
              <a:t>Enhanced User Interfaces</a:t>
            </a:r>
          </a:p>
          <a:p>
            <a:r>
              <a:rPr lang="en-US" dirty="0" smtClean="0"/>
              <a:t>Reporting and Acknowledgement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screenshot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945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81" t="1346" b="16657"/>
          <a:stretch/>
        </p:blipFill>
        <p:spPr bwMode="auto">
          <a:xfrm>
            <a:off x="2857500" y="1076325"/>
            <a:ext cx="4724399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Visit Detail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xnatWorkshop2012Protocol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xnatWorkshop2012Protocols.potx</Template>
  <TotalTime>545</TotalTime>
  <Words>1327</Words>
  <Application>Microsoft Office PowerPoint</Application>
  <PresentationFormat>On-screen Show (4:3)</PresentationFormat>
  <Paragraphs>328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xnatWorkshop2012Protocols</vt:lpstr>
      <vt:lpstr>Visits and Protocols</vt:lpstr>
      <vt:lpstr>Goal for Today</vt:lpstr>
      <vt:lpstr>Scenario – PI has a new Study</vt:lpstr>
      <vt:lpstr>2 Years of Visits Illustrated</vt:lpstr>
      <vt:lpstr>PI Says</vt:lpstr>
      <vt:lpstr>Let’s Break This Down</vt:lpstr>
      <vt:lpstr>Visit Names vs. Visit Types</vt:lpstr>
      <vt:lpstr>The Protocol Framework Module:</vt:lpstr>
      <vt:lpstr>UI Example – Subject Details</vt:lpstr>
      <vt:lpstr>UI Example – Subject Details</vt:lpstr>
      <vt:lpstr>UI Example – Subject Details</vt:lpstr>
      <vt:lpstr>UI Example – Subject Details</vt:lpstr>
      <vt:lpstr>Details</vt:lpstr>
      <vt:lpstr>Features</vt:lpstr>
      <vt:lpstr>How to Use Protocols/Visits</vt:lpstr>
      <vt:lpstr>BOGUS Example</vt:lpstr>
      <vt:lpstr>Visit Type Parameters</vt:lpstr>
      <vt:lpstr>Visit Type Definition #1 – Full Visit</vt:lpstr>
      <vt:lpstr>Visit Type Definition #2 – NO PET</vt:lpstr>
      <vt:lpstr>Let’s Define BOGUS’  Visit Names (Intervals)</vt:lpstr>
      <vt:lpstr>BOGUS Protocol Complete</vt:lpstr>
      <vt:lpstr>BOGUS Protocol - JSON</vt:lpstr>
      <vt:lpstr>BOGUS Protocol – JSON Continued</vt:lpstr>
      <vt:lpstr>Upload the JSON</vt:lpstr>
      <vt:lpstr>Planned Features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Breakout:  Visits and Protocols</dc:title>
  <dc:creator>Jordan Woerndle</dc:creator>
  <cp:lastModifiedBy>Jordan Woerndle</cp:lastModifiedBy>
  <cp:revision>104</cp:revision>
  <dcterms:created xsi:type="dcterms:W3CDTF">2012-06-13T15:12:03Z</dcterms:created>
  <dcterms:modified xsi:type="dcterms:W3CDTF">2012-06-21T20:15:46Z</dcterms:modified>
</cp:coreProperties>
</file>