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80" r:id="rId4"/>
    <p:sldId id="286" r:id="rId5"/>
    <p:sldId id="281" r:id="rId6"/>
    <p:sldId id="282" r:id="rId7"/>
    <p:sldId id="287" r:id="rId8"/>
    <p:sldId id="260" r:id="rId9"/>
    <p:sldId id="278" r:id="rId10"/>
    <p:sldId id="288" r:id="rId11"/>
    <p:sldId id="289" r:id="rId12"/>
    <p:sldId id="290" r:id="rId13"/>
    <p:sldId id="283" r:id="rId14"/>
    <p:sldId id="284" r:id="rId15"/>
    <p:sldId id="285" r:id="rId16"/>
    <p:sldId id="276" r:id="rId17"/>
    <p:sldId id="265" r:id="rId18"/>
    <p:sldId id="269" r:id="rId19"/>
    <p:sldId id="272" r:id="rId20"/>
    <p:sldId id="273" r:id="rId21"/>
    <p:sldId id="274" r:id="rId22"/>
    <p:sldId id="271" r:id="rId23"/>
    <p:sldId id="267" r:id="rId24"/>
    <p:sldId id="291" r:id="rId25"/>
    <p:sldId id="277" r:id="rId26"/>
    <p:sldId id="26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FF6600"/>
    <a:srgbClr val="FFCC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4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657600"/>
            <a:ext cx="70866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Franklin Gothic Medium Con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816C-3D94-4DF2-8266-56D515106B58}" type="datetimeFigureOut">
              <a:rPr lang="en-US" smtClean="0"/>
              <a:pPr/>
              <a:t>7/9/2012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" y="0"/>
            <a:ext cx="9143245" cy="685743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24600" y="6553200"/>
            <a:ext cx="2133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fld id="{DF46816C-3D94-4DF2-8266-56D515106B58}" type="datetimeFigureOut">
              <a:rPr lang="en-US" smtClean="0"/>
              <a:pPr/>
              <a:t>7/9/2012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53200"/>
            <a:ext cx="1371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553200"/>
            <a:ext cx="4572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Franklin Gothic Demi Cond" pitchFamily="34" charset="0"/>
              </a:defRPr>
            </a:lvl1pPr>
          </a:lstStyle>
          <a:p>
            <a:fld id="{413986A7-D485-4C3D-8D74-E3D7E2E74E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Medium Cond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Visits and Protocols</a:t>
            </a:r>
            <a:endParaRPr lang="en-US" sz="3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4495800"/>
            <a:ext cx="7696200" cy="1524000"/>
          </a:xfrm>
        </p:spPr>
        <p:txBody>
          <a:bodyPr/>
          <a:lstStyle/>
          <a:p>
            <a:r>
              <a:rPr lang="en-US" dirty="0" smtClean="0"/>
              <a:t>Jordan Woerndle                                                                         26 JUN 2012</a:t>
            </a:r>
          </a:p>
          <a:p>
            <a:pPr algn="l"/>
            <a:r>
              <a:rPr lang="en-US" dirty="0" smtClean="0"/>
              <a:t> </a:t>
            </a:r>
            <a:r>
              <a:rPr lang="en-US" sz="1600" dirty="0" smtClean="0"/>
              <a:t>XNAT Developer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90" t="51175" r="27926" b="31183"/>
          <a:stretch/>
        </p:blipFill>
        <p:spPr bwMode="auto">
          <a:xfrm>
            <a:off x="214313" y="2894886"/>
            <a:ext cx="6900862" cy="1830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UI Example – Subject Details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362700" y="6324600"/>
            <a:ext cx="255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Unsorted Detail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3716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 Subject’s V0 (baseline) Visit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8800" y="2209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Open/Closed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49415" y="4890699"/>
            <a:ext cx="16335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Required Experiment?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62600" y="2209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Type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772400" y="278130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Edit and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Delete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Visit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34075" y="5732681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Remove Experiment from Visit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>
            <a:stCxn id="12" idx="0"/>
          </p:cNvCxnSpPr>
          <p:nvPr/>
        </p:nvCxnSpPr>
        <p:spPr>
          <a:xfrm flipH="1" flipV="1">
            <a:off x="6705600" y="3810000"/>
            <a:ext cx="752475" cy="1922681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1" idx="1"/>
          </p:cNvCxnSpPr>
          <p:nvPr/>
        </p:nvCxnSpPr>
        <p:spPr>
          <a:xfrm flipH="1" flipV="1">
            <a:off x="6943726" y="3104466"/>
            <a:ext cx="828674" cy="138499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343400" y="22098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Date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4849416" y="4419599"/>
            <a:ext cx="263722" cy="471100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5791201" y="2579132"/>
            <a:ext cx="77389" cy="525334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457324" y="5029200"/>
            <a:ext cx="34956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Missing Experiments List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(click to create if user creatable)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H="1" flipV="1">
            <a:off x="2438400" y="4419600"/>
            <a:ext cx="202404" cy="561974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90550" y="5722471"/>
            <a:ext cx="3371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Valid Experiments List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(click the link to view/edit)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838200" y="3810000"/>
            <a:ext cx="1066800" cy="1922681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669631" y="2579132"/>
            <a:ext cx="0" cy="525334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2471738" y="2518633"/>
            <a:ext cx="77389" cy="525334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2497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UI Example – Subject Details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67" t="23882" r="9868" b="64492"/>
          <a:stretch/>
        </p:blipFill>
        <p:spPr bwMode="auto">
          <a:xfrm>
            <a:off x="1028698" y="2819400"/>
            <a:ext cx="7239001" cy="1390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858000" y="63246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Create Detail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6096000" y="4038600"/>
            <a:ext cx="609601" cy="693866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09600" y="13716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 Subject’s Unsorted Experiments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43200" y="4964668"/>
            <a:ext cx="5000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Use this to assign an experiment to a Visit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708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UI Example – Subject Details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etails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5876925" y="3418016"/>
            <a:ext cx="609601" cy="693866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09600" y="137160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 Visit That doesn’t yet exist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24125" y="4344084"/>
            <a:ext cx="5000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Click here to create a “</a:t>
            </a:r>
            <a:r>
              <a:rPr lang="en-US" dirty="0" smtClean="0">
                <a:solidFill>
                  <a:schemeClr val="bg1"/>
                </a:solidFill>
              </a:rPr>
              <a:t>V0” </a:t>
            </a:r>
            <a:r>
              <a:rPr lang="en-US" dirty="0" smtClean="0">
                <a:solidFill>
                  <a:schemeClr val="bg1"/>
                </a:solidFill>
              </a:rPr>
              <a:t>Visit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47" t="41063" r="29568" b="49749"/>
          <a:stretch/>
        </p:blipFill>
        <p:spPr bwMode="auto">
          <a:xfrm>
            <a:off x="1000123" y="2928635"/>
            <a:ext cx="6743701" cy="97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3825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Visit Name Definition (intervals)</a:t>
            </a:r>
          </a:p>
          <a:p>
            <a:pPr lvl="1"/>
            <a:r>
              <a:rPr lang="en-US" dirty="0" smtClean="0"/>
              <a:t>Required</a:t>
            </a:r>
          </a:p>
          <a:p>
            <a:pPr lvl="1"/>
            <a:r>
              <a:rPr lang="en-US" dirty="0" smtClean="0"/>
              <a:t>Delta</a:t>
            </a:r>
          </a:p>
          <a:p>
            <a:pPr lvl="1"/>
            <a:r>
              <a:rPr lang="en-US" dirty="0" smtClean="0"/>
              <a:t>What visit types are valid for this time point</a:t>
            </a:r>
          </a:p>
          <a:p>
            <a:r>
              <a:rPr lang="en-US" dirty="0" smtClean="0"/>
              <a:t>Visit Type Definition</a:t>
            </a:r>
          </a:p>
          <a:p>
            <a:pPr lvl="1"/>
            <a:r>
              <a:rPr lang="en-US" dirty="0" smtClean="0"/>
              <a:t>List of valid experiment types</a:t>
            </a:r>
          </a:p>
          <a:p>
            <a:pPr lvl="1"/>
            <a:r>
              <a:rPr lang="en-US" dirty="0" smtClean="0"/>
              <a:t>Which experiments are required/optional</a:t>
            </a:r>
          </a:p>
          <a:p>
            <a:pPr lvl="1"/>
            <a:r>
              <a:rPr lang="en-US" dirty="0" smtClean="0"/>
              <a:t>How those experiments are entered in the system</a:t>
            </a:r>
          </a:p>
          <a:p>
            <a:pPr lvl="1"/>
            <a:r>
              <a:rPr lang="en-US" dirty="0" smtClean="0"/>
              <a:t>Ability to distinguish between identical experiment types that within a visit (PET-PIB / PET-FDG)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86600" y="6324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features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238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Open/Close a Visit (data entry)</a:t>
            </a:r>
          </a:p>
          <a:p>
            <a:r>
              <a:rPr lang="en-US" dirty="0" smtClean="0"/>
              <a:t>Ability to modify the Protocol as things change</a:t>
            </a:r>
          </a:p>
          <a:p>
            <a:r>
              <a:rPr lang="en-US" dirty="0" smtClean="0"/>
              <a:t>Able to deal with data that is outside the protocol (invalid visits, experiments that don’t quite fit)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: Future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815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Planned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“Spreadsheet” type reporting to get a project-wide view of your project’s progress</a:t>
            </a:r>
          </a:p>
          <a:p>
            <a:r>
              <a:rPr lang="en-US" dirty="0" smtClean="0"/>
              <a:t>Warnings when data is outside protocol</a:t>
            </a:r>
          </a:p>
          <a:p>
            <a:r>
              <a:rPr lang="en-US" dirty="0" smtClean="0"/>
              <a:t>Issue tracking and Acknowledgement to indicate why something is outside protocol (suppresses future warnings)</a:t>
            </a:r>
          </a:p>
          <a:p>
            <a:r>
              <a:rPr lang="en-US" dirty="0" smtClean="0"/>
              <a:t>Fine-grained rules engine to support things like out-of-order visit types and pretty much anything you can imagine (scheduling?)</a:t>
            </a:r>
          </a:p>
          <a:p>
            <a:r>
              <a:rPr lang="en-US" dirty="0" smtClean="0"/>
              <a:t>Directed Path to simplify data creation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how-to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132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Use Protocols/Visits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Install the Module</a:t>
            </a:r>
          </a:p>
          <a:p>
            <a:r>
              <a:rPr lang="en-US" dirty="0" smtClean="0"/>
              <a:t>Define Protocol and code it in JSON</a:t>
            </a:r>
          </a:p>
          <a:p>
            <a:r>
              <a:rPr lang="en-US" dirty="0" smtClean="0"/>
              <a:t>Upload the Protocol to the Project </a:t>
            </a:r>
          </a:p>
          <a:p>
            <a:r>
              <a:rPr lang="en-US" dirty="0" smtClean="0"/>
              <a:t>Use XNAT</a:t>
            </a:r>
          </a:p>
          <a:p>
            <a:r>
              <a:rPr lang="en-US" dirty="0" smtClean="0"/>
              <a:t>Change Protocol and Upload it again…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BOGUS ex.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BOGUS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Baseline Visit</a:t>
            </a:r>
          </a:p>
          <a:p>
            <a:pPr lvl="1"/>
            <a:r>
              <a:rPr lang="en-US" dirty="0" smtClean="0"/>
              <a:t>3T MR</a:t>
            </a:r>
          </a:p>
          <a:p>
            <a:pPr lvl="1"/>
            <a:r>
              <a:rPr lang="en-US" dirty="0" smtClean="0"/>
              <a:t>PET-FDG</a:t>
            </a:r>
          </a:p>
          <a:p>
            <a:pPr lvl="1"/>
            <a:r>
              <a:rPr lang="en-US" dirty="0" smtClean="0"/>
              <a:t>EGO Master 3.7</a:t>
            </a:r>
          </a:p>
          <a:p>
            <a:pPr lvl="1"/>
            <a:r>
              <a:rPr lang="en-US" dirty="0" smtClean="0"/>
              <a:t>NIH Stroke Scale</a:t>
            </a:r>
          </a:p>
          <a:p>
            <a:r>
              <a:rPr lang="en-US" dirty="0" smtClean="0"/>
              <a:t>One Year Follow-Up</a:t>
            </a:r>
          </a:p>
          <a:p>
            <a:pPr lvl="1"/>
            <a:r>
              <a:rPr lang="en-US" dirty="0" smtClean="0"/>
              <a:t>3T MR</a:t>
            </a:r>
          </a:p>
          <a:p>
            <a:pPr lvl="1"/>
            <a:r>
              <a:rPr lang="en-US" dirty="0" smtClean="0"/>
              <a:t>EGO Master 3.7</a:t>
            </a:r>
          </a:p>
          <a:p>
            <a:pPr lvl="1"/>
            <a:r>
              <a:rPr lang="en-US" dirty="0" smtClean="0"/>
              <a:t>NIH Stroke Scale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81600" y="1752601"/>
            <a:ext cx="3657600" cy="373380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 Visit Types</a:t>
            </a:r>
          </a:p>
          <a:p>
            <a:endParaRPr lang="en-US" dirty="0" smtClean="0"/>
          </a:p>
          <a:p>
            <a:r>
              <a:rPr lang="en-US" dirty="0" smtClean="0"/>
              <a:t>2 Visits</a:t>
            </a:r>
          </a:p>
          <a:p>
            <a:endParaRPr lang="en-US" dirty="0" smtClean="0"/>
          </a:p>
          <a:p>
            <a:r>
              <a:rPr lang="en-US" dirty="0" smtClean="0"/>
              <a:t>Simple Protocol, Let’s define it</a:t>
            </a:r>
          </a:p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define VT’s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Visit Type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5344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Name</a:t>
            </a:r>
          </a:p>
          <a:p>
            <a:r>
              <a:rPr lang="en-US" dirty="0" smtClean="0"/>
              <a:t>Description</a:t>
            </a:r>
          </a:p>
          <a:p>
            <a:r>
              <a:rPr lang="en-US" dirty="0" smtClean="0"/>
              <a:t>List of Expected Experiments</a:t>
            </a:r>
          </a:p>
          <a:p>
            <a:pPr lvl="1"/>
            <a:r>
              <a:rPr lang="en-US" dirty="0" smtClean="0"/>
              <a:t>Type </a:t>
            </a:r>
          </a:p>
          <a:p>
            <a:pPr lvl="2"/>
            <a:r>
              <a:rPr lang="en-US" dirty="0" smtClean="0"/>
              <a:t>XNAT Type for example,  </a:t>
            </a:r>
            <a:r>
              <a:rPr lang="en-US" dirty="0" err="1" smtClean="0"/>
              <a:t>xnat:mrSessiondata</a:t>
            </a:r>
            <a:endParaRPr lang="en-US" dirty="0" smtClean="0"/>
          </a:p>
          <a:p>
            <a:pPr lvl="1"/>
            <a:r>
              <a:rPr lang="en-US" dirty="0" smtClean="0"/>
              <a:t>Protocol </a:t>
            </a:r>
          </a:p>
          <a:p>
            <a:pPr lvl="2"/>
            <a:r>
              <a:rPr lang="en-US" dirty="0" smtClean="0"/>
              <a:t>poorly named… used to distinguish between experiments of the same type. In our first example, this is how you distinguish between PET-FDG and PET-PIB within one visit.</a:t>
            </a:r>
          </a:p>
          <a:p>
            <a:pPr lvl="1"/>
            <a:r>
              <a:rPr lang="en-US" dirty="0"/>
              <a:t>User Entered?</a:t>
            </a:r>
          </a:p>
          <a:p>
            <a:pPr lvl="1"/>
            <a:r>
              <a:rPr lang="en-US" dirty="0" smtClean="0"/>
              <a:t>Create/Edit/Delete Link Template</a:t>
            </a:r>
          </a:p>
          <a:p>
            <a:pPr lvl="1"/>
            <a:r>
              <a:rPr lang="en-US" dirty="0" smtClean="0"/>
              <a:t>Required?</a:t>
            </a:r>
          </a:p>
          <a:p>
            <a:pPr lvl="1"/>
            <a:r>
              <a:rPr lang="en-US" dirty="0" smtClean="0"/>
              <a:t>Sort Order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629400" y="63246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isit Type Example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Visit Type Definition #1 – Full Visit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8674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Name:                         Full Visit</a:t>
            </a:r>
          </a:p>
          <a:p>
            <a:r>
              <a:rPr lang="en-US" dirty="0" smtClean="0"/>
              <a:t>Description:                Full Visit with PET</a:t>
            </a:r>
          </a:p>
          <a:p>
            <a:r>
              <a:rPr lang="en-US" dirty="0" smtClean="0"/>
              <a:t>Experiments List:</a:t>
            </a:r>
          </a:p>
          <a:p>
            <a:pPr lvl="1"/>
            <a:r>
              <a:rPr lang="en-US" dirty="0" smtClean="0"/>
              <a:t>3T MR</a:t>
            </a:r>
          </a:p>
          <a:p>
            <a:pPr lvl="2"/>
            <a:r>
              <a:rPr lang="en-US" dirty="0" smtClean="0"/>
              <a:t>Type: </a:t>
            </a:r>
            <a:r>
              <a:rPr lang="en-US" dirty="0" err="1" smtClean="0"/>
              <a:t>xnat:Mrsessiondata</a:t>
            </a:r>
            <a:endParaRPr lang="en-US" dirty="0" smtClean="0"/>
          </a:p>
          <a:p>
            <a:pPr lvl="2"/>
            <a:r>
              <a:rPr lang="en-US" dirty="0" smtClean="0"/>
              <a:t>Protocol:  null</a:t>
            </a:r>
          </a:p>
          <a:p>
            <a:pPr lvl="2"/>
            <a:r>
              <a:rPr lang="en-US" dirty="0" smtClean="0"/>
              <a:t>Required: true</a:t>
            </a:r>
          </a:p>
          <a:p>
            <a:pPr lvl="2"/>
            <a:r>
              <a:rPr lang="en-US" dirty="0" smtClean="0"/>
              <a:t>Sort order: 1</a:t>
            </a:r>
          </a:p>
          <a:p>
            <a:pPr lvl="2"/>
            <a:r>
              <a:rPr lang="en-US" dirty="0" smtClean="0"/>
              <a:t>User entered: false</a:t>
            </a:r>
          </a:p>
          <a:p>
            <a:pPr lvl="1"/>
            <a:r>
              <a:rPr lang="en-US" dirty="0" smtClean="0"/>
              <a:t>PET- FDG</a:t>
            </a:r>
          </a:p>
          <a:p>
            <a:pPr lvl="2"/>
            <a:r>
              <a:rPr lang="en-US" dirty="0" smtClean="0"/>
              <a:t>Type: </a:t>
            </a:r>
            <a:r>
              <a:rPr lang="en-US" dirty="0" err="1" smtClean="0"/>
              <a:t>xnat:petsessiondata</a:t>
            </a:r>
            <a:endParaRPr lang="en-US" dirty="0" smtClean="0"/>
          </a:p>
          <a:p>
            <a:pPr lvl="2"/>
            <a:r>
              <a:rPr lang="en-US" dirty="0" smtClean="0"/>
              <a:t>Protocol: null</a:t>
            </a:r>
          </a:p>
          <a:p>
            <a:pPr lvl="2"/>
            <a:r>
              <a:rPr lang="en-US" dirty="0" smtClean="0"/>
              <a:t>Required: true</a:t>
            </a:r>
          </a:p>
          <a:p>
            <a:pPr lvl="2"/>
            <a:r>
              <a:rPr lang="en-US" dirty="0" smtClean="0"/>
              <a:t>Sort order: 2</a:t>
            </a:r>
          </a:p>
          <a:p>
            <a:pPr lvl="2"/>
            <a:r>
              <a:rPr lang="en-US" dirty="0" smtClean="0"/>
              <a:t>User entered: false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95800" y="2667000"/>
            <a:ext cx="4191000" cy="3505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EGO Master 3.7</a:t>
            </a:r>
          </a:p>
          <a:p>
            <a:pPr marL="1143000" lvl="2" indent="-2286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Type: </a:t>
            </a:r>
            <a:r>
              <a:rPr lang="en-US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bogus:egoMaster</a:t>
            </a:r>
            <a:endParaRPr lang="en-US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 pitchFamily="34" charset="0"/>
            </a:endParaRPr>
          </a:p>
          <a:p>
            <a:pPr marL="1143000" lvl="2" indent="-2286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Protocol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: null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Required: true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Sort order: 3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User entered: false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NIH Stroke Scale</a:t>
            </a:r>
          </a:p>
          <a:p>
            <a:pPr marL="1143000" lvl="2" indent="-2286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Type: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xnatx:nihStrokeScaleData</a:t>
            </a: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 pitchFamily="34" charset="0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Protocol: null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Required: true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Sort order: 4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User entered: true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Book" pitchFamily="34" charset="0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Book" pitchFamily="34" charset="0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Book" pitchFamily="34" charset="0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no PET def.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for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Demonstrate experimental features that enable native support for longitudinal studies and provide fine-grained validation to help manage data. 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story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40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Visit Type Definition #2 – NO PET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00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Name:                       No Pet</a:t>
            </a:r>
          </a:p>
          <a:p>
            <a:r>
              <a:rPr lang="en-US" dirty="0" smtClean="0"/>
              <a:t>Description:              No PET visit</a:t>
            </a:r>
          </a:p>
          <a:p>
            <a:r>
              <a:rPr lang="en-US" dirty="0" smtClean="0"/>
              <a:t>Experiments List:</a:t>
            </a:r>
          </a:p>
          <a:p>
            <a:pPr lvl="1"/>
            <a:r>
              <a:rPr lang="en-US" dirty="0" smtClean="0"/>
              <a:t>3T MR</a:t>
            </a:r>
          </a:p>
          <a:p>
            <a:pPr lvl="2"/>
            <a:r>
              <a:rPr lang="en-US" dirty="0" smtClean="0"/>
              <a:t>Type: </a:t>
            </a:r>
            <a:r>
              <a:rPr lang="en-US" dirty="0" err="1" smtClean="0"/>
              <a:t>xnat:Mrsessiondata</a:t>
            </a:r>
            <a:endParaRPr lang="en-US" dirty="0" smtClean="0"/>
          </a:p>
          <a:p>
            <a:pPr lvl="2"/>
            <a:r>
              <a:rPr lang="en-US" dirty="0" smtClean="0"/>
              <a:t>Protocol:  null</a:t>
            </a:r>
          </a:p>
          <a:p>
            <a:pPr lvl="2"/>
            <a:r>
              <a:rPr lang="en-US" dirty="0" smtClean="0"/>
              <a:t>Required: true</a:t>
            </a:r>
          </a:p>
          <a:p>
            <a:pPr lvl="2"/>
            <a:r>
              <a:rPr lang="en-US" dirty="0" smtClean="0"/>
              <a:t>Sort order: 1</a:t>
            </a:r>
          </a:p>
          <a:p>
            <a:pPr lvl="2"/>
            <a:r>
              <a:rPr lang="en-US" dirty="0" smtClean="0"/>
              <a:t>User entered: false</a:t>
            </a:r>
          </a:p>
          <a:p>
            <a:pPr lvl="1">
              <a:defRPr/>
            </a:pPr>
            <a:r>
              <a:rPr lang="en-US" dirty="0" smtClean="0"/>
              <a:t>EGO Master 3.7</a:t>
            </a:r>
          </a:p>
          <a:p>
            <a:pPr lvl="2">
              <a:defRPr/>
            </a:pPr>
            <a:r>
              <a:rPr lang="en-US" dirty="0" smtClean="0"/>
              <a:t>Type: </a:t>
            </a:r>
            <a:r>
              <a:rPr lang="en-US" dirty="0" err="1"/>
              <a:t>bogus:egoMaster</a:t>
            </a:r>
            <a:endParaRPr lang="en-US" dirty="0"/>
          </a:p>
          <a:p>
            <a:pPr lvl="2">
              <a:defRPr/>
            </a:pPr>
            <a:r>
              <a:rPr lang="en-US" dirty="0" smtClean="0"/>
              <a:t>Protocol: null</a:t>
            </a:r>
          </a:p>
          <a:p>
            <a:pPr lvl="2">
              <a:defRPr/>
            </a:pPr>
            <a:r>
              <a:rPr lang="en-US" dirty="0" smtClean="0"/>
              <a:t>Required: true</a:t>
            </a:r>
          </a:p>
          <a:p>
            <a:pPr lvl="2">
              <a:defRPr/>
            </a:pPr>
            <a:r>
              <a:rPr lang="en-US" dirty="0" smtClean="0"/>
              <a:t>Sort order: 2</a:t>
            </a:r>
          </a:p>
          <a:p>
            <a:pPr lvl="2">
              <a:defRPr/>
            </a:pPr>
            <a:r>
              <a:rPr lang="en-US" dirty="0" smtClean="0"/>
              <a:t>User entered: false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95800" y="2667000"/>
            <a:ext cx="41910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  <a:ea typeface="+mn-ea"/>
                <a:cs typeface="+mn-cs"/>
              </a:rPr>
              <a:t>NIH Stroke Scale</a:t>
            </a:r>
          </a:p>
          <a:p>
            <a:pPr marL="1143000" lvl="2" indent="-2286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Type: </a:t>
            </a:r>
            <a:r>
              <a:rPr lang="en-US" sz="27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xnatx:nihStrokeScaleData</a:t>
            </a:r>
            <a:endParaRPr lang="en-US" sz="27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 pitchFamily="34" charset="0"/>
            </a:endParaRPr>
          </a:p>
          <a:p>
            <a:pPr marL="1143000" lvl="2" indent="-2286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itchFamily="34" charset="0"/>
              </a:rPr>
              <a:t>Protocol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</a:rPr>
              <a:t>: null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</a:rPr>
              <a:t>Required: true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</a:rPr>
              <a:t>Sort order: 3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Book" pitchFamily="34" charset="0"/>
              </a:rPr>
              <a:t>User entered: true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Book" pitchFamily="34" charset="0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Book" pitchFamily="34" charset="0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Book" pitchFamily="34" charset="0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86600" y="6324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interval def.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Let’s Define </a:t>
            </a:r>
            <a:r>
              <a:rPr lang="en-US" dirty="0" smtClean="0"/>
              <a:t>BOGUS’ </a:t>
            </a:r>
            <a:br>
              <a:rPr lang="en-US" dirty="0" smtClean="0"/>
            </a:br>
            <a:r>
              <a:rPr lang="en-US" dirty="0" smtClean="0"/>
              <a:t>Visit </a:t>
            </a:r>
            <a:r>
              <a:rPr lang="en-US" dirty="0"/>
              <a:t>Names (Intervals)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0" y="63246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BOGUS review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682090"/>
              </p:ext>
            </p:extLst>
          </p:nvPr>
        </p:nvGraphicFramePr>
        <p:xfrm>
          <a:off x="609600" y="1752600"/>
          <a:ext cx="8382000" cy="2056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2819400"/>
                <a:gridCol w="1143000"/>
                <a:gridCol w="3276600"/>
              </a:tblGrid>
              <a:tr h="778094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Name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Description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Delta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Allowed Visit Type List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</a:tr>
              <a:tr h="446931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V00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Baseline Visit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0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[“Full Visit”]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</a:tr>
              <a:tr h="771415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V01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Follow-up Visit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365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[“No Pet Visit”]</a:t>
                      </a:r>
                      <a:endParaRPr lang="en-US" sz="2500" dirty="0"/>
                    </a:p>
                  </a:txBody>
                  <a:tcPr marL="125730" marR="125730" marT="62865" marB="62865"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Visit Types</a:t>
            </a:r>
          </a:p>
          <a:p>
            <a:pPr lvl="1"/>
            <a:r>
              <a:rPr lang="en-US" dirty="0" smtClean="0"/>
              <a:t>Full Visit</a:t>
            </a:r>
          </a:p>
          <a:p>
            <a:pPr lvl="2"/>
            <a:r>
              <a:rPr lang="en-US" dirty="0" smtClean="0"/>
              <a:t>List of experiments</a:t>
            </a:r>
          </a:p>
          <a:p>
            <a:pPr lvl="1"/>
            <a:r>
              <a:rPr lang="en-US" dirty="0" smtClean="0"/>
              <a:t>No PET</a:t>
            </a:r>
          </a:p>
          <a:p>
            <a:pPr lvl="2"/>
            <a:r>
              <a:rPr lang="en-US" dirty="0" smtClean="0"/>
              <a:t>List of experiments</a:t>
            </a:r>
          </a:p>
          <a:p>
            <a:r>
              <a:rPr lang="en-US" dirty="0" smtClean="0"/>
              <a:t>Visit Names</a:t>
            </a:r>
          </a:p>
          <a:p>
            <a:pPr lvl="1"/>
            <a:r>
              <a:rPr lang="en-US" dirty="0" smtClean="0"/>
              <a:t>Baseline</a:t>
            </a:r>
          </a:p>
          <a:p>
            <a:pPr lvl="2"/>
            <a:r>
              <a:rPr lang="en-US" dirty="0" smtClean="0"/>
              <a:t>Only 1 allowed type – Full Visit</a:t>
            </a:r>
          </a:p>
          <a:p>
            <a:pPr lvl="1"/>
            <a:r>
              <a:rPr lang="en-US" dirty="0" smtClean="0"/>
              <a:t>1 Year Follow-Up</a:t>
            </a:r>
          </a:p>
          <a:p>
            <a:pPr lvl="2"/>
            <a:r>
              <a:rPr lang="en-US" dirty="0" smtClean="0"/>
              <a:t>Only 1 allowed type – No PET Visit</a:t>
            </a:r>
          </a:p>
          <a:p>
            <a:pPr lvl="1"/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BOGUS Protocol Complete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JSON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4343400" cy="4191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{"</a:t>
            </a:r>
            <a:r>
              <a:rPr lang="en-US" sz="2000" dirty="0" err="1" smtClean="0">
                <a:latin typeface="Courier"/>
                <a:cs typeface="Courier"/>
              </a:rPr>
              <a:t>projectID</a:t>
            </a:r>
            <a:r>
              <a:rPr lang="en-US" sz="2000" dirty="0" smtClean="0">
                <a:latin typeface="Courier"/>
                <a:cs typeface="Courier"/>
              </a:rPr>
              <a:t>": "BOGUS_OUA",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"</a:t>
            </a:r>
            <a:r>
              <a:rPr lang="en-US" sz="2000" dirty="0" err="1" smtClean="0">
                <a:latin typeface="Courier"/>
                <a:cs typeface="Courier"/>
              </a:rPr>
              <a:t>versionDescription”:"InitialProtocol</a:t>
            </a:r>
            <a:r>
              <a:rPr lang="en-US" sz="2000" dirty="0" smtClean="0">
                <a:latin typeface="Courier"/>
                <a:cs typeface="Courier"/>
              </a:rPr>
              <a:t>",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  "</a:t>
            </a:r>
            <a:r>
              <a:rPr lang="en-US" sz="2000" dirty="0" err="1" smtClean="0">
                <a:latin typeface="Courier"/>
                <a:cs typeface="Courier"/>
              </a:rPr>
              <a:t>visitTypes</a:t>
            </a:r>
            <a:r>
              <a:rPr lang="en-US" sz="2000" dirty="0" smtClean="0">
                <a:latin typeface="Courier"/>
                <a:cs typeface="Courier"/>
              </a:rPr>
              <a:t>": [</a:t>
            </a:r>
          </a:p>
          <a:p>
            <a:pPr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    . . .</a:t>
            </a:r>
          </a:p>
          <a:p>
            <a:pPr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  ],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"</a:t>
            </a:r>
            <a:r>
              <a:rPr lang="en-US" sz="2000" dirty="0" err="1" smtClean="0">
                <a:latin typeface="Courier"/>
                <a:cs typeface="Courier"/>
              </a:rPr>
              <a:t>visitNames</a:t>
            </a:r>
            <a:r>
              <a:rPr lang="en-US" sz="2000" dirty="0" smtClean="0">
                <a:latin typeface="Courier"/>
                <a:cs typeface="Courier"/>
              </a:rPr>
              <a:t>": [</a:t>
            </a:r>
          </a:p>
          <a:p>
            <a:pPr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    . . .</a:t>
            </a:r>
          </a:p>
          <a:p>
            <a:pPr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    ]</a:t>
            </a: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0" y="2819400"/>
            <a:ext cx="3200400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Experiment definitions for each type of visit go here</a:t>
            </a:r>
          </a:p>
          <a:p>
            <a:endParaRPr lang="en-US" dirty="0" smtClean="0"/>
          </a:p>
          <a:p>
            <a:r>
              <a:rPr lang="en-US" dirty="0" smtClean="0"/>
              <a:t>Standard Visit, Drug Visit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0" y="4530724"/>
            <a:ext cx="3200400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Intervals like Baseline and Follow-Up and what Visit Types are allowed go here</a:t>
            </a:r>
          </a:p>
          <a:p>
            <a:endParaRPr lang="en-US" dirty="0" smtClean="0"/>
          </a:p>
          <a:p>
            <a:r>
              <a:rPr lang="en-US" dirty="0" smtClean="0"/>
              <a:t>Ex. Baseline  6Mo  1Y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BOGUS Protocol - JSON</a:t>
            </a:r>
            <a:endParaRPr lang="en-US" dirty="0"/>
          </a:p>
        </p:txBody>
      </p:sp>
      <p:sp>
        <p:nvSpPr>
          <p:cNvPr id="2" name="Left Arrow 1"/>
          <p:cNvSpPr/>
          <p:nvPr/>
        </p:nvSpPr>
        <p:spPr>
          <a:xfrm>
            <a:off x="2438400" y="3352800"/>
            <a:ext cx="2514600" cy="381000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Arrow 6"/>
          <p:cNvSpPr/>
          <p:nvPr/>
        </p:nvSpPr>
        <p:spPr>
          <a:xfrm>
            <a:off x="2438400" y="5078888"/>
            <a:ext cx="2514600" cy="381000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" y="9906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JSON is a human &amp; machine readable text file format used for data exchange. Used as a more compact alternative to XML.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34200" y="63246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json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example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BOGUS Protocol – JSON Continued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upload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9200" y="990600"/>
            <a:ext cx="5410200" cy="507831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rdia New" pitchFamily="34" charset="-34"/>
                <a:cs typeface="Cordia New" pitchFamily="34" charset="-34"/>
              </a:rPr>
              <a:t>”</a:t>
            </a:r>
            <a:r>
              <a:rPr lang="en-US" dirty="0" err="1" smtClean="0">
                <a:latin typeface="Cordia New" pitchFamily="34" charset="-34"/>
                <a:cs typeface="Cordia New" pitchFamily="34" charset="-34"/>
              </a:rPr>
              <a:t>visitTypes</a:t>
            </a:r>
            <a:r>
              <a:rPr lang="en-US" dirty="0">
                <a:latin typeface="Cordia New" pitchFamily="34" charset="-34"/>
                <a:cs typeface="Cordia New" pitchFamily="34" charset="-34"/>
              </a:rPr>
              <a:t>": [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{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"name": "</a:t>
            </a:r>
            <a:r>
              <a:rPr lang="en-US" dirty="0" err="1">
                <a:latin typeface="Cordia New" pitchFamily="34" charset="-34"/>
                <a:cs typeface="Cordia New" pitchFamily="34" charset="-34"/>
              </a:rPr>
              <a:t>baselineType</a:t>
            </a:r>
            <a:r>
              <a:rPr lang="en-US" dirty="0">
                <a:latin typeface="Cordia New" pitchFamily="34" charset="-34"/>
                <a:cs typeface="Cordia New" pitchFamily="34" charset="-34"/>
              </a:rPr>
              <a:t>",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"description": "Baseline Visit Type",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"</a:t>
            </a:r>
            <a:r>
              <a:rPr lang="en-US" dirty="0" err="1">
                <a:latin typeface="Cordia New" pitchFamily="34" charset="-34"/>
                <a:cs typeface="Cordia New" pitchFamily="34" charset="-34"/>
              </a:rPr>
              <a:t>expectedExperiments</a:t>
            </a:r>
            <a:r>
              <a:rPr lang="en-US" dirty="0">
                <a:latin typeface="Cordia New" pitchFamily="34" charset="-34"/>
                <a:cs typeface="Cordia New" pitchFamily="34" charset="-34"/>
              </a:rPr>
              <a:t>": [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{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    "type": "</a:t>
            </a:r>
            <a:r>
              <a:rPr lang="en-US" dirty="0" err="1">
                <a:latin typeface="Cordia New" pitchFamily="34" charset="-34"/>
                <a:cs typeface="Cordia New" pitchFamily="34" charset="-34"/>
              </a:rPr>
              <a:t>xnat:mrSessionData</a:t>
            </a:r>
            <a:r>
              <a:rPr lang="en-US" dirty="0">
                <a:latin typeface="Cordia New" pitchFamily="34" charset="-34"/>
                <a:cs typeface="Cordia New" pitchFamily="34" charset="-34"/>
              </a:rPr>
              <a:t>",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    "protocol": null,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    "</a:t>
            </a:r>
            <a:r>
              <a:rPr lang="en-US" dirty="0" err="1">
                <a:latin typeface="Cordia New" pitchFamily="34" charset="-34"/>
                <a:cs typeface="Cordia New" pitchFamily="34" charset="-34"/>
              </a:rPr>
              <a:t>createLink</a:t>
            </a:r>
            <a:r>
              <a:rPr lang="en-US" dirty="0">
                <a:latin typeface="Cordia New" pitchFamily="34" charset="-34"/>
                <a:cs typeface="Cordia New" pitchFamily="34" charset="-34"/>
              </a:rPr>
              <a:t>": null,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    "</a:t>
            </a:r>
            <a:r>
              <a:rPr lang="en-US" dirty="0" err="1">
                <a:latin typeface="Cordia New" pitchFamily="34" charset="-34"/>
                <a:cs typeface="Cordia New" pitchFamily="34" charset="-34"/>
              </a:rPr>
              <a:t>deleteLink</a:t>
            </a:r>
            <a:r>
              <a:rPr lang="en-US" dirty="0">
                <a:latin typeface="Cordia New" pitchFamily="34" charset="-34"/>
                <a:cs typeface="Cordia New" pitchFamily="34" charset="-34"/>
              </a:rPr>
              <a:t>": null,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    "</a:t>
            </a:r>
            <a:r>
              <a:rPr lang="en-US" dirty="0" err="1">
                <a:latin typeface="Cordia New" pitchFamily="34" charset="-34"/>
                <a:cs typeface="Cordia New" pitchFamily="34" charset="-34"/>
              </a:rPr>
              <a:t>editLink</a:t>
            </a:r>
            <a:r>
              <a:rPr lang="en-US" dirty="0">
                <a:latin typeface="Cordia New" pitchFamily="34" charset="-34"/>
                <a:cs typeface="Cordia New" pitchFamily="34" charset="-34"/>
              </a:rPr>
              <a:t>": null,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    "required": true,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    "</a:t>
            </a:r>
            <a:r>
              <a:rPr lang="en-US" dirty="0" err="1">
                <a:latin typeface="Cordia New" pitchFamily="34" charset="-34"/>
                <a:cs typeface="Cordia New" pitchFamily="34" charset="-34"/>
              </a:rPr>
              <a:t>sortOrder</a:t>
            </a:r>
            <a:r>
              <a:rPr lang="en-US" dirty="0">
                <a:latin typeface="Cordia New" pitchFamily="34" charset="-34"/>
                <a:cs typeface="Cordia New" pitchFamily="34" charset="-34"/>
              </a:rPr>
              <a:t>": 0,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    "</a:t>
            </a:r>
            <a:r>
              <a:rPr lang="en-US" dirty="0" err="1">
                <a:latin typeface="Cordia New" pitchFamily="34" charset="-34"/>
                <a:cs typeface="Cordia New" pitchFamily="34" charset="-34"/>
              </a:rPr>
              <a:t>userEntered</a:t>
            </a:r>
            <a:r>
              <a:rPr lang="en-US" dirty="0">
                <a:latin typeface="Cordia New" pitchFamily="34" charset="-34"/>
                <a:cs typeface="Cordia New" pitchFamily="34" charset="-34"/>
              </a:rPr>
              <a:t>": false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},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{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    "type": "</a:t>
            </a:r>
            <a:r>
              <a:rPr lang="en-US" dirty="0" err="1">
                <a:latin typeface="Cordia New" pitchFamily="34" charset="-34"/>
                <a:cs typeface="Cordia New" pitchFamily="34" charset="-34"/>
              </a:rPr>
              <a:t>xnat:petSessionData</a:t>
            </a:r>
            <a:r>
              <a:rPr lang="en-US" dirty="0">
                <a:latin typeface="Cordia New" pitchFamily="34" charset="-34"/>
                <a:cs typeface="Cordia New" pitchFamily="34" charset="-34"/>
              </a:rPr>
              <a:t>",</a:t>
            </a:r>
          </a:p>
          <a:p>
            <a:r>
              <a:rPr lang="en-US" dirty="0">
                <a:latin typeface="Cordia New" pitchFamily="34" charset="-34"/>
                <a:cs typeface="Cordia New" pitchFamily="34" charset="-34"/>
              </a:rPr>
              <a:t>                    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. .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7370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r>
              <a:rPr lang="en-US" dirty="0" smtClean="0"/>
              <a:t>PUT to the REST API:</a:t>
            </a:r>
          </a:p>
          <a:p>
            <a:pPr lvl="1"/>
            <a:r>
              <a:rPr lang="en-US" dirty="0" smtClean="0"/>
              <a:t>/projects/BOGUS/protocols/protocol</a:t>
            </a:r>
          </a:p>
          <a:p>
            <a:pPr lvl="1"/>
            <a:r>
              <a:rPr lang="en-US" dirty="0" smtClean="0"/>
              <a:t>(JSON and Format is validated on PUT)</a:t>
            </a:r>
          </a:p>
          <a:p>
            <a:r>
              <a:rPr lang="en-US" dirty="0" smtClean="0"/>
              <a:t>GET to view the JSON</a:t>
            </a:r>
          </a:p>
          <a:p>
            <a:r>
              <a:rPr lang="en-US" dirty="0" smtClean="0"/>
              <a:t>DELETE to the same </a:t>
            </a:r>
            <a:r>
              <a:rPr lang="en-US" dirty="0"/>
              <a:t>URI </a:t>
            </a:r>
            <a:r>
              <a:rPr lang="en-US" dirty="0" smtClean="0"/>
              <a:t>to delete protocol </a:t>
            </a:r>
          </a:p>
          <a:p>
            <a:r>
              <a:rPr lang="en-US" dirty="0" smtClean="0"/>
              <a:t>PUT a new JSON file</a:t>
            </a:r>
            <a:r>
              <a:rPr lang="en-US" dirty="0"/>
              <a:t> </a:t>
            </a:r>
            <a:r>
              <a:rPr lang="en-US" dirty="0" smtClean="0"/>
              <a:t>to update</a:t>
            </a:r>
          </a:p>
          <a:p>
            <a:pPr lvl="1"/>
            <a:r>
              <a:rPr lang="en-US" dirty="0" smtClean="0"/>
              <a:t>History is maintained and viewable using the Configuration REST API…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Upload the JSON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934200" y="63246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Thank you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Any Questions?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05000" y="1143000"/>
            <a:ext cx="5943600" cy="1600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400" dirty="0" smtClean="0"/>
              <a:t>Jordan Woerndle</a:t>
            </a:r>
          </a:p>
          <a:p>
            <a:pPr marL="0" indent="0">
              <a:buNone/>
            </a:pPr>
            <a:r>
              <a:rPr lang="en-US" dirty="0" smtClean="0"/>
              <a:t>XNAT Discussion Google Group </a:t>
            </a:r>
          </a:p>
          <a:p>
            <a:pPr marL="0" indent="0">
              <a:buNone/>
            </a:pPr>
            <a:r>
              <a:rPr lang="en-US" dirty="0" smtClean="0"/>
              <a:t>woerndlej@mir.wustl.edu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23875" y="5105400"/>
            <a:ext cx="8458200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+mj-ea"/>
                <a:cs typeface="+mj-cs"/>
              </a:defRPr>
            </a:lvl1pPr>
          </a:lstStyle>
          <a:p>
            <a:r>
              <a:rPr lang="en-US" dirty="0"/>
              <a:t>https://wiki.xnat.org/display/Workshop2012Pub/Visits+and+Protocols+-+Jordan+Woerndle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2667000"/>
            <a:ext cx="8229600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Let’s Demo!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23875" y="3763961"/>
            <a:ext cx="8467725" cy="12342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itchFamily="34" charset="0"/>
                <a:ea typeface="+mj-ea"/>
                <a:cs typeface="+mj-cs"/>
              </a:defRPr>
            </a:lvl1pPr>
          </a:lstStyle>
          <a:p>
            <a:r>
              <a:rPr lang="en-US" sz="5100" dirty="0" smtClean="0"/>
              <a:t>http://wiki.xnat.org – search for “Visits and Protocols” </a:t>
            </a:r>
          </a:p>
          <a:p>
            <a:endParaRPr lang="en-US" dirty="0" smtClean="0"/>
          </a:p>
          <a:p>
            <a:r>
              <a:rPr lang="en-US" dirty="0" smtClean="0"/>
              <a:t>or go to: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521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– PI has a new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Study runs for 5 years</a:t>
            </a:r>
          </a:p>
          <a:p>
            <a:r>
              <a:rPr lang="en-US" dirty="0" smtClean="0"/>
              <a:t>Subjects return for regular visits every 6 months</a:t>
            </a:r>
          </a:p>
          <a:p>
            <a:r>
              <a:rPr lang="en-US" dirty="0" smtClean="0"/>
              <a:t>Baseline is a standard suite of tests and surveys</a:t>
            </a:r>
          </a:p>
          <a:p>
            <a:r>
              <a:rPr lang="en-US" dirty="0" smtClean="0"/>
              <a:t>Subjects get a PET-FDG at every visit</a:t>
            </a:r>
          </a:p>
          <a:p>
            <a:r>
              <a:rPr lang="en-US" dirty="0" smtClean="0"/>
              <a:t>If a subject shows signs of disease, they get a PET-PIB at each visit from then on </a:t>
            </a:r>
          </a:p>
          <a:p>
            <a:r>
              <a:rPr lang="en-US" dirty="0" smtClean="0"/>
              <a:t>If a subject dies, they get a pathology report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picture</a:t>
            </a:r>
          </a:p>
        </p:txBody>
      </p:sp>
    </p:spTree>
    <p:extLst>
      <p:ext uri="{BB962C8B-B14F-4D97-AF65-F5344CB8AC3E}">
        <p14:creationId xmlns:p14="http://schemas.microsoft.com/office/powerpoint/2010/main" val="1551744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</a:t>
            </a:r>
            <a:r>
              <a:rPr lang="en-US" dirty="0"/>
              <a:t>Y</a:t>
            </a:r>
            <a:r>
              <a:rPr lang="en-US" dirty="0" smtClean="0"/>
              <a:t>ears of Visits Illustrated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1371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43000" y="2133600"/>
            <a:ext cx="11430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Baseline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628900" y="2133600"/>
            <a:ext cx="11430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86225" y="2133600"/>
            <a:ext cx="11430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24500" y="2133600"/>
            <a:ext cx="11430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96100" y="2133600"/>
            <a:ext cx="11430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143000" y="2800945"/>
            <a:ext cx="1143000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Baseline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628900" y="2800945"/>
            <a:ext cx="1143000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086225" y="2800945"/>
            <a:ext cx="1143000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Disease	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524500" y="2800945"/>
            <a:ext cx="1143000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Disease</a:t>
            </a:r>
            <a:endParaRPr lang="en-US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6896100" y="2800945"/>
            <a:ext cx="1143000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Disease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" y="3486745"/>
            <a:ext cx="1143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Baseline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628900" y="3486745"/>
            <a:ext cx="1143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086225" y="3486745"/>
            <a:ext cx="1143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524500" y="3486745"/>
            <a:ext cx="1143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Pathology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43000" y="4172545"/>
            <a:ext cx="114300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Baseline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628900" y="4172545"/>
            <a:ext cx="114300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086225" y="4172545"/>
            <a:ext cx="114300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524500" y="4172545"/>
            <a:ext cx="114300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896100" y="4172545"/>
            <a:ext cx="114300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Disease</a:t>
            </a:r>
            <a:endParaRPr lang="en-US" dirty="0" smtClean="0"/>
          </a:p>
        </p:txBody>
      </p:sp>
      <p:sp>
        <p:nvSpPr>
          <p:cNvPr id="25" name="TextBox 24"/>
          <p:cNvSpPr txBox="1"/>
          <p:nvPr/>
        </p:nvSpPr>
        <p:spPr>
          <a:xfrm>
            <a:off x="1143000" y="1486792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Baseline                 6 Mo                  1 </a:t>
            </a:r>
            <a:r>
              <a:rPr lang="en-US" dirty="0" err="1" smtClean="0">
                <a:solidFill>
                  <a:schemeClr val="bg1"/>
                </a:solidFill>
              </a:rPr>
              <a:t>Yr</a:t>
            </a:r>
            <a:r>
              <a:rPr lang="en-US" dirty="0" smtClean="0">
                <a:solidFill>
                  <a:schemeClr val="bg1"/>
                </a:solidFill>
              </a:rPr>
              <a:t>                    1.5 </a:t>
            </a:r>
            <a:r>
              <a:rPr lang="en-US" dirty="0" err="1" smtClean="0">
                <a:solidFill>
                  <a:schemeClr val="bg1"/>
                </a:solidFill>
              </a:rPr>
              <a:t>Yr</a:t>
            </a:r>
            <a:r>
              <a:rPr lang="en-US" dirty="0" smtClean="0">
                <a:solidFill>
                  <a:schemeClr val="bg1"/>
                </a:solidFill>
              </a:rPr>
              <a:t>                 2 Y                   . . 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8382000" y="1598415"/>
            <a:ext cx="533400" cy="230385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>
            <a:off x="8382000" y="2203073"/>
            <a:ext cx="533400" cy="23038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/>
          <p:cNvSpPr/>
          <p:nvPr/>
        </p:nvSpPr>
        <p:spPr>
          <a:xfrm>
            <a:off x="8382000" y="2870418"/>
            <a:ext cx="533400" cy="230385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>
            <a:off x="8382000" y="4242018"/>
            <a:ext cx="533400" cy="230385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52400" y="2057400"/>
            <a:ext cx="914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300" dirty="0" smtClean="0">
                <a:solidFill>
                  <a:schemeClr val="bg1"/>
                </a:solidFill>
              </a:rPr>
              <a:t>Chris</a:t>
            </a:r>
          </a:p>
          <a:p>
            <a:pPr algn="r"/>
            <a:endParaRPr lang="en-US" sz="2300" dirty="0">
              <a:solidFill>
                <a:schemeClr val="bg1"/>
              </a:solidFill>
            </a:endParaRPr>
          </a:p>
          <a:p>
            <a:pPr algn="r"/>
            <a:r>
              <a:rPr lang="en-US" sz="2300" dirty="0" smtClean="0">
                <a:solidFill>
                  <a:schemeClr val="bg1"/>
                </a:solidFill>
              </a:rPr>
              <a:t>Pat</a:t>
            </a:r>
            <a:br>
              <a:rPr lang="en-US" sz="2300" dirty="0" smtClean="0">
                <a:solidFill>
                  <a:schemeClr val="bg1"/>
                </a:solidFill>
              </a:rPr>
            </a:br>
            <a:endParaRPr lang="en-US" sz="2300" dirty="0" smtClean="0">
              <a:solidFill>
                <a:schemeClr val="bg1"/>
              </a:solidFill>
            </a:endParaRPr>
          </a:p>
          <a:p>
            <a:pPr algn="r"/>
            <a:r>
              <a:rPr lang="en-US" sz="2300" dirty="0" smtClean="0">
                <a:solidFill>
                  <a:schemeClr val="bg1"/>
                </a:solidFill>
              </a:rPr>
              <a:t>Sam</a:t>
            </a:r>
          </a:p>
          <a:p>
            <a:pPr algn="r"/>
            <a:endParaRPr lang="en-US" sz="2300" dirty="0" smtClean="0">
              <a:solidFill>
                <a:schemeClr val="bg1"/>
              </a:solidFill>
            </a:endParaRPr>
          </a:p>
          <a:p>
            <a:pPr algn="r"/>
            <a:r>
              <a:rPr lang="en-US" sz="2300" dirty="0" smtClean="0">
                <a:solidFill>
                  <a:schemeClr val="bg1"/>
                </a:solidFill>
              </a:rPr>
              <a:t>Terry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086600" y="6324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pi’s needs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018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 Says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smtClean="0"/>
              <a:t>I’m tragically disorganized.   Help me…</a:t>
            </a:r>
          </a:p>
          <a:p>
            <a:pPr lvl="1"/>
            <a:r>
              <a:rPr lang="en-US" dirty="0" smtClean="0"/>
              <a:t>Report missed visits</a:t>
            </a:r>
          </a:p>
          <a:p>
            <a:pPr lvl="1"/>
            <a:r>
              <a:rPr lang="en-US" dirty="0" smtClean="0"/>
              <a:t>Know if data is missing from a visit</a:t>
            </a:r>
          </a:p>
          <a:p>
            <a:pPr lvl="1"/>
            <a:r>
              <a:rPr lang="en-US" dirty="0" smtClean="0"/>
              <a:t>See if someone with disease didn’t get the second PET</a:t>
            </a:r>
          </a:p>
          <a:p>
            <a:pPr lvl="1"/>
            <a:r>
              <a:rPr lang="en-US" dirty="0"/>
              <a:t>“Close” a visit once all data is there so we don’t accidentally add more to it</a:t>
            </a:r>
          </a:p>
          <a:p>
            <a:pPr lvl="1"/>
            <a:r>
              <a:rPr lang="en-US" dirty="0" smtClean="0"/>
              <a:t>Remember not to call someone back if they have a pathology report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breakdown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831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Break This 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Visits</a:t>
            </a:r>
          </a:p>
          <a:p>
            <a:pPr lvl="1"/>
            <a:r>
              <a:rPr lang="en-US" dirty="0"/>
              <a:t>Longitudinal Study</a:t>
            </a:r>
          </a:p>
          <a:p>
            <a:pPr lvl="1"/>
            <a:r>
              <a:rPr lang="en-US" dirty="0" smtClean="0"/>
              <a:t>Each subject is seen 2x’s a year for 5 years </a:t>
            </a:r>
          </a:p>
          <a:p>
            <a:pPr lvl="1"/>
            <a:r>
              <a:rPr lang="en-US" dirty="0" smtClean="0"/>
              <a:t>Total of 10 Visits</a:t>
            </a:r>
          </a:p>
          <a:p>
            <a:r>
              <a:rPr lang="en-US" dirty="0" smtClean="0"/>
              <a:t>Visit Types</a:t>
            </a:r>
          </a:p>
          <a:p>
            <a:pPr lvl="1"/>
            <a:r>
              <a:rPr lang="en-US" dirty="0" smtClean="0"/>
              <a:t>Baseline visit is a standard suite of tests</a:t>
            </a:r>
          </a:p>
          <a:p>
            <a:pPr lvl="1"/>
            <a:r>
              <a:rPr lang="en-US" dirty="0" smtClean="0"/>
              <a:t>Each visit after could be of one of the following:</a:t>
            </a:r>
          </a:p>
          <a:p>
            <a:pPr lvl="2"/>
            <a:r>
              <a:rPr lang="en-US" dirty="0" smtClean="0"/>
              <a:t>Standard Follow-Up</a:t>
            </a:r>
          </a:p>
          <a:p>
            <a:pPr lvl="2"/>
            <a:r>
              <a:rPr lang="en-US" dirty="0" smtClean="0"/>
              <a:t>Follow-Up with Disease</a:t>
            </a:r>
          </a:p>
          <a:p>
            <a:pPr lvl="2"/>
            <a:r>
              <a:rPr lang="en-US" dirty="0" smtClean="0"/>
              <a:t>Pathology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86600" y="6324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VN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vs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VT pic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173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2073027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2835027"/>
            <a:ext cx="11430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Baseline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05100" y="2835027"/>
            <a:ext cx="1143000" cy="4001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Standard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62425" y="2835027"/>
            <a:ext cx="11430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600700" y="2835027"/>
            <a:ext cx="11430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72300" y="2835027"/>
            <a:ext cx="114300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502372"/>
            <a:ext cx="1143000" cy="40011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Baseline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05100" y="3502372"/>
            <a:ext cx="1143000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162425" y="3502372"/>
            <a:ext cx="1143000" cy="40011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Disease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600700" y="3502372"/>
            <a:ext cx="1143000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Disease</a:t>
            </a:r>
            <a:endParaRPr lang="en-US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6972300" y="3502372"/>
            <a:ext cx="1143000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Disease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19200" y="4188172"/>
            <a:ext cx="1143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Baseline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705100" y="4188172"/>
            <a:ext cx="1143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162425" y="4188172"/>
            <a:ext cx="1143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600700" y="4188172"/>
            <a:ext cx="1257300" cy="40011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</a:rPr>
              <a:t>Pathology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19200" y="4873972"/>
            <a:ext cx="114300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Baseline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705100" y="4873972"/>
            <a:ext cx="114300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162425" y="4873972"/>
            <a:ext cx="114300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600700" y="4873972"/>
            <a:ext cx="114300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Standard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72300" y="4873972"/>
            <a:ext cx="1143000" cy="36933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Disease</a:t>
            </a:r>
            <a:endParaRPr lang="en-US" dirty="0" smtClean="0"/>
          </a:p>
        </p:txBody>
      </p:sp>
      <p:sp>
        <p:nvSpPr>
          <p:cNvPr id="25" name="TextBox 24"/>
          <p:cNvSpPr txBox="1"/>
          <p:nvPr/>
        </p:nvSpPr>
        <p:spPr>
          <a:xfrm>
            <a:off x="1219200" y="2111007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Baseline                 6 Mo                  1 </a:t>
            </a:r>
            <a:r>
              <a:rPr lang="en-US" dirty="0" err="1" smtClean="0">
                <a:solidFill>
                  <a:schemeClr val="bg1"/>
                </a:solidFill>
              </a:rPr>
              <a:t>Yr</a:t>
            </a:r>
            <a:r>
              <a:rPr lang="en-US" dirty="0" smtClean="0">
                <a:solidFill>
                  <a:schemeClr val="bg1"/>
                </a:solidFill>
              </a:rPr>
              <a:t>                    1.5 </a:t>
            </a:r>
            <a:r>
              <a:rPr lang="en-US" dirty="0" err="1" smtClean="0">
                <a:solidFill>
                  <a:schemeClr val="bg1"/>
                </a:solidFill>
              </a:rPr>
              <a:t>Yr</a:t>
            </a:r>
            <a:r>
              <a:rPr lang="en-US" dirty="0" smtClean="0">
                <a:solidFill>
                  <a:schemeClr val="bg1"/>
                </a:solidFill>
              </a:rPr>
              <a:t>                 2 Y                   . . 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8458200" y="2208015"/>
            <a:ext cx="533400" cy="230385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>
            <a:off x="8458200" y="2904500"/>
            <a:ext cx="533400" cy="23038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/>
          <p:cNvSpPr/>
          <p:nvPr/>
        </p:nvSpPr>
        <p:spPr>
          <a:xfrm>
            <a:off x="8458200" y="3571845"/>
            <a:ext cx="533400" cy="230385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>
            <a:off x="8458200" y="4943445"/>
            <a:ext cx="533400" cy="230385"/>
          </a:xfrm>
          <a:prstGeom prst="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28600" y="2758827"/>
            <a:ext cx="914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300" dirty="0" smtClean="0">
                <a:solidFill>
                  <a:schemeClr val="bg1"/>
                </a:solidFill>
              </a:rPr>
              <a:t>Chris</a:t>
            </a:r>
          </a:p>
          <a:p>
            <a:pPr algn="r"/>
            <a:endParaRPr lang="en-US" sz="2300" dirty="0">
              <a:solidFill>
                <a:schemeClr val="bg1"/>
              </a:solidFill>
            </a:endParaRPr>
          </a:p>
          <a:p>
            <a:pPr algn="r"/>
            <a:r>
              <a:rPr lang="en-US" sz="2300" dirty="0" smtClean="0">
                <a:solidFill>
                  <a:schemeClr val="bg1"/>
                </a:solidFill>
              </a:rPr>
              <a:t>Pat</a:t>
            </a:r>
            <a:br>
              <a:rPr lang="en-US" sz="2300" dirty="0" smtClean="0">
                <a:solidFill>
                  <a:schemeClr val="bg1"/>
                </a:solidFill>
              </a:rPr>
            </a:br>
            <a:endParaRPr lang="en-US" sz="2300" dirty="0" smtClean="0">
              <a:solidFill>
                <a:schemeClr val="bg1"/>
              </a:solidFill>
            </a:endParaRPr>
          </a:p>
          <a:p>
            <a:pPr algn="r"/>
            <a:r>
              <a:rPr lang="en-US" sz="2300" dirty="0" smtClean="0">
                <a:solidFill>
                  <a:schemeClr val="bg1"/>
                </a:solidFill>
              </a:rPr>
              <a:t>Sam</a:t>
            </a:r>
          </a:p>
          <a:p>
            <a:pPr algn="r"/>
            <a:endParaRPr lang="en-US" sz="2300" dirty="0" smtClean="0">
              <a:solidFill>
                <a:schemeClr val="bg1"/>
              </a:solidFill>
            </a:endParaRPr>
          </a:p>
          <a:p>
            <a:pPr algn="r"/>
            <a:r>
              <a:rPr lang="en-US" sz="2300" dirty="0" smtClean="0">
                <a:solidFill>
                  <a:schemeClr val="bg1"/>
                </a:solidFill>
              </a:rPr>
              <a:t>Terry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086600" y="6324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XNAT support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895600" y="990600"/>
            <a:ext cx="37337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VISIT NAME</a:t>
            </a:r>
          </a:p>
          <a:p>
            <a:pPr algn="ctr"/>
            <a:endParaRPr lang="en-US" sz="2400" dirty="0">
              <a:solidFill>
                <a:schemeClr val="bg1"/>
              </a:solidFill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1933575" y="1537736"/>
            <a:ext cx="2257425" cy="506596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3352802" y="1667329"/>
            <a:ext cx="990598" cy="32949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657725" y="1667329"/>
            <a:ext cx="0" cy="40569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5029200" y="1710109"/>
            <a:ext cx="990600" cy="33855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5305425" y="1537736"/>
            <a:ext cx="1933575" cy="535291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2905125" y="5780782"/>
            <a:ext cx="25241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VISIT TYPE</a:t>
            </a:r>
          </a:p>
          <a:p>
            <a:pPr algn="ctr"/>
            <a:endParaRPr lang="en-US" sz="3200" dirty="0">
              <a:solidFill>
                <a:schemeClr val="bg1"/>
              </a:solidFill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 flipV="1">
            <a:off x="4876800" y="4686419"/>
            <a:ext cx="1143000" cy="914400"/>
          </a:xfrm>
          <a:prstGeom prst="straightConnector1">
            <a:avLst/>
          </a:prstGeom>
          <a:ln w="635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4191000" y="4000620"/>
            <a:ext cx="466725" cy="1600199"/>
          </a:xfrm>
          <a:prstGeom prst="straightConnector1">
            <a:avLst/>
          </a:prstGeom>
          <a:ln w="635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H="1" flipV="1">
            <a:off x="1933575" y="3871704"/>
            <a:ext cx="1571625" cy="1729115"/>
          </a:xfrm>
          <a:prstGeom prst="straightConnector1">
            <a:avLst/>
          </a:prstGeom>
          <a:ln w="635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itle 1"/>
          <p:cNvSpPr>
            <a:spLocks noGrp="1"/>
          </p:cNvSpPr>
          <p:nvPr>
            <p:ph type="title"/>
          </p:nvPr>
        </p:nvSpPr>
        <p:spPr>
          <a:xfrm>
            <a:off x="466725" y="124009"/>
            <a:ext cx="8229600" cy="868362"/>
          </a:xfrm>
        </p:spPr>
        <p:txBody>
          <a:bodyPr/>
          <a:lstStyle/>
          <a:p>
            <a:r>
              <a:rPr lang="en-US" dirty="0" smtClean="0"/>
              <a:t>Visit Names vs. Visit Types</a:t>
            </a:r>
            <a:endParaRPr lang="en-US" dirty="0"/>
          </a:p>
        </p:txBody>
      </p:sp>
      <p:cxnSp>
        <p:nvCxnSpPr>
          <p:cNvPr id="82" name="Straight Arrow Connector 81"/>
          <p:cNvCxnSpPr/>
          <p:nvPr/>
        </p:nvCxnSpPr>
        <p:spPr>
          <a:xfrm flipH="1" flipV="1">
            <a:off x="3276601" y="3352800"/>
            <a:ext cx="571499" cy="2248019"/>
          </a:xfrm>
          <a:prstGeom prst="straightConnector1">
            <a:avLst/>
          </a:prstGeom>
          <a:ln w="635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4472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Protocol Framework Module: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Native support for longitudinal studies within projects via Visits</a:t>
            </a:r>
          </a:p>
          <a:p>
            <a:r>
              <a:rPr lang="en-US" dirty="0" smtClean="0"/>
              <a:t>Strict definition of Visits</a:t>
            </a:r>
          </a:p>
          <a:p>
            <a:pPr lvl="1"/>
            <a:r>
              <a:rPr lang="en-US" sz="2500" dirty="0" smtClean="0"/>
              <a:t>When</a:t>
            </a:r>
            <a:r>
              <a:rPr lang="en-US" sz="2400" dirty="0" smtClean="0"/>
              <a:t> a visit is expected (baseline, 6 mo, 1 </a:t>
            </a:r>
            <a:r>
              <a:rPr lang="en-US" sz="2400" dirty="0" err="1" smtClean="0"/>
              <a:t>yr</a:t>
            </a:r>
            <a:r>
              <a:rPr lang="en-US" sz="2400" dirty="0" smtClean="0"/>
              <a:t>) (delta)</a:t>
            </a:r>
          </a:p>
          <a:p>
            <a:pPr lvl="1"/>
            <a:r>
              <a:rPr lang="en-US" sz="2400" dirty="0" smtClean="0"/>
              <a:t>What type of visit is allowed (No Disease / Disease)</a:t>
            </a:r>
          </a:p>
          <a:p>
            <a:pPr lvl="1"/>
            <a:r>
              <a:rPr lang="en-US" sz="2400" dirty="0" smtClean="0"/>
              <a:t>Within each type, what kind of data is expected/required</a:t>
            </a:r>
          </a:p>
          <a:p>
            <a:r>
              <a:rPr lang="en-US" dirty="0" smtClean="0"/>
              <a:t>Enhanced User Interfaces</a:t>
            </a:r>
          </a:p>
          <a:p>
            <a:r>
              <a:rPr lang="en-US" dirty="0" smtClean="0"/>
              <a:t>Reporting and Acknowledgement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screenshot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945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UI Example – Subject Details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086600" y="632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Next: Visit Detail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69" t="10366" r="26459" b="26398"/>
          <a:stretch/>
        </p:blipFill>
        <p:spPr bwMode="auto">
          <a:xfrm>
            <a:off x="1447800" y="1076324"/>
            <a:ext cx="5981700" cy="513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xnatWorkshop2012Protocol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xnatWorkshop2012Protocols.potx</Template>
  <TotalTime>550</TotalTime>
  <Words>1326</Words>
  <Application>Microsoft Office PowerPoint</Application>
  <PresentationFormat>On-screen Show (4:3)</PresentationFormat>
  <Paragraphs>328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xnatWorkshop2012Protocols</vt:lpstr>
      <vt:lpstr>Visits and Protocols</vt:lpstr>
      <vt:lpstr>Goal for Today</vt:lpstr>
      <vt:lpstr>Scenario – PI has a new Study</vt:lpstr>
      <vt:lpstr>2 Years of Visits Illustrated</vt:lpstr>
      <vt:lpstr>PI Says</vt:lpstr>
      <vt:lpstr>Let’s Break This Down</vt:lpstr>
      <vt:lpstr>Visit Names vs. Visit Types</vt:lpstr>
      <vt:lpstr>The Protocol Framework Module:</vt:lpstr>
      <vt:lpstr>UI Example – Subject Details</vt:lpstr>
      <vt:lpstr>UI Example – Subject Details</vt:lpstr>
      <vt:lpstr>UI Example – Subject Details</vt:lpstr>
      <vt:lpstr>UI Example – Subject Details</vt:lpstr>
      <vt:lpstr>Details</vt:lpstr>
      <vt:lpstr>Features</vt:lpstr>
      <vt:lpstr>Planned Features</vt:lpstr>
      <vt:lpstr>How to Use Protocols/Visits</vt:lpstr>
      <vt:lpstr>BOGUS Example</vt:lpstr>
      <vt:lpstr>Visit Type Parameters</vt:lpstr>
      <vt:lpstr>Visit Type Definition #1 – Full Visit</vt:lpstr>
      <vt:lpstr>Visit Type Definition #2 – NO PET</vt:lpstr>
      <vt:lpstr>Let’s Define BOGUS’  Visit Names (Intervals)</vt:lpstr>
      <vt:lpstr>BOGUS Protocol Complete</vt:lpstr>
      <vt:lpstr>BOGUS Protocol - JSON</vt:lpstr>
      <vt:lpstr>BOGUS Protocol – JSON Continued</vt:lpstr>
      <vt:lpstr>Upload the JSON</vt:lpstr>
      <vt:lpstr>Any 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Breakout:  Visits and Protocols</dc:title>
  <dc:creator>Jordan Woerndle</dc:creator>
  <cp:lastModifiedBy>Jordan Woerndle</cp:lastModifiedBy>
  <cp:revision>106</cp:revision>
  <dcterms:created xsi:type="dcterms:W3CDTF">2012-06-13T15:12:03Z</dcterms:created>
  <dcterms:modified xsi:type="dcterms:W3CDTF">2012-07-09T17:49:27Z</dcterms:modified>
</cp:coreProperties>
</file>