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48"/>
  </p:notesMasterIdLst>
  <p:sldIdLst>
    <p:sldId id="312" r:id="rId3"/>
    <p:sldId id="303" r:id="rId4"/>
    <p:sldId id="302" r:id="rId5"/>
    <p:sldId id="265" r:id="rId6"/>
    <p:sldId id="267" r:id="rId7"/>
    <p:sldId id="269" r:id="rId8"/>
    <p:sldId id="304" r:id="rId9"/>
    <p:sldId id="270" r:id="rId10"/>
    <p:sldId id="306" r:id="rId11"/>
    <p:sldId id="313" r:id="rId12"/>
    <p:sldId id="271" r:id="rId13"/>
    <p:sldId id="272" r:id="rId14"/>
    <p:sldId id="273" r:id="rId15"/>
    <p:sldId id="274" r:id="rId16"/>
    <p:sldId id="275" r:id="rId17"/>
    <p:sldId id="276" r:id="rId18"/>
    <p:sldId id="311" r:id="rId19"/>
    <p:sldId id="308" r:id="rId20"/>
    <p:sldId id="278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10" r:id="rId45"/>
    <p:sldId id="309" r:id="rId46"/>
    <p:sldId id="314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6600"/>
    <a:srgbClr val="FFCC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5" autoAdjust="0"/>
    <p:restoredTop sz="94698" autoAdjust="0"/>
  </p:normalViewPr>
  <p:slideViewPr>
    <p:cSldViewPr>
      <p:cViewPr>
        <p:scale>
          <a:sx n="100" d="100"/>
          <a:sy n="100" d="100"/>
        </p:scale>
        <p:origin x="-2814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6248A-42B2-4528-8369-FBCFD0D3860A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B5DD1-A92A-497F-A27E-17A6547D49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441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B5DD1-A92A-497F-A27E-17A6547D49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81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0" y="1295400"/>
            <a:ext cx="4953000" cy="207645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33800" y="3429000"/>
            <a:ext cx="49530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FFFF00"/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553200"/>
            <a:ext cx="1676400" cy="304800"/>
          </a:xfrm>
        </p:spPr>
        <p:txBody>
          <a:bodyPr/>
          <a:lstStyle/>
          <a:p>
            <a:endParaRPr lang="en-US" dirty="0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6"/>
          <a:stretch/>
        </p:blipFill>
        <p:spPr>
          <a:xfrm>
            <a:off x="-152400" y="609600"/>
            <a:ext cx="378142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00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522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129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432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400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6888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229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83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597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5742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7854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212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7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46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fld id="{DF46816C-3D94-4DF2-8266-56D515106B58}" type="datetimeFigureOut">
              <a:rPr lang="en-US" smtClean="0"/>
              <a:pPr/>
              <a:t>6/25/2012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53200"/>
            <a:ext cx="1371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Franklin Gothic Demi Cond" pitchFamily="34" charset="0"/>
              </a:defRPr>
            </a:lvl1pPr>
          </a:lstStyle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Medium Con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46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fld id="{DF46816C-3D94-4DF2-8266-56D515106B58}" type="datetimeFigureOut">
              <a:rPr lang="en-US" smtClean="0">
                <a:solidFill>
                  <a:srgbClr val="1F497D">
                    <a:lumMod val="20000"/>
                    <a:lumOff val="80000"/>
                  </a:srgbClr>
                </a:solidFill>
              </a:rPr>
              <a:pPr/>
              <a:t>6/25/2012</a:t>
            </a:fld>
            <a:endParaRPr lang="en-US" dirty="0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53200"/>
            <a:ext cx="1371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endParaRPr lang="en-US" dirty="0">
              <a:solidFill>
                <a:srgbClr val="1F497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Franklin Gothic Demi Cond" pitchFamily="34" charset="0"/>
              </a:defRPr>
            </a:lvl1pPr>
          </a:lstStyle>
          <a:p>
            <a:fld id="{413986A7-D485-4C3D-8D74-E3D7E2E74EC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04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Medium Con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XNAT Project </a:t>
            </a:r>
            <a:r>
              <a:rPr lang="en-US" dirty="0" smtClean="0"/>
              <a:t>Intake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733800" y="3429000"/>
            <a:ext cx="4953000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June 25, 2012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bg1"/>
                </a:solidFill>
              </a:rPr>
              <a:t>Jenny Gurney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gurneyj@wustl.edu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63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seriously…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fun (this is meant to be an icebreaker)</a:t>
            </a:r>
          </a:p>
          <a:p>
            <a:r>
              <a:rPr lang="en-US" dirty="0" smtClean="0"/>
              <a:t>Participate!</a:t>
            </a:r>
          </a:p>
          <a:p>
            <a:r>
              <a:rPr lang="en-US" dirty="0" smtClean="0"/>
              <a:t>Ask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4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INTO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 the PIs, check the back of your name tag for your number</a:t>
            </a:r>
          </a:p>
          <a:p>
            <a:r>
              <a:rPr lang="en-US" dirty="0" smtClean="0"/>
              <a:t>Amenities</a:t>
            </a:r>
            <a:endParaRPr lang="en-US" dirty="0"/>
          </a:p>
          <a:p>
            <a:r>
              <a:rPr lang="en-US" dirty="0" smtClean="0"/>
              <a:t>Meet back here at 11:15am to discuss the results.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61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sz="4000" b="1" dirty="0"/>
              <a:t>Which institutions will be </a:t>
            </a:r>
            <a:r>
              <a:rPr lang="en-US" sz="4000" b="1" dirty="0" smtClean="0"/>
              <a:t>collecting data?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Oceanic University, Atlantis (BOGUS_OUA)</a:t>
            </a:r>
          </a:p>
          <a:p>
            <a:pPr marL="0" indent="0">
              <a:buNone/>
            </a:pPr>
            <a:r>
              <a:rPr lang="en-US" dirty="0" smtClean="0"/>
              <a:t>University College Valhalla (BOGUS_UCV)</a:t>
            </a:r>
          </a:p>
          <a:p>
            <a:pPr marL="0" indent="0">
              <a:buNone/>
            </a:pPr>
            <a:r>
              <a:rPr lang="en-US" dirty="0" smtClean="0"/>
              <a:t>Gotham State University (BOGUS_GSU)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97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sz="4000" dirty="0"/>
              <a:t>Which institutions will be </a:t>
            </a:r>
            <a:r>
              <a:rPr lang="en-US" sz="4000" dirty="0" smtClean="0"/>
              <a:t>collecting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Why do we ask this?</a:t>
            </a:r>
          </a:p>
          <a:p>
            <a:r>
              <a:rPr lang="en-US" dirty="0" smtClean="0"/>
              <a:t>To gauge how many projects we might want to create in our XNAT for the study.  Multiple sites collection data often means multiple projects.</a:t>
            </a:r>
          </a:p>
          <a:p>
            <a:r>
              <a:rPr lang="en-US" dirty="0" smtClean="0"/>
              <a:t>To determine appropriate methods for uploading DICOM. </a:t>
            </a:r>
          </a:p>
          <a:p>
            <a:pPr lvl="1"/>
            <a:r>
              <a:rPr lang="en-US" dirty="0" smtClean="0"/>
              <a:t>XNAT 1.6 Feature:  </a:t>
            </a:r>
            <a:r>
              <a:rPr lang="en-US" dirty="0" err="1" smtClean="0"/>
              <a:t>Anonymization</a:t>
            </a:r>
            <a:r>
              <a:rPr lang="en-US" dirty="0" smtClean="0"/>
              <a:t> through all DICOM upload methods + site wide </a:t>
            </a:r>
            <a:r>
              <a:rPr lang="en-US" dirty="0" err="1" smtClean="0"/>
              <a:t>anonymization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0070C0"/>
                </a:solidFill>
              </a:rPr>
              <a:t>	</a:t>
            </a:r>
            <a:r>
              <a:rPr lang="en-US" b="1" dirty="0" smtClean="0">
                <a:solidFill>
                  <a:srgbClr val="0070C0"/>
                </a:solidFill>
              </a:rPr>
              <a:t>Will be covered Day </a:t>
            </a:r>
            <a:r>
              <a:rPr lang="en-US" b="1" dirty="0">
                <a:solidFill>
                  <a:srgbClr val="0070C0"/>
                </a:solidFill>
              </a:rPr>
              <a:t>2, Session 2: Data Upload and </a:t>
            </a:r>
            <a:r>
              <a:rPr lang="en-US" b="1" dirty="0" smtClean="0">
                <a:solidFill>
                  <a:srgbClr val="0070C0"/>
                </a:solidFill>
              </a:rPr>
              <a:t>	Entry (Lead:  Kevin)</a:t>
            </a:r>
            <a:endParaRPr lang="en-US" dirty="0" smtClean="0"/>
          </a:p>
          <a:p>
            <a:pPr lvl="1"/>
            <a:r>
              <a:rPr lang="en-US" dirty="0" smtClean="0"/>
              <a:t>Direct DICOM send from scanner convenient, but for security reasons, DICOM sends should only be done within an institution.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dirty="0"/>
              <a:t>What modalities of imaging data will you be collecting?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3T MR</a:t>
            </a:r>
          </a:p>
          <a:p>
            <a:r>
              <a:rPr lang="en-US" dirty="0" smtClean="0"/>
              <a:t>PET with FDG tracer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4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dirty="0"/>
              <a:t>What modalities of imaging data will you be collecting?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Confirm that base XNAT has all required imaging data types</a:t>
            </a:r>
          </a:p>
          <a:p>
            <a:r>
              <a:rPr lang="en-US" dirty="0" smtClean="0"/>
              <a:t>Determine whether the same data type will need to be used for two different types of scans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e</a:t>
            </a:r>
            <a:r>
              <a:rPr lang="en-US" dirty="0" smtClean="0"/>
              <a:t>. PET with different tracers is pretty common</a:t>
            </a:r>
          </a:p>
          <a:p>
            <a:pPr marL="0" indent="0">
              <a:buNone/>
            </a:pPr>
            <a:r>
              <a:rPr lang="en-US" dirty="0" smtClean="0"/>
              <a:t>	If same data type is used will cause 	complications in reporting, may require 	custom queries for search </a:t>
            </a:r>
            <a:r>
              <a:rPr lang="en-US" sz="3000" b="1" dirty="0" smtClean="0">
                <a:solidFill>
                  <a:srgbClr val="0070C0"/>
                </a:solidFill>
              </a:rPr>
              <a:t>Will be covered 	Day </a:t>
            </a:r>
            <a:r>
              <a:rPr lang="en-US" sz="3000" b="1" dirty="0">
                <a:solidFill>
                  <a:srgbClr val="0070C0"/>
                </a:solidFill>
              </a:rPr>
              <a:t>3, Session 2: Reporting and Analysis </a:t>
            </a:r>
            <a:r>
              <a:rPr lang="en-US" sz="3000" b="1" dirty="0" smtClean="0">
                <a:solidFill>
                  <a:srgbClr val="0070C0"/>
                </a:solidFill>
              </a:rPr>
              <a:t>	(Speaker:  Jenny)</a:t>
            </a:r>
            <a:endParaRPr lang="en-US" sz="3000" b="1" dirty="0">
              <a:solidFill>
                <a:srgbClr val="0070C0"/>
              </a:solidFill>
            </a:endParaRP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975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dirty="0"/>
              <a:t>What kind of QC will you do on the imaging?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Image </a:t>
            </a:r>
            <a:r>
              <a:rPr lang="en-US" dirty="0" smtClean="0"/>
              <a:t>Validation</a:t>
            </a:r>
          </a:p>
          <a:p>
            <a:r>
              <a:rPr lang="en-US" dirty="0" smtClean="0"/>
              <a:t>Manual QC</a:t>
            </a:r>
          </a:p>
        </p:txBody>
      </p:sp>
    </p:spTree>
    <p:extLst>
      <p:ext uri="{BB962C8B-B14F-4D97-AF65-F5344CB8AC3E}">
        <p14:creationId xmlns:p14="http://schemas.microsoft.com/office/powerpoint/2010/main" val="104723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dirty="0"/>
              <a:t>What kind of QC will you do on the imaging?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Image </a:t>
            </a:r>
            <a:r>
              <a:rPr lang="en-US" dirty="0" smtClean="0"/>
              <a:t>Validation </a:t>
            </a:r>
          </a:p>
          <a:p>
            <a:pPr marL="400050" lvl="1" indent="0">
              <a:buNone/>
            </a:pPr>
            <a:r>
              <a:rPr lang="en-US" dirty="0" smtClean="0"/>
              <a:t>XNAT 1.5.3 Feature:  Pipeline for validation of images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XNAT Day 1, </a:t>
            </a:r>
            <a:r>
              <a:rPr lang="en-US" b="1" dirty="0">
                <a:solidFill>
                  <a:srgbClr val="0070C0"/>
                </a:solidFill>
              </a:rPr>
              <a:t>Session </a:t>
            </a:r>
            <a:r>
              <a:rPr lang="en-US" b="1" dirty="0" smtClean="0">
                <a:solidFill>
                  <a:srgbClr val="0070C0"/>
                </a:solidFill>
              </a:rPr>
              <a:t>2: </a:t>
            </a:r>
            <a:r>
              <a:rPr lang="en-US" b="1" dirty="0">
                <a:solidFill>
                  <a:srgbClr val="0070C0"/>
                </a:solidFill>
              </a:rPr>
              <a:t>Project Configuration </a:t>
            </a:r>
            <a:r>
              <a:rPr lang="en-US" b="1" dirty="0" smtClean="0">
                <a:solidFill>
                  <a:srgbClr val="0070C0"/>
                </a:solidFill>
              </a:rPr>
              <a:t>/ Image Validation (Speaker:  Mohana)</a:t>
            </a:r>
          </a:p>
          <a:p>
            <a:r>
              <a:rPr lang="en-US" dirty="0" smtClean="0"/>
              <a:t>Manual QC</a:t>
            </a:r>
          </a:p>
          <a:p>
            <a:pPr lvl="1"/>
            <a:r>
              <a:rPr lang="en-US" dirty="0" smtClean="0"/>
              <a:t>XNAT has manual QC type</a:t>
            </a:r>
          </a:p>
          <a:p>
            <a:pPr lvl="1"/>
            <a:r>
              <a:rPr lang="en-US" dirty="0" smtClean="0"/>
              <a:t>Implies possibly creating an additional project for failed scans</a:t>
            </a:r>
          </a:p>
          <a:p>
            <a:pPr marL="0" indent="0">
              <a:buNone/>
            </a:pPr>
            <a:endParaRPr lang="en-US" b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289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dirty="0"/>
              <a:t>Will you be collecting </a:t>
            </a:r>
            <a:r>
              <a:rPr lang="en-US" sz="4000" dirty="0" smtClean="0"/>
              <a:t>demographic data?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Demographics</a:t>
            </a:r>
          </a:p>
          <a:p>
            <a:pPr lvl="1"/>
            <a:r>
              <a:rPr lang="en-US" dirty="0" smtClean="0"/>
              <a:t>Gender</a:t>
            </a:r>
          </a:p>
          <a:p>
            <a:pPr lvl="1"/>
            <a:r>
              <a:rPr lang="en-US" dirty="0" smtClean="0"/>
              <a:t>Handedness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Race</a:t>
            </a:r>
          </a:p>
          <a:p>
            <a:pPr lvl="1"/>
            <a:r>
              <a:rPr lang="en-US" dirty="0" smtClean="0"/>
              <a:t>Ethnicity</a:t>
            </a:r>
          </a:p>
          <a:p>
            <a:pPr lvl="1"/>
            <a:r>
              <a:rPr lang="en-US" dirty="0" smtClean="0"/>
              <a:t>Year of Birth</a:t>
            </a:r>
          </a:p>
          <a:p>
            <a:pPr lvl="1"/>
            <a:r>
              <a:rPr lang="en-US" dirty="0" smtClean="0"/>
              <a:t>Blood type</a:t>
            </a:r>
          </a:p>
        </p:txBody>
      </p:sp>
    </p:spTree>
    <p:extLst>
      <p:ext uri="{BB962C8B-B14F-4D97-AF65-F5344CB8AC3E}">
        <p14:creationId xmlns:p14="http://schemas.microsoft.com/office/powerpoint/2010/main" val="293329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dirty="0"/>
              <a:t>Will you be collecting data other than imaging?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Demographics</a:t>
            </a:r>
            <a:endParaRPr lang="en-US" dirty="0"/>
          </a:p>
          <a:p>
            <a:r>
              <a:rPr lang="en-US" dirty="0" smtClean="0"/>
              <a:t>Determine whether the default XNAT subject demographics fields will suffice.</a:t>
            </a:r>
          </a:p>
          <a:p>
            <a:r>
              <a:rPr lang="en-US" dirty="0" smtClean="0"/>
              <a:t>If it’s just one or two fields we’re missing, we can use project-specific custom variables to cheaply extend a data type.</a:t>
            </a:r>
          </a:p>
          <a:p>
            <a:pPr marL="400050" lvl="1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Custom variables will be covered in Day </a:t>
            </a:r>
            <a:r>
              <a:rPr lang="en-US" b="1" dirty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, Session 2: Project Configuration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78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SEA-XNAT </a:t>
            </a:r>
            <a:r>
              <a:rPr lang="en-US" dirty="0" smtClean="0"/>
              <a:t>@ </a:t>
            </a:r>
            <a:r>
              <a:rPr lang="en-US" dirty="0" err="1" smtClean="0"/>
              <a:t>WashU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Central Neuroimaging Data Archive</a:t>
            </a:r>
          </a:p>
          <a:p>
            <a:r>
              <a:rPr lang="en-US" dirty="0" smtClean="0"/>
              <a:t>Created by a group of neuroimaging researchers from a Wash U local neuroimaging database called the “CAP”</a:t>
            </a:r>
          </a:p>
          <a:p>
            <a:r>
              <a:rPr lang="en-US" dirty="0" smtClean="0"/>
              <a:t>In 2004 Dan Marcus and his team released a version of generalized </a:t>
            </a:r>
            <a:r>
              <a:rPr lang="en-US" dirty="0" smtClean="0"/>
              <a:t>SEA-XNAT </a:t>
            </a:r>
            <a:r>
              <a:rPr lang="en-US" dirty="0" smtClean="0"/>
              <a:t>source code as “XNAT” an open source neuroimaging archive tool.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dirty="0"/>
              <a:t>Will you be collecting data other than imaging?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NIH Stroke Scale</a:t>
            </a:r>
          </a:p>
          <a:p>
            <a:r>
              <a:rPr lang="en-US" dirty="0" smtClean="0"/>
              <a:t>EGO Master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74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dirty="0"/>
              <a:t>Will you be collecting data other than imaging?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NIH Stroke Scale</a:t>
            </a:r>
          </a:p>
          <a:p>
            <a:pPr marL="0" indent="0">
              <a:buNone/>
            </a:pPr>
            <a:r>
              <a:rPr lang="en-US" dirty="0" smtClean="0"/>
              <a:t>EGO Master</a:t>
            </a:r>
          </a:p>
          <a:p>
            <a:endParaRPr lang="en-US" dirty="0"/>
          </a:p>
          <a:p>
            <a:r>
              <a:rPr lang="en-US" dirty="0" smtClean="0"/>
              <a:t>Discover new data types which will need to be added to SEA-XNAT and work needed.</a:t>
            </a:r>
          </a:p>
          <a:p>
            <a:r>
              <a:rPr lang="en-US" dirty="0" smtClean="0"/>
              <a:t>Determine whether these data types are common and already exist in the Marketplace or if we’ll have to model them ourselves.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  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en-US" b="1" dirty="0" smtClean="0"/>
              <a:t>XNAT 1.6 Feature:  Modules + XNAT Marketplace </a:t>
            </a:r>
          </a:p>
          <a:p>
            <a:pPr marL="400050" lvl="1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Will be covered Day 2, Session 1: System Configuration and Customization (Lead: Rick)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7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How/Who do you envision uploading each data type into the </a:t>
            </a:r>
            <a:r>
              <a:rPr lang="en-US" dirty="0" smtClean="0"/>
              <a:t>SEA-XNAT?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Scanner techs and clinicians/study coordinators should upload the imaging scans.  However, they are only on the IRB for their own site.  Must not see other sites’ data.</a:t>
            </a:r>
          </a:p>
          <a:p>
            <a:r>
              <a:rPr lang="en-US" dirty="0"/>
              <a:t>C</a:t>
            </a:r>
            <a:r>
              <a:rPr lang="en-US" dirty="0" smtClean="0"/>
              <a:t>linicians/study coordinators need forms to enter their demographics and the NIHSS.</a:t>
            </a:r>
          </a:p>
          <a:p>
            <a:r>
              <a:rPr lang="en-US" dirty="0" smtClean="0"/>
              <a:t>EGO Master online testing tool outputs a </a:t>
            </a:r>
            <a:r>
              <a:rPr lang="en-US" dirty="0" err="1" smtClean="0"/>
              <a:t>csv</a:t>
            </a:r>
            <a:r>
              <a:rPr lang="en-US" dirty="0" smtClean="0"/>
              <a:t> file.  Would be nice to easily upload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How/Who do you envision uploading each data type into the </a:t>
            </a:r>
            <a:r>
              <a:rPr lang="en-US" dirty="0" smtClean="0"/>
              <a:t>SEA-XNAT?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Scanner techs and clinicians/study coordinators should upload the imaging scans. However, they are only on the IRB for their own site.  Must not see other sites’ data.</a:t>
            </a:r>
          </a:p>
          <a:p>
            <a:r>
              <a:rPr lang="en-US" dirty="0" smtClean="0"/>
              <a:t>Determine whether a project for each site is required.</a:t>
            </a:r>
            <a:endParaRPr lang="en-US" dirty="0"/>
          </a:p>
          <a:p>
            <a:r>
              <a:rPr lang="en-US" dirty="0" smtClean="0"/>
              <a:t>Determine users who will need access to each project and at what level:  Coordinator/Member/Owner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541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How/Who do you envision uploading each data type into the </a:t>
            </a:r>
            <a:r>
              <a:rPr lang="en-US" dirty="0" smtClean="0"/>
              <a:t>SEA-XNAT?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Clinicians/study coordinators need forms to enter their demographics and the NIHSS.</a:t>
            </a:r>
          </a:p>
          <a:p>
            <a:endParaRPr lang="en-US" dirty="0"/>
          </a:p>
          <a:p>
            <a:r>
              <a:rPr lang="en-US" dirty="0" smtClean="0"/>
              <a:t>Determine whether edit and report forms are required a new data type.</a:t>
            </a:r>
          </a:p>
          <a:p>
            <a:pPr marL="400050" lvl="1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Will be covered in Day 2, Session 1: System Configuration and Customization (Lead: Rick)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069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How/Who do you envision uploading each data type into the </a:t>
            </a:r>
            <a:r>
              <a:rPr lang="en-US" dirty="0" smtClean="0"/>
              <a:t>SEA-XNAT?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EGO Master online testing tool outputs a </a:t>
            </a:r>
            <a:r>
              <a:rPr lang="en-US" dirty="0" err="1" smtClean="0"/>
              <a:t>csv</a:t>
            </a:r>
            <a:r>
              <a:rPr lang="en-US" dirty="0" smtClean="0"/>
              <a:t> file.  Would be nice to easily upload this.</a:t>
            </a:r>
          </a:p>
          <a:p>
            <a:endParaRPr lang="en-US" dirty="0"/>
          </a:p>
          <a:p>
            <a:r>
              <a:rPr lang="en-US" dirty="0" smtClean="0"/>
              <a:t>Determine whether the XNAT Spreadsheet </a:t>
            </a:r>
            <a:r>
              <a:rPr lang="en-US" dirty="0" err="1" smtClean="0"/>
              <a:t>Uploader</a:t>
            </a:r>
            <a:r>
              <a:rPr lang="en-US" dirty="0" smtClean="0"/>
              <a:t> tool could be used to input some of the data.</a:t>
            </a:r>
          </a:p>
          <a:p>
            <a:pPr marL="400050" lvl="1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Day </a:t>
            </a:r>
            <a:r>
              <a:rPr lang="en-US" b="1" dirty="0">
                <a:solidFill>
                  <a:srgbClr val="0070C0"/>
                </a:solidFill>
              </a:rPr>
              <a:t>2, Session 2: Data Upload and Entry (Lead: Kevin)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7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Can we please get a sample of each type of data from each site?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Imaging sessions (MR and PET) from each site</a:t>
            </a:r>
          </a:p>
          <a:p>
            <a:r>
              <a:rPr lang="en-US" dirty="0" smtClean="0"/>
              <a:t>Demographics</a:t>
            </a:r>
          </a:p>
          <a:p>
            <a:r>
              <a:rPr lang="en-US" dirty="0" smtClean="0"/>
              <a:t>NIH Stroke Scale</a:t>
            </a:r>
          </a:p>
          <a:p>
            <a:r>
              <a:rPr lang="en-US" dirty="0" smtClean="0"/>
              <a:t>EGO Master Spreadsheet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8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Can we please get a sample of each type of data from each site?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 smtClean="0"/>
              <a:t>Imaging sessions (MR and PET) from each site</a:t>
            </a:r>
          </a:p>
          <a:p>
            <a:r>
              <a:rPr lang="en-US" sz="9600" dirty="0" smtClean="0"/>
              <a:t>Determine scanner types:  Siemens, Philips, GE.  Occasionally processing code needs to operate differently on data from different scanners.</a:t>
            </a:r>
          </a:p>
          <a:p>
            <a:r>
              <a:rPr lang="en-US" sz="9600" dirty="0" smtClean="0"/>
              <a:t>Determine whether there is PHI in private fields which will need to be scrubbed.</a:t>
            </a:r>
          </a:p>
          <a:p>
            <a:pPr marL="400050" lvl="1" indent="0">
              <a:buNone/>
            </a:pPr>
            <a:r>
              <a:rPr lang="en-US" sz="9600" b="1" dirty="0" smtClean="0">
                <a:solidFill>
                  <a:srgbClr val="0070C0"/>
                </a:solidFill>
              </a:rPr>
              <a:t>Day 2, Session 2: Data Upload and Entry (Lead: Kevin)</a:t>
            </a:r>
            <a:endParaRPr lang="en-US" sz="9600" dirty="0" smtClean="0">
              <a:solidFill>
                <a:srgbClr val="0070C0"/>
              </a:solidFill>
            </a:endParaRPr>
          </a:p>
          <a:p>
            <a:r>
              <a:rPr lang="en-US" sz="9600" dirty="0" smtClean="0"/>
              <a:t>Derive correct values for Image Session Sequence Validation from DICOM.</a:t>
            </a:r>
          </a:p>
          <a:p>
            <a:pPr marL="400050" lvl="1" indent="0">
              <a:buNone/>
            </a:pPr>
            <a:r>
              <a:rPr lang="en-US" sz="9600" b="1" dirty="0" smtClean="0">
                <a:solidFill>
                  <a:srgbClr val="0070C0"/>
                </a:solidFill>
              </a:rPr>
              <a:t>Day </a:t>
            </a:r>
            <a:r>
              <a:rPr lang="en-US" sz="9600" b="1" dirty="0" smtClean="0">
                <a:solidFill>
                  <a:srgbClr val="0070C0"/>
                </a:solidFill>
              </a:rPr>
              <a:t>1, </a:t>
            </a:r>
            <a:r>
              <a:rPr lang="en-US" sz="9600" b="1" dirty="0" smtClean="0">
                <a:solidFill>
                  <a:srgbClr val="0070C0"/>
                </a:solidFill>
              </a:rPr>
              <a:t>Session </a:t>
            </a:r>
            <a:r>
              <a:rPr lang="en-US" sz="9600" b="1" dirty="0" smtClean="0">
                <a:solidFill>
                  <a:srgbClr val="0070C0"/>
                </a:solidFill>
              </a:rPr>
              <a:t>2: </a:t>
            </a:r>
            <a:r>
              <a:rPr lang="en-US" sz="9600" b="1" dirty="0" smtClean="0">
                <a:solidFill>
                  <a:srgbClr val="0070C0"/>
                </a:solidFill>
              </a:rPr>
              <a:t>Project Configuration / Validation </a:t>
            </a:r>
            <a:r>
              <a:rPr lang="en-US" sz="9600" b="1" dirty="0" err="1" smtClean="0">
                <a:solidFill>
                  <a:srgbClr val="0070C0"/>
                </a:solidFill>
              </a:rPr>
              <a:t>Schematrons</a:t>
            </a:r>
            <a:r>
              <a:rPr lang="en-US" sz="9600" b="1" dirty="0" smtClean="0">
                <a:solidFill>
                  <a:srgbClr val="0070C0"/>
                </a:solidFill>
              </a:rPr>
              <a:t> (Mohana) </a:t>
            </a:r>
          </a:p>
          <a:p>
            <a:r>
              <a:rPr lang="en-US" sz="9600" dirty="0" smtClean="0"/>
              <a:t>Determine whether sessions are so large they could cause performance issues during upload.</a:t>
            </a:r>
            <a:endParaRPr lang="en-US" sz="9600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354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Can we please get a sample of each type of data from each site?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Demographics</a:t>
            </a:r>
          </a:p>
          <a:p>
            <a:endParaRPr lang="en-US" dirty="0" smtClean="0"/>
          </a:p>
          <a:p>
            <a:r>
              <a:rPr lang="en-US" dirty="0" smtClean="0"/>
              <a:t>Determine whether values for fields are compatible with current demographics data type and form.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45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Can we please get a sample of each type of data from each site?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NIH Stroke Scale</a:t>
            </a:r>
          </a:p>
          <a:p>
            <a:r>
              <a:rPr lang="en-US" dirty="0" smtClean="0"/>
              <a:t>Determine whether the data actually collected by the study will work in the data type available in Marketplace.</a:t>
            </a:r>
          </a:p>
          <a:p>
            <a:pPr marL="400050" lvl="1" indent="0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Day 2, Session 1: System Configuration and Customization (Lead: Rick)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452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SEA-XNAT </a:t>
            </a:r>
            <a:r>
              <a:rPr lang="en-US" dirty="0" smtClean="0"/>
              <a:t>Vital 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running on XNAT 1.5.3</a:t>
            </a:r>
          </a:p>
          <a:p>
            <a:r>
              <a:rPr lang="en-US" dirty="0" smtClean="0"/>
              <a:t>800 Projects</a:t>
            </a:r>
          </a:p>
          <a:p>
            <a:r>
              <a:rPr lang="en-US" dirty="0" smtClean="0"/>
              <a:t>16,000 Subjects</a:t>
            </a:r>
          </a:p>
          <a:p>
            <a:r>
              <a:rPr lang="en-US" dirty="0" smtClean="0"/>
              <a:t>20,000 Imaging Sessions</a:t>
            </a:r>
          </a:p>
          <a:p>
            <a:r>
              <a:rPr lang="en-US" dirty="0" smtClean="0"/>
              <a:t>200 Active Users</a:t>
            </a:r>
          </a:p>
          <a:p>
            <a:r>
              <a:rPr lang="en-US" dirty="0" smtClean="0"/>
              <a:t>100 New Experiments/Week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3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Can we please get a sample of each type of data from each site?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EGO Master Spreadsheet</a:t>
            </a:r>
          </a:p>
          <a:p>
            <a:r>
              <a:rPr lang="en-US" dirty="0" smtClean="0"/>
              <a:t>Use values in spreadsheet to model new data type and display document listings.</a:t>
            </a:r>
          </a:p>
          <a:p>
            <a:pPr marL="400050" lvl="1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Day 2, Session 1: System Configuration and Customization (Lead: Rick)</a:t>
            </a:r>
            <a:endParaRPr lang="en-US" dirty="0" smtClean="0"/>
          </a:p>
          <a:p>
            <a:r>
              <a:rPr lang="en-US" dirty="0" smtClean="0"/>
              <a:t>Determine whether CSV </a:t>
            </a:r>
            <a:r>
              <a:rPr lang="en-US" dirty="0" err="1" smtClean="0"/>
              <a:t>Uploader</a:t>
            </a:r>
            <a:r>
              <a:rPr lang="en-US" dirty="0" smtClean="0"/>
              <a:t> is feasible with this data:</a:t>
            </a:r>
          </a:p>
          <a:p>
            <a:pPr lvl="1"/>
            <a:r>
              <a:rPr lang="en-US" dirty="0" smtClean="0"/>
              <a:t>No unbounded types</a:t>
            </a:r>
          </a:p>
          <a:p>
            <a:pPr lvl="1"/>
            <a:r>
              <a:rPr lang="en-US" dirty="0" smtClean="0"/>
              <a:t>One project at a time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Day </a:t>
            </a:r>
            <a:r>
              <a:rPr lang="en-US" b="1" dirty="0" smtClean="0">
                <a:solidFill>
                  <a:srgbClr val="0070C0"/>
                </a:solidFill>
              </a:rPr>
              <a:t>1, </a:t>
            </a:r>
            <a:r>
              <a:rPr lang="en-US" b="1" dirty="0" smtClean="0">
                <a:solidFill>
                  <a:srgbClr val="0070C0"/>
                </a:solidFill>
              </a:rPr>
              <a:t>Session </a:t>
            </a:r>
            <a:r>
              <a:rPr lang="en-US" b="1" dirty="0" smtClean="0">
                <a:solidFill>
                  <a:srgbClr val="0070C0"/>
                </a:solidFill>
              </a:rPr>
              <a:t>2: </a:t>
            </a:r>
            <a:r>
              <a:rPr lang="en-US" b="1" dirty="0" smtClean="0">
                <a:solidFill>
                  <a:srgbClr val="0070C0"/>
                </a:solidFill>
              </a:rPr>
              <a:t>Project Configuration (Lead: Tim)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77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What kind of processing will need to be done on your imaging data?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DICOM to NIFTI</a:t>
            </a:r>
          </a:p>
          <a:p>
            <a:r>
              <a:rPr lang="en-US" dirty="0" smtClean="0"/>
              <a:t>DICOM dump to text file</a:t>
            </a:r>
          </a:p>
        </p:txBody>
      </p:sp>
    </p:spTree>
    <p:extLst>
      <p:ext uri="{BB962C8B-B14F-4D97-AF65-F5344CB8AC3E}">
        <p14:creationId xmlns:p14="http://schemas.microsoft.com/office/powerpoint/2010/main" val="15945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What kind of processing will need to be done on your imaging data?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Why do we ask?</a:t>
            </a:r>
          </a:p>
          <a:p>
            <a:r>
              <a:rPr lang="en-US" dirty="0" smtClean="0"/>
              <a:t>Determine whether pipelines exist already in our deployment of XNAT</a:t>
            </a:r>
          </a:p>
          <a:p>
            <a:r>
              <a:rPr lang="en-US" dirty="0" smtClean="0"/>
              <a:t>Determine source of processing tools:</a:t>
            </a:r>
          </a:p>
          <a:p>
            <a:pPr lvl="1"/>
            <a:r>
              <a:rPr lang="en-US" dirty="0" smtClean="0"/>
              <a:t>Standard tools (</a:t>
            </a:r>
            <a:r>
              <a:rPr lang="en-US" dirty="0" err="1" smtClean="0"/>
              <a:t>eg</a:t>
            </a:r>
            <a:r>
              <a:rPr lang="en-US" dirty="0" smtClean="0"/>
              <a:t>. FSL, </a:t>
            </a:r>
            <a:r>
              <a:rPr lang="en-US" dirty="0" err="1" smtClean="0"/>
              <a:t>FreeSurfer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Tools provided by study (</a:t>
            </a:r>
            <a:r>
              <a:rPr lang="en-US" dirty="0" err="1" smtClean="0"/>
              <a:t>eg</a:t>
            </a:r>
            <a:r>
              <a:rPr lang="en-US" dirty="0" smtClean="0"/>
              <a:t>. An in-house DTI processing pipeline that they would like to be able to launch within XNAT)</a:t>
            </a:r>
          </a:p>
          <a:p>
            <a:pPr lvl="1"/>
            <a:r>
              <a:rPr lang="en-US" dirty="0" smtClean="0"/>
              <a:t>New tools written by the SEA-XNAT site</a:t>
            </a:r>
          </a:p>
          <a:p>
            <a:pPr marL="5715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Day 3, Session 1: Pipelines (Lead: Mohana)</a:t>
            </a:r>
          </a:p>
          <a:p>
            <a:pPr marL="57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3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Do you have clearly defined visits or encounters in your study?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Baseline Visit Data Protocol (v00)</a:t>
            </a:r>
          </a:p>
          <a:p>
            <a:pPr marL="0" indent="0">
              <a:buNone/>
            </a:pPr>
            <a:r>
              <a:rPr lang="en-US" dirty="0" smtClean="0"/>
              <a:t>    3T MR</a:t>
            </a:r>
          </a:p>
          <a:p>
            <a:pPr marL="0" indent="0">
              <a:buNone/>
            </a:pPr>
            <a:r>
              <a:rPr lang="en-US" dirty="0" smtClean="0"/>
              <a:t>    PET-FDG</a:t>
            </a:r>
          </a:p>
          <a:p>
            <a:pPr marL="0" indent="0">
              <a:buNone/>
            </a:pPr>
            <a:r>
              <a:rPr lang="en-US" dirty="0" smtClean="0"/>
              <a:t>    Demographics</a:t>
            </a:r>
          </a:p>
          <a:p>
            <a:pPr marL="0" indent="0">
              <a:buNone/>
            </a:pPr>
            <a:r>
              <a:rPr lang="en-US" dirty="0" smtClean="0"/>
              <a:t>    EGO Master 3.7</a:t>
            </a:r>
          </a:p>
          <a:p>
            <a:pPr marL="0" indent="0">
              <a:buNone/>
            </a:pPr>
            <a:r>
              <a:rPr lang="en-US" dirty="0" smtClean="0"/>
              <a:t>    NIH Stroke Scale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One Year Follow-Up Visit Data Protocol (v01)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3T MR</a:t>
            </a:r>
          </a:p>
          <a:p>
            <a:pPr marL="0" indent="0">
              <a:buNone/>
            </a:pPr>
            <a:r>
              <a:rPr lang="en-US" dirty="0" smtClean="0"/>
              <a:t>    EGO Master 3.7</a:t>
            </a:r>
          </a:p>
          <a:p>
            <a:pPr marL="0" indent="0">
              <a:buNone/>
            </a:pPr>
            <a:r>
              <a:rPr lang="en-US" dirty="0" smtClean="0"/>
              <a:t>    NIH Stroke 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37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Do you have clearly defined visits or encounters in your study?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Why do we ask?</a:t>
            </a:r>
          </a:p>
          <a:p>
            <a:r>
              <a:rPr lang="en-US" dirty="0" smtClean="0"/>
              <a:t>XNAT is about to release visit and protocol support.  Will help studies validate that visits are complete or track why items are missing.</a:t>
            </a:r>
          </a:p>
          <a:p>
            <a:pPr marL="400050" lvl="1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Day </a:t>
            </a:r>
            <a:r>
              <a:rPr lang="en-US" b="1" dirty="0" smtClean="0">
                <a:solidFill>
                  <a:srgbClr val="0070C0"/>
                </a:solidFill>
              </a:rPr>
              <a:t>1, </a:t>
            </a:r>
            <a:r>
              <a:rPr lang="en-US" b="1" dirty="0" smtClean="0">
                <a:solidFill>
                  <a:srgbClr val="0070C0"/>
                </a:solidFill>
              </a:rPr>
              <a:t>Session </a:t>
            </a:r>
            <a:r>
              <a:rPr lang="en-US" b="1" dirty="0" smtClean="0">
                <a:solidFill>
                  <a:srgbClr val="0070C0"/>
                </a:solidFill>
              </a:rPr>
              <a:t>2: </a:t>
            </a:r>
            <a:r>
              <a:rPr lang="en-US" b="1" dirty="0" smtClean="0">
                <a:solidFill>
                  <a:srgbClr val="0070C0"/>
                </a:solidFill>
              </a:rPr>
              <a:t>Project Configuration – Visits and Protocols Discussion (Jordan)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Determine whether we have longitudinal reports.  Must have a pivot data type that will always be present.</a:t>
            </a:r>
          </a:p>
          <a:p>
            <a:pPr marL="400050" lvl="1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Day 3, Session 2: Reporting and Analysis (Lead: Will)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Consider </a:t>
            </a:r>
            <a:r>
              <a:rPr lang="en-US" dirty="0"/>
              <a:t>i</a:t>
            </a:r>
            <a:r>
              <a:rPr lang="en-US" dirty="0" smtClean="0"/>
              <a:t>ncorporating visit label into experiment labels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971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Can we define some standardized labels now for your subjects and data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Subject Label Format:  &lt;</a:t>
            </a:r>
            <a:r>
              <a:rPr lang="en-US" dirty="0" err="1" smtClean="0"/>
              <a:t>site_abbrev</a:t>
            </a:r>
            <a:r>
              <a:rPr lang="en-US" dirty="0" smtClean="0"/>
              <a:t>&gt;_</a:t>
            </a:r>
            <a:r>
              <a:rPr lang="en-US" dirty="0" err="1" smtClean="0"/>
              <a:t>nnn</a:t>
            </a:r>
            <a:endParaRPr lang="en-US" dirty="0" smtClean="0"/>
          </a:p>
          <a:p>
            <a:r>
              <a:rPr lang="en-US" dirty="0" smtClean="0"/>
              <a:t>Subject Label Example:  OUA_001</a:t>
            </a:r>
          </a:p>
          <a:p>
            <a:r>
              <a:rPr lang="en-US" dirty="0" smtClean="0"/>
              <a:t>MR Label Format:  &lt;</a:t>
            </a:r>
            <a:r>
              <a:rPr lang="en-US" dirty="0" err="1" smtClean="0"/>
              <a:t>subject_label</a:t>
            </a:r>
            <a:r>
              <a:rPr lang="en-US" dirty="0" smtClean="0"/>
              <a:t>&gt;_&lt;</a:t>
            </a:r>
            <a:r>
              <a:rPr lang="en-US" dirty="0" err="1" smtClean="0"/>
              <a:t>visit_label</a:t>
            </a:r>
            <a:r>
              <a:rPr lang="en-US" dirty="0" smtClean="0"/>
              <a:t>&gt;_</a:t>
            </a:r>
            <a:r>
              <a:rPr lang="en-US" dirty="0" err="1" smtClean="0"/>
              <a:t>mr</a:t>
            </a:r>
            <a:endParaRPr lang="en-US" dirty="0" smtClean="0"/>
          </a:p>
          <a:p>
            <a:r>
              <a:rPr lang="en-US" dirty="0" smtClean="0"/>
              <a:t>MR Label Example:  OUA_001_v00_mr</a:t>
            </a:r>
          </a:p>
          <a:p>
            <a:r>
              <a:rPr lang="en-US" dirty="0" smtClean="0"/>
              <a:t>PET Label Format:  &lt;</a:t>
            </a:r>
            <a:r>
              <a:rPr lang="en-US" dirty="0" err="1" smtClean="0"/>
              <a:t>subject_label</a:t>
            </a:r>
            <a:r>
              <a:rPr lang="en-US" dirty="0" smtClean="0"/>
              <a:t>&gt;_&lt;</a:t>
            </a:r>
            <a:r>
              <a:rPr lang="en-US" dirty="0" err="1" smtClean="0"/>
              <a:t>visit_label</a:t>
            </a:r>
            <a:r>
              <a:rPr lang="en-US" dirty="0" smtClean="0"/>
              <a:t>&gt;_pet</a:t>
            </a:r>
          </a:p>
          <a:p>
            <a:r>
              <a:rPr lang="en-US" dirty="0" smtClean="0"/>
              <a:t>PET Label Example:  OUA_001_v00_pet</a:t>
            </a:r>
          </a:p>
          <a:p>
            <a:r>
              <a:rPr lang="en-US" dirty="0" smtClean="0"/>
              <a:t>EGO Master Label Format:  &lt;</a:t>
            </a:r>
            <a:r>
              <a:rPr lang="en-US" dirty="0" err="1" smtClean="0"/>
              <a:t>subject_label</a:t>
            </a:r>
            <a:r>
              <a:rPr lang="en-US" dirty="0" smtClean="0"/>
              <a:t>&gt;_&lt;</a:t>
            </a:r>
            <a:r>
              <a:rPr lang="en-US" dirty="0" err="1" smtClean="0"/>
              <a:t>visit_label</a:t>
            </a:r>
            <a:r>
              <a:rPr lang="en-US" dirty="0" smtClean="0"/>
              <a:t>&gt;_ego</a:t>
            </a:r>
          </a:p>
          <a:p>
            <a:r>
              <a:rPr lang="en-US" dirty="0" smtClean="0"/>
              <a:t>EGO Master Label Example:  OUA_001_v00_ego</a:t>
            </a:r>
          </a:p>
          <a:p>
            <a:r>
              <a:rPr lang="en-US" dirty="0" smtClean="0"/>
              <a:t>NIH Stroke Scale Label Format:  &lt;</a:t>
            </a:r>
            <a:r>
              <a:rPr lang="en-US" dirty="0" err="1" smtClean="0"/>
              <a:t>subject_label</a:t>
            </a:r>
            <a:r>
              <a:rPr lang="en-US" dirty="0" smtClean="0"/>
              <a:t>&gt;_&lt;</a:t>
            </a:r>
            <a:r>
              <a:rPr lang="en-US" dirty="0" err="1" smtClean="0"/>
              <a:t>visit_label</a:t>
            </a:r>
            <a:r>
              <a:rPr lang="en-US" dirty="0" smtClean="0"/>
              <a:t>&gt;_</a:t>
            </a:r>
            <a:r>
              <a:rPr lang="en-US" dirty="0" err="1" smtClean="0"/>
              <a:t>nihss</a:t>
            </a:r>
            <a:endParaRPr lang="en-US" dirty="0" smtClean="0"/>
          </a:p>
          <a:p>
            <a:r>
              <a:rPr lang="en-US" dirty="0" smtClean="0"/>
              <a:t>NIH Stroke Scale Label Example:  OUA_001_v00_nihss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95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Can we define some standardized labels now for your subjects and data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Why do we ask?</a:t>
            </a:r>
          </a:p>
          <a:p>
            <a:r>
              <a:rPr lang="en-US" dirty="0" smtClean="0"/>
              <a:t>Data is better organized and “self-documented”.</a:t>
            </a:r>
          </a:p>
          <a:p>
            <a:r>
              <a:rPr lang="en-US" dirty="0" smtClean="0"/>
              <a:t>To prevent a lot of work later helping site to </a:t>
            </a:r>
            <a:r>
              <a:rPr lang="en-US" dirty="0" err="1" smtClean="0"/>
              <a:t>relabel</a:t>
            </a:r>
            <a:r>
              <a:rPr lang="en-US" dirty="0" smtClean="0"/>
              <a:t> experiments or subjects.  When you rename a session, XNAT must move files to a new directory, so there is a lot of potential for problems.</a:t>
            </a:r>
          </a:p>
          <a:p>
            <a:pPr marL="400050" lvl="1" indent="0">
              <a:buNone/>
            </a:pPr>
            <a:r>
              <a:rPr lang="en-US" sz="2200" b="1" dirty="0" smtClean="0">
                <a:solidFill>
                  <a:srgbClr val="0070C0"/>
                </a:solidFill>
              </a:rPr>
              <a:t>Day </a:t>
            </a:r>
            <a:r>
              <a:rPr lang="en-US" sz="2200" b="1" dirty="0" smtClean="0">
                <a:solidFill>
                  <a:srgbClr val="0070C0"/>
                </a:solidFill>
              </a:rPr>
              <a:t>1, </a:t>
            </a:r>
            <a:r>
              <a:rPr lang="en-US" sz="2200" b="1" dirty="0" smtClean="0">
                <a:solidFill>
                  <a:srgbClr val="0070C0"/>
                </a:solidFill>
              </a:rPr>
              <a:t>Session </a:t>
            </a:r>
            <a:r>
              <a:rPr lang="en-US" sz="2200" b="1" dirty="0" smtClean="0">
                <a:solidFill>
                  <a:srgbClr val="0070C0"/>
                </a:solidFill>
              </a:rPr>
              <a:t>2: </a:t>
            </a:r>
            <a:r>
              <a:rPr lang="en-US" sz="2200" b="1" dirty="0" smtClean="0">
                <a:solidFill>
                  <a:srgbClr val="0070C0"/>
                </a:solidFill>
              </a:rPr>
              <a:t>Project Configuration (Lead: Tim)</a:t>
            </a:r>
          </a:p>
        </p:txBody>
      </p:sp>
    </p:spTree>
    <p:extLst>
      <p:ext uri="{BB962C8B-B14F-4D97-AF65-F5344CB8AC3E}">
        <p14:creationId xmlns:p14="http://schemas.microsoft.com/office/powerpoint/2010/main" val="111824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200" dirty="0" smtClean="0"/>
              <a:t>Will you need to grant access to data to people outside your study? </a:t>
            </a:r>
            <a:r>
              <a:rPr lang="en-US" sz="3200" dirty="0"/>
              <a:t>Will anyone at a site ever be allowed to see other sites’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Outside investigators can request access and be granted access to </a:t>
            </a:r>
            <a:r>
              <a:rPr lang="en-US" dirty="0" err="1" smtClean="0"/>
              <a:t>QC’ed</a:t>
            </a:r>
            <a:r>
              <a:rPr lang="en-US" dirty="0" smtClean="0"/>
              <a:t>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6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dirty="0" smtClean="0"/>
              <a:t>Will you need to grant access to data to people outside your study? </a:t>
            </a:r>
            <a:r>
              <a:rPr lang="en-US" sz="3200" dirty="0"/>
              <a:t>Will anyone at a site ever be allowed to see other sites’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Why do we ask?</a:t>
            </a:r>
          </a:p>
          <a:p>
            <a:r>
              <a:rPr lang="en-US" dirty="0" smtClean="0"/>
              <a:t>Through XNAT sharing of resources, we have the ability to display limited data sets to select groups of people.</a:t>
            </a:r>
          </a:p>
          <a:p>
            <a:pPr marL="400050" lvl="1" indent="0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Day </a:t>
            </a:r>
            <a:r>
              <a:rPr lang="en-US" sz="2400" b="1" dirty="0" smtClean="0">
                <a:solidFill>
                  <a:srgbClr val="0070C0"/>
                </a:solidFill>
              </a:rPr>
              <a:t>1, </a:t>
            </a:r>
            <a:r>
              <a:rPr lang="en-US" sz="2400" b="1" dirty="0" smtClean="0">
                <a:solidFill>
                  <a:srgbClr val="0070C0"/>
                </a:solidFill>
              </a:rPr>
              <a:t>Session </a:t>
            </a:r>
            <a:r>
              <a:rPr lang="en-US" sz="2400" b="1" dirty="0" smtClean="0">
                <a:solidFill>
                  <a:srgbClr val="0070C0"/>
                </a:solidFill>
              </a:rPr>
              <a:t>2: </a:t>
            </a:r>
            <a:r>
              <a:rPr lang="en-US" sz="2400" b="1" dirty="0" smtClean="0">
                <a:solidFill>
                  <a:srgbClr val="0070C0"/>
                </a:solidFill>
              </a:rPr>
              <a:t>Project Configuration (Lead: Tim)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8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dirty="0"/>
              <a:t>Does your team need any kind of notifications </a:t>
            </a:r>
            <a:r>
              <a:rPr lang="en-US" sz="3600" dirty="0" smtClean="0"/>
              <a:t>from SEA-XNAT.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third party QC groups need to be notified immediately when new image sessions arrive in the </a:t>
            </a:r>
            <a:r>
              <a:rPr lang="en-US" dirty="0" smtClean="0"/>
              <a:t>SEA-XNAT.</a:t>
            </a:r>
            <a:endParaRPr lang="en-US" dirty="0" smtClean="0"/>
          </a:p>
          <a:p>
            <a:r>
              <a:rPr lang="en-US" dirty="0" smtClean="0"/>
              <a:t>Our PIs would like to be notified of new EGO Master and NIH Stroke Scales in an email once a week.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76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SEA-XNAT </a:t>
            </a:r>
            <a:r>
              <a:rPr lang="en-US" dirty="0" smtClean="0"/>
              <a:t>Team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1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 Operations </a:t>
            </a:r>
            <a:r>
              <a:rPr lang="en-US" sz="2400" dirty="0"/>
              <a:t>L</a:t>
            </a:r>
            <a:r>
              <a:rPr lang="en-US" sz="2400" dirty="0" smtClean="0"/>
              <a:t>ead:  Jenny Gurney</a:t>
            </a:r>
          </a:p>
          <a:p>
            <a:r>
              <a:rPr lang="en-US" sz="2400" dirty="0" smtClean="0"/>
              <a:t>3 Java/Web </a:t>
            </a:r>
            <a:r>
              <a:rPr lang="en-US" sz="2400" dirty="0"/>
              <a:t>D</a:t>
            </a:r>
            <a:r>
              <a:rPr lang="en-US" sz="2400" dirty="0" smtClean="0"/>
              <a:t>evelopers</a:t>
            </a:r>
          </a:p>
          <a:p>
            <a:pPr lvl="1"/>
            <a:r>
              <a:rPr lang="en-US" sz="2400" dirty="0" smtClean="0"/>
              <a:t>Lauren Wallace</a:t>
            </a:r>
          </a:p>
          <a:p>
            <a:pPr lvl="1"/>
            <a:r>
              <a:rPr lang="en-US" sz="2400" dirty="0" smtClean="0"/>
              <a:t>Joel Balestra</a:t>
            </a:r>
          </a:p>
          <a:p>
            <a:pPr lvl="1"/>
            <a:r>
              <a:rPr lang="en-US" sz="2400" dirty="0" smtClean="0"/>
              <a:t>James Ransford</a:t>
            </a:r>
          </a:p>
          <a:p>
            <a:r>
              <a:rPr lang="en-US" sz="2400" dirty="0" smtClean="0"/>
              <a:t>1 Pipeline Developer:  Mohana Ramaratnam (NRG India)</a:t>
            </a:r>
          </a:p>
          <a:p>
            <a:r>
              <a:rPr lang="en-US" sz="2400" dirty="0" smtClean="0"/>
              <a:t>1 Dedicated Help </a:t>
            </a:r>
            <a:r>
              <a:rPr lang="en-US" sz="2400" dirty="0"/>
              <a:t>D</a:t>
            </a:r>
            <a:r>
              <a:rPr lang="en-US" sz="2400" dirty="0" smtClean="0"/>
              <a:t>esk </a:t>
            </a:r>
            <a:r>
              <a:rPr lang="en-US" sz="2400" dirty="0"/>
              <a:t>A</a:t>
            </a:r>
            <a:r>
              <a:rPr lang="en-US" sz="2400" dirty="0" smtClean="0"/>
              <a:t>ssociate:  Jeanette Cline</a:t>
            </a:r>
          </a:p>
          <a:p>
            <a:r>
              <a:rPr lang="en-US" sz="2400" dirty="0" smtClean="0"/>
              <a:t>1 </a:t>
            </a:r>
            <a:r>
              <a:rPr lang="en-US" sz="2400" dirty="0" smtClean="0"/>
              <a:t>SEA-XNAT </a:t>
            </a:r>
            <a:r>
              <a:rPr lang="en-US" sz="2400" dirty="0" smtClean="0"/>
              <a:t>Intern:  Shamima Walton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43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dirty="0"/>
              <a:t>Does your team need any kind of notifications upon upload of data into the SEA-XNAT</a:t>
            </a:r>
            <a:r>
              <a:rPr lang="en-US" sz="3600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Why do we ask?</a:t>
            </a:r>
          </a:p>
          <a:p>
            <a:r>
              <a:rPr lang="en-US" dirty="0" smtClean="0"/>
              <a:t>Determine whether existing tools can provided required notifications to users.</a:t>
            </a:r>
          </a:p>
          <a:p>
            <a:pPr marL="400050" lvl="1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Day 3, Session 2: Reporting and Analysis </a:t>
            </a:r>
            <a:r>
              <a:rPr lang="en-US" sz="2400" b="1" dirty="0" smtClean="0">
                <a:solidFill>
                  <a:srgbClr val="0070C0"/>
                </a:solidFill>
              </a:rPr>
              <a:t>(Jenny will present)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92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868362"/>
          </a:xfrm>
        </p:spPr>
        <p:txBody>
          <a:bodyPr>
            <a:noAutofit/>
          </a:bodyPr>
          <a:lstStyle/>
          <a:p>
            <a:pPr lvl="0"/>
            <a:r>
              <a:rPr lang="en-US" sz="3200" dirty="0"/>
              <a:t>What kind of reports or </a:t>
            </a:r>
            <a:r>
              <a:rPr lang="en-US" sz="3200" dirty="0" smtClean="0"/>
              <a:t>work lists </a:t>
            </a:r>
            <a:r>
              <a:rPr lang="en-US" sz="3200" dirty="0"/>
              <a:t>would you like to see in the SEA-XNAT</a:t>
            </a:r>
            <a:r>
              <a:rPr lang="en-US" sz="3200" dirty="0" smtClean="0"/>
              <a:t>?  Do you have any examples you can give us?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Data freeze spreadsheet containing data across all data types, some columns are calculated from other columns</a:t>
            </a:r>
          </a:p>
          <a:p>
            <a:r>
              <a:rPr lang="en-US" dirty="0" smtClean="0"/>
              <a:t>Work list for QC people</a:t>
            </a:r>
          </a:p>
          <a:p>
            <a:r>
              <a:rPr lang="en-US" dirty="0" smtClean="0"/>
              <a:t>Visualize EGO Master data versus NIH Stroke Scale data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17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868362"/>
          </a:xfrm>
        </p:spPr>
        <p:txBody>
          <a:bodyPr>
            <a:noAutofit/>
          </a:bodyPr>
          <a:lstStyle/>
          <a:p>
            <a:pPr lvl="0"/>
            <a:r>
              <a:rPr lang="en-US" sz="3200" dirty="0"/>
              <a:t>What kind of reports or </a:t>
            </a:r>
            <a:r>
              <a:rPr lang="en-US" sz="3200" dirty="0" smtClean="0"/>
              <a:t>work lists </a:t>
            </a:r>
            <a:r>
              <a:rPr lang="en-US" sz="3200" dirty="0"/>
              <a:t>would you like to see in the SEA-XNAT</a:t>
            </a:r>
            <a:r>
              <a:rPr lang="en-US" sz="3200" dirty="0" smtClean="0"/>
              <a:t>?  Do you have any samples you can give us?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Why do we ask?</a:t>
            </a:r>
          </a:p>
          <a:p>
            <a:r>
              <a:rPr lang="en-US" dirty="0" smtClean="0"/>
              <a:t>Determine whether heavy customization of display documents will be necessary for derived or unbounded variables.</a:t>
            </a:r>
          </a:p>
          <a:p>
            <a:r>
              <a:rPr lang="en-US" dirty="0" smtClean="0"/>
              <a:t>Use samples to map out data types and columns to be used in the display of each report column.</a:t>
            </a:r>
          </a:p>
          <a:p>
            <a:r>
              <a:rPr lang="en-US" dirty="0" smtClean="0"/>
              <a:t>Determine whether XNAT needs to be customized for charts and graphics.</a:t>
            </a:r>
          </a:p>
          <a:p>
            <a:pPr marL="400050" lvl="1" indent="0">
              <a:buNone/>
            </a:pPr>
            <a:r>
              <a:rPr lang="en-US" sz="2600" b="1" dirty="0" smtClean="0">
                <a:solidFill>
                  <a:srgbClr val="0070C0"/>
                </a:solidFill>
              </a:rPr>
              <a:t>Day 3, Session 2: Reporting and Analysis (Lead: Will)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0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Cost Feasibility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Funding source</a:t>
            </a:r>
          </a:p>
          <a:p>
            <a:r>
              <a:rPr lang="en-US" dirty="0" smtClean="0"/>
              <a:t>Data size and duration</a:t>
            </a:r>
          </a:p>
          <a:p>
            <a:r>
              <a:rPr lang="en-US" dirty="0" smtClean="0"/>
              <a:t>New data types</a:t>
            </a:r>
          </a:p>
          <a:p>
            <a:pPr lvl="1"/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Reusability</a:t>
            </a:r>
          </a:p>
          <a:p>
            <a:r>
              <a:rPr lang="en-US" dirty="0" smtClean="0"/>
              <a:t>New processing pipelines</a:t>
            </a:r>
          </a:p>
          <a:p>
            <a:pPr lvl="1"/>
            <a:r>
              <a:rPr lang="en-US" dirty="0" smtClean="0"/>
              <a:t>Additional tools and/or licenses required</a:t>
            </a:r>
          </a:p>
          <a:p>
            <a:pPr lvl="1"/>
            <a:r>
              <a:rPr lang="en-US" dirty="0" smtClean="0"/>
              <a:t>Heterogeneity of scanner data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2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Common pitfalls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710575"/>
              </p:ext>
            </p:extLst>
          </p:nvPr>
        </p:nvGraphicFramePr>
        <p:xfrm>
          <a:off x="609600" y="1143000"/>
          <a:ext cx="76962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/>
                <a:gridCol w="3848100"/>
              </a:tblGrid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Pitfall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Mitigation</a:t>
                      </a:r>
                      <a:endParaRPr lang="en-US" sz="2400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Sites added after initial intake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Stay in contact with study</a:t>
                      </a:r>
                      <a:r>
                        <a:rPr lang="en-US" sz="2400" baseline="0" dirty="0" smtClean="0"/>
                        <a:t> PIs</a:t>
                      </a:r>
                      <a:endParaRPr lang="en-US" sz="2400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New untrained users after initial intake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Plan </a:t>
                      </a:r>
                      <a:r>
                        <a:rPr lang="en-US" sz="2400" baseline="0" dirty="0" smtClean="0"/>
                        <a:t>for ongoing user training at intake</a:t>
                      </a:r>
                      <a:endParaRPr lang="en-US" sz="2400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Requirement flux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 </a:t>
                      </a:r>
                      <a:r>
                        <a:rPr lang="en-US" sz="2400" dirty="0" err="1" smtClean="0"/>
                        <a:t>wireframing</a:t>
                      </a:r>
                      <a:r>
                        <a:rPr lang="en-US" sz="2400" baseline="0" dirty="0" smtClean="0"/>
                        <a:t> to plan. Have PI sign-off on all designs</a:t>
                      </a:r>
                      <a:endParaRPr lang="en-US" sz="2400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Heterogeneity of multi-site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Obtain</a:t>
                      </a:r>
                      <a:r>
                        <a:rPr lang="en-US" sz="2400" baseline="0" dirty="0" smtClean="0"/>
                        <a:t> complete set of sample data for all sites.</a:t>
                      </a:r>
                      <a:endParaRPr lang="en-US" sz="2400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Hard</a:t>
                      </a:r>
                      <a:r>
                        <a:rPr lang="en-US" sz="2400" baseline="0" dirty="0" smtClean="0"/>
                        <a:t> to find PHI in imaging sessions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Obtain</a:t>
                      </a:r>
                      <a:r>
                        <a:rPr lang="en-US" sz="2400" baseline="0" dirty="0" smtClean="0"/>
                        <a:t> complete set of sample data for all sites.</a:t>
                      </a:r>
                      <a:endParaRPr lang="en-US" sz="2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7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Thanks!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chemeClr val="bg1"/>
                </a:solidFill>
              </a:rPr>
              <a:t>Jenny Gurney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gurneyj@wustl.edu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04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SEA-XNAT </a:t>
            </a:r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SEA-XNAT </a:t>
            </a:r>
            <a:r>
              <a:rPr lang="en-US" sz="2400" dirty="0" smtClean="0"/>
              <a:t>Help Desk Tickets:  </a:t>
            </a:r>
            <a:r>
              <a:rPr lang="en-US" sz="2400" dirty="0" err="1" smtClean="0"/>
              <a:t>FogBugz</a:t>
            </a:r>
            <a:endParaRPr lang="en-US" sz="2400" dirty="0" smtClean="0"/>
          </a:p>
          <a:p>
            <a:r>
              <a:rPr lang="en-US" sz="2400" dirty="0" smtClean="0"/>
              <a:t>SEA-XNAT </a:t>
            </a:r>
            <a:r>
              <a:rPr lang="en-US" sz="2400" dirty="0" smtClean="0"/>
              <a:t>Help Wiki:  </a:t>
            </a:r>
            <a:r>
              <a:rPr lang="en-US" sz="2400" dirty="0" smtClean="0"/>
              <a:t>SEA-XNAThelp.wikispaces.org</a:t>
            </a:r>
            <a:endParaRPr lang="en-US" sz="2400" dirty="0" smtClean="0"/>
          </a:p>
          <a:p>
            <a:r>
              <a:rPr lang="en-US" sz="2400" dirty="0" smtClean="0"/>
              <a:t>Wire Frames:  </a:t>
            </a:r>
            <a:r>
              <a:rPr lang="en-US" sz="2400" dirty="0" err="1" smtClean="0"/>
              <a:t>ProtoShare</a:t>
            </a:r>
            <a:endParaRPr lang="en-US" sz="2400" dirty="0" smtClean="0"/>
          </a:p>
          <a:p>
            <a:r>
              <a:rPr lang="en-US" sz="2400" dirty="0" smtClean="0"/>
              <a:t>Flow Charts:  </a:t>
            </a:r>
            <a:r>
              <a:rPr lang="en-US" sz="2400" dirty="0" err="1" smtClean="0"/>
              <a:t>LucidChart</a:t>
            </a:r>
            <a:endParaRPr lang="en-US" sz="2400" dirty="0" smtClean="0"/>
          </a:p>
          <a:p>
            <a:r>
              <a:rPr lang="en-US" sz="2400" dirty="0" smtClean="0"/>
              <a:t>Code Repository:  Mercurial (bitbucket.org) repositories</a:t>
            </a:r>
          </a:p>
          <a:p>
            <a:pPr lvl="1"/>
            <a:r>
              <a:rPr lang="en-US" sz="2000" dirty="0" err="1" smtClean="0"/>
              <a:t>nrg</a:t>
            </a:r>
            <a:r>
              <a:rPr lang="en-US" sz="2000" dirty="0" smtClean="0"/>
              <a:t>/SEA-</a:t>
            </a:r>
            <a:r>
              <a:rPr lang="en-US" sz="2000" dirty="0" err="1" smtClean="0"/>
              <a:t>XNAT_xnat_prod</a:t>
            </a:r>
            <a:r>
              <a:rPr lang="en-US" sz="2000" dirty="0" smtClean="0"/>
              <a:t>  </a:t>
            </a:r>
            <a:r>
              <a:rPr lang="en-US" sz="2000" dirty="0" smtClean="0"/>
              <a:t>(projects directory)</a:t>
            </a:r>
          </a:p>
          <a:p>
            <a:pPr lvl="1"/>
            <a:r>
              <a:rPr lang="en-US" sz="2000" dirty="0" err="1" smtClean="0"/>
              <a:t>nrg</a:t>
            </a:r>
            <a:r>
              <a:rPr lang="en-US" sz="2000" dirty="0" smtClean="0"/>
              <a:t>/SEA-</a:t>
            </a:r>
            <a:r>
              <a:rPr lang="en-US" sz="2000" dirty="0" err="1" smtClean="0"/>
              <a:t>XNAT_scripts</a:t>
            </a:r>
            <a:r>
              <a:rPr lang="en-US" sz="2000" dirty="0" smtClean="0"/>
              <a:t>  </a:t>
            </a:r>
            <a:r>
              <a:rPr lang="en-US" sz="2000" dirty="0" smtClean="0"/>
              <a:t>(various scripts used for </a:t>
            </a:r>
            <a:r>
              <a:rPr lang="en-US" sz="2000" dirty="0" smtClean="0"/>
              <a:t>SEA-XNAT </a:t>
            </a:r>
            <a:r>
              <a:rPr lang="en-US" sz="2000" dirty="0" smtClean="0"/>
              <a:t>operations)</a:t>
            </a:r>
          </a:p>
          <a:p>
            <a:r>
              <a:rPr lang="en-US" sz="2400" dirty="0" smtClean="0"/>
              <a:t>Development Environment:  Eclipse</a:t>
            </a:r>
          </a:p>
          <a:p>
            <a:r>
              <a:rPr lang="en-US" sz="2400" dirty="0" smtClean="0"/>
              <a:t>Collaboration:  </a:t>
            </a:r>
            <a:r>
              <a:rPr lang="en-US" sz="2400" dirty="0" err="1" smtClean="0"/>
              <a:t>GoogleTalk</a:t>
            </a:r>
            <a:r>
              <a:rPr lang="en-US" sz="2400" dirty="0" smtClean="0"/>
              <a:t>, Google Hangouts, and </a:t>
            </a:r>
            <a:r>
              <a:rPr lang="en-US" sz="2400" dirty="0" err="1" smtClean="0"/>
              <a:t>Webex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7743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SEA-XNAT </a:t>
            </a:r>
            <a:r>
              <a:rPr lang="en-US" dirty="0" smtClean="0"/>
              <a:t>XNAT Customizations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Data Types, Forms and </a:t>
            </a:r>
            <a:r>
              <a:rPr lang="en-US" sz="2400" dirty="0" err="1"/>
              <a:t>U</a:t>
            </a:r>
            <a:r>
              <a:rPr lang="en-US" sz="2400" dirty="0" err="1" smtClean="0"/>
              <a:t>ploaders</a:t>
            </a:r>
            <a:r>
              <a:rPr lang="en-US" sz="2400" dirty="0" smtClean="0"/>
              <a:t>:  Lauren, Joel, Mohana, Jenny</a:t>
            </a:r>
          </a:p>
          <a:p>
            <a:r>
              <a:rPr lang="en-US" sz="2400" dirty="0" smtClean="0"/>
              <a:t>Reports:  Lauren, Joel, Mohana, Jenny</a:t>
            </a:r>
          </a:p>
          <a:p>
            <a:r>
              <a:rPr lang="en-US" sz="2400" dirty="0" smtClean="0"/>
              <a:t>Pipelines:  Mohana, Lauren</a:t>
            </a:r>
          </a:p>
          <a:p>
            <a:r>
              <a:rPr lang="en-US" sz="2400" dirty="0" smtClean="0"/>
              <a:t>Notification tools:  Lauren, </a:t>
            </a:r>
            <a:r>
              <a:rPr lang="en-US" sz="2400" dirty="0" err="1" smtClean="0"/>
              <a:t>Mohana</a:t>
            </a:r>
            <a:r>
              <a:rPr lang="en-US" sz="2400" dirty="0" smtClean="0"/>
              <a:t>, Joel</a:t>
            </a:r>
          </a:p>
          <a:p>
            <a:r>
              <a:rPr lang="en-US" sz="2400" dirty="0" smtClean="0"/>
              <a:t>Project sharing script:  Joel, Jenny</a:t>
            </a:r>
          </a:p>
          <a:p>
            <a:r>
              <a:rPr lang="en-US" sz="2400" dirty="0" smtClean="0"/>
              <a:t>Bulk image upload/download script:  Jeanette, Jenny</a:t>
            </a:r>
          </a:p>
          <a:p>
            <a:r>
              <a:rPr lang="en-US" sz="2400" dirty="0" smtClean="0"/>
              <a:t>Bulk </a:t>
            </a:r>
            <a:r>
              <a:rPr lang="en-US" sz="2400" dirty="0" err="1" smtClean="0"/>
              <a:t>anonymization</a:t>
            </a:r>
            <a:r>
              <a:rPr lang="en-US" sz="2400" dirty="0" smtClean="0"/>
              <a:t> scripts </a:t>
            </a:r>
            <a:r>
              <a:rPr lang="en-US" sz="2400" dirty="0"/>
              <a:t>(</a:t>
            </a:r>
            <a:r>
              <a:rPr lang="en-US" sz="2400" dirty="0" smtClean="0"/>
              <a:t>DICOM and Siemens IMA):  James</a:t>
            </a:r>
          </a:p>
          <a:p>
            <a:r>
              <a:rPr lang="en-US" sz="2400" dirty="0" smtClean="0"/>
              <a:t>XNAT Modules:  James, Mohana</a:t>
            </a:r>
          </a:p>
        </p:txBody>
      </p:sp>
    </p:spTree>
    <p:extLst>
      <p:ext uri="{BB962C8B-B14F-4D97-AF65-F5344CB8AC3E}">
        <p14:creationId xmlns:p14="http://schemas.microsoft.com/office/powerpoint/2010/main" val="322761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Welcome to SEA-XNAT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Congratulations!  You now work </a:t>
            </a:r>
            <a:r>
              <a:rPr lang="en-US" dirty="0"/>
              <a:t>for SEA-XNAT, a deployment of XNAT at Oceanic University, Atlantis.  </a:t>
            </a:r>
            <a:r>
              <a:rPr lang="en-US" dirty="0" smtClean="0"/>
              <a:t>The </a:t>
            </a:r>
            <a:r>
              <a:rPr lang="en-US" dirty="0"/>
              <a:t>SEA-XNAT is a brand new vanilla deployment of XNAT’s fantastic new </a:t>
            </a:r>
            <a:r>
              <a:rPr lang="en-US" dirty="0" smtClean="0"/>
              <a:t>1.6 release.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32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BOGUS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BOGUS study will be doing a lot of imaging and is interested in storing </a:t>
            </a:r>
            <a:r>
              <a:rPr lang="en-US" dirty="0" smtClean="0"/>
              <a:t>their </a:t>
            </a:r>
            <a:r>
              <a:rPr lang="en-US" dirty="0"/>
              <a:t>data in the SEA-XNAT.  You are meeting with the </a:t>
            </a:r>
            <a:r>
              <a:rPr lang="en-US" dirty="0" smtClean="0"/>
              <a:t>primary investigator (PI) </a:t>
            </a:r>
            <a:r>
              <a:rPr lang="en-US" dirty="0"/>
              <a:t>of the BOGUS study to gather requirements for </a:t>
            </a:r>
            <a:r>
              <a:rPr lang="en-US" dirty="0" smtClean="0"/>
              <a:t>their intake into SEA-XNAT.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63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BOGUS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Big Open Group Unified Study </a:t>
            </a:r>
          </a:p>
          <a:p>
            <a:r>
              <a:rPr lang="en-US" dirty="0" smtClean="0"/>
              <a:t>Studies Freud’s ego, super-ego, and id through brain imaging</a:t>
            </a:r>
          </a:p>
          <a:p>
            <a:r>
              <a:rPr lang="en-US" dirty="0" smtClean="0"/>
              <a:t>Draws its hypotheses from a 2012 study of 24 male teenage subjects, 17 of whom were removed from the study for not following instructions or falling asleep in the scanner.</a:t>
            </a:r>
          </a:p>
          <a:p>
            <a:pPr marL="400050" lvl="1" indent="0">
              <a:buNone/>
            </a:pPr>
            <a:r>
              <a:rPr lang="en-US" dirty="0" smtClean="0"/>
              <a:t>(Fisher, Steven Z. and Student, Steven T (2012), “A Triple Dissociation of Neural Systems Supporting ID, EGO, and SUPEREGO.” </a:t>
            </a:r>
            <a:r>
              <a:rPr lang="en-US" i="1" dirty="0" err="1" smtClean="0"/>
              <a:t>Psyence</a:t>
            </a:r>
            <a:r>
              <a:rPr lang="en-US" dirty="0" smtClean="0"/>
              <a:t>, 335, 1669.)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4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XNAT Wokshop 2012 -- Project Boarding - v1.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XNAT template workshop 2012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XNAT Wokshop 2012 -- Project Boarding - v1.0</Template>
  <TotalTime>147</TotalTime>
  <Words>2319</Words>
  <Application>Microsoft Office PowerPoint</Application>
  <PresentationFormat>On-screen Show (4:3)</PresentationFormat>
  <Paragraphs>259</Paragraphs>
  <Slides>45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XNAT Wokshop 2012 -- Project Boarding - v1.0</vt:lpstr>
      <vt:lpstr>XNAT template workshop 2012 v2</vt:lpstr>
      <vt:lpstr>XNAT Project Intake</vt:lpstr>
      <vt:lpstr>SEA-XNAT @ WashU</vt:lpstr>
      <vt:lpstr>SEA-XNAT Vital Stats</vt:lpstr>
      <vt:lpstr>SEA-XNAT Team </vt:lpstr>
      <vt:lpstr>SEA-XNAT Tools</vt:lpstr>
      <vt:lpstr>SEA-XNAT XNAT Customizations</vt:lpstr>
      <vt:lpstr>Welcome to SEA-XNAT</vt:lpstr>
      <vt:lpstr>BOGUS Study</vt:lpstr>
      <vt:lpstr>The BOGUS Study</vt:lpstr>
      <vt:lpstr>But seriously…</vt:lpstr>
      <vt:lpstr>BREAK INTO GROUPS</vt:lpstr>
      <vt:lpstr>Which institutions will be collecting data?</vt:lpstr>
      <vt:lpstr>Which institutions will be collecting data?</vt:lpstr>
      <vt:lpstr>What modalities of imaging data will you be collecting?   </vt:lpstr>
      <vt:lpstr>What modalities of imaging data will you be collecting?   </vt:lpstr>
      <vt:lpstr>What kind of QC will you do on the imaging? </vt:lpstr>
      <vt:lpstr>What kind of QC will you do on the imaging? </vt:lpstr>
      <vt:lpstr>Will you be collecting demographic data?  </vt:lpstr>
      <vt:lpstr>Will you be collecting data other than imaging?  </vt:lpstr>
      <vt:lpstr>Will you be collecting data other than imaging?  </vt:lpstr>
      <vt:lpstr>Will you be collecting data other than imaging?  </vt:lpstr>
      <vt:lpstr>How/Who do you envision uploading each data type into the SEA-XNAT? </vt:lpstr>
      <vt:lpstr>How/Who do you envision uploading each data type into the SEA-XNAT? </vt:lpstr>
      <vt:lpstr>How/Who do you envision uploading each data type into the SEA-XNAT? </vt:lpstr>
      <vt:lpstr>How/Who do you envision uploading each data type into the SEA-XNAT? </vt:lpstr>
      <vt:lpstr>Can we please get a sample of each type of data from each site? </vt:lpstr>
      <vt:lpstr>Can we please get a sample of each type of data from each site? </vt:lpstr>
      <vt:lpstr>Can we please get a sample of each type of data from each site? </vt:lpstr>
      <vt:lpstr>Can we please get a sample of each type of data from each site? </vt:lpstr>
      <vt:lpstr>Can we please get a sample of each type of data from each site? </vt:lpstr>
      <vt:lpstr>What kind of processing will need to be done on your imaging data? </vt:lpstr>
      <vt:lpstr>What kind of processing will need to be done on your imaging data? </vt:lpstr>
      <vt:lpstr>Do you have clearly defined visits or encounters in your study? </vt:lpstr>
      <vt:lpstr>Do you have clearly defined visits or encounters in your study? </vt:lpstr>
      <vt:lpstr>Can we define some standardized labels now for your subjects and data?</vt:lpstr>
      <vt:lpstr>Can we define some standardized labels now for your subjects and data?</vt:lpstr>
      <vt:lpstr>Will you need to grant access to data to people outside your study? Will anyone at a site ever be allowed to see other sites’ data?</vt:lpstr>
      <vt:lpstr>Will you need to grant access to data to people outside your study? Will anyone at a site ever be allowed to see other sites’ data?</vt:lpstr>
      <vt:lpstr>Does your team need any kind of notifications from SEA-XNAT.</vt:lpstr>
      <vt:lpstr>Does your team need any kind of notifications upon upload of data into the SEA-XNAT.</vt:lpstr>
      <vt:lpstr>What kind of reports or work lists would you like to see in the SEA-XNAT?  Do you have any examples you can give us?</vt:lpstr>
      <vt:lpstr>What kind of reports or work lists would you like to see in the SEA-XNAT?  Do you have any samples you can give us?</vt:lpstr>
      <vt:lpstr>Evaluating Cost Feasibility</vt:lpstr>
      <vt:lpstr>Common pitfalls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Intake and New Feature Review</dc:title>
  <dc:creator>Jenny Gurney</dc:creator>
  <cp:lastModifiedBy>Jenny Gurney</cp:lastModifiedBy>
  <cp:revision>75</cp:revision>
  <dcterms:created xsi:type="dcterms:W3CDTF">2012-06-24T20:32:43Z</dcterms:created>
  <dcterms:modified xsi:type="dcterms:W3CDTF">2012-06-25T17:45:40Z</dcterms:modified>
</cp:coreProperties>
</file>