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73" r:id="rId2"/>
  </p:sldMasterIdLst>
  <p:notesMasterIdLst>
    <p:notesMasterId r:id="rId16"/>
  </p:notesMasterIdLst>
  <p:sldIdLst>
    <p:sldId id="267" r:id="rId3"/>
    <p:sldId id="257" r:id="rId4"/>
    <p:sldId id="258" r:id="rId5"/>
    <p:sldId id="259" r:id="rId6"/>
    <p:sldId id="260" r:id="rId7"/>
    <p:sldId id="268" r:id="rId8"/>
    <p:sldId id="269" r:id="rId9"/>
    <p:sldId id="261" r:id="rId10"/>
    <p:sldId id="265" r:id="rId11"/>
    <p:sldId id="262" r:id="rId12"/>
    <p:sldId id="263" r:id="rId13"/>
    <p:sldId id="264" r:id="rId14"/>
    <p:sldId id="266" r:id="rId15"/>
  </p:sldIdLst>
  <p:sldSz cx="9144000" cy="6858000" type="screen4x3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366" y="22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857A5A7A-D4BA-4CDE-AF25-CCF5B21DA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2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7EC8B5A-7875-4B4C-8A17-E7FC194C9C37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2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7CB7538A-CB47-4EE5-BC0E-6A92E8CFE87D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11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55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36C27F1-21C3-4590-A425-BBF9061FC45B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12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AE2CEB56-4C0B-4601-A836-4C0642C73DC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13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2CB15CFA-936F-4BFC-A2CA-4E53B13194C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3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E74BB8F9-0D71-4049-B8BF-A065BBB472B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4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B9FC7C9A-16B3-4F88-AF63-05D547F15085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5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E74BB8F9-0D71-4049-B8BF-A065BBB472B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6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E74BB8F9-0D71-4049-B8BF-A065BBB472B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05BE81CE-0992-4AAB-8560-A7C0745203DC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C460EBBD-CB57-4CE7-9E70-D095B7FB2004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9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44E48853-6F2F-437A-9FAF-590A0F1AA01F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10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53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03162-6B41-416C-B222-D4B82C97F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6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093EC-718D-4FB8-9BC2-A23B584F5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7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5FE06-844A-4A5D-B1FA-0210AE25C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23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1295400"/>
            <a:ext cx="4953000" cy="207645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33800" y="3429000"/>
            <a:ext cx="4953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00"/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33800" y="6553200"/>
            <a:ext cx="1676400" cy="304800"/>
          </a:xfrm>
        </p:spPr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6"/>
          <a:stretch/>
        </p:blipFill>
        <p:spPr>
          <a:xfrm>
            <a:off x="-152400" y="609600"/>
            <a:ext cx="37814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973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283"/>
            <a:ext cx="9143245" cy="68574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815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890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31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973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55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439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51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23956-3E73-47EA-B168-103A84526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69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428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69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122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83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</a:rPr>
              <a:pPr/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srgbClr val="1F497D">
                  <a:lumMod val="20000"/>
                  <a:lumOff val="8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0C724-925D-454F-979C-761A56FE60A9}" type="slidenum">
              <a:rPr lang="en-IN" smtClean="0">
                <a:solidFill>
                  <a:prstClr val="white"/>
                </a:solidFill>
              </a:rPr>
              <a:pPr/>
              <a:t>‹#›</a:t>
            </a:fld>
            <a:endParaRPr lang="en-IN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14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2193B-5F5C-42C0-A28C-B3D1BD490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9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DB59F-277F-4CE8-9626-33B145624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7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06B7-1A99-4ADC-9F4A-60356EFD2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9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3141B-6EF4-41EB-B91C-CCF4F80CD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5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361BE-89FD-4D83-8615-FCF85F9F5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2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779C1-FADC-45D9-B15B-5B2BCCAE5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5AF5B-EEDA-45C3-B894-F0E599B04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2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0"/>
            <a:r>
              <a:rPr lang="en-GB" smtClean="0"/>
              <a:t>Ninth Outline LevelClick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6324600" y="6553200"/>
            <a:ext cx="2132013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Font typeface="Times New Roman" pitchFamily="16" charset="0"/>
              <a:buNone/>
              <a:tabLst>
                <a:tab pos="723900" algn="l"/>
                <a:tab pos="1447800" algn="l"/>
              </a:tabLst>
              <a:defRPr smtClean="0">
                <a:solidFill>
                  <a:srgbClr val="000000"/>
                </a:solidFill>
                <a:latin typeface="+mj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r>
              <a:rPr lang="en-US"/>
              <a:t>6/20/12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40386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686800" y="6553200"/>
            <a:ext cx="455613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Font typeface="Times New Roman" pitchFamily="16" charset="0"/>
              <a:buNone/>
              <a:defRPr smtClean="0">
                <a:solidFill>
                  <a:srgbClr val="000000"/>
                </a:solidFill>
                <a:latin typeface="+mj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D928E65A-E24D-4F09-BF8E-E18712885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+mj-lt"/>
          <a:ea typeface="Arial Unicode MS" pitchFamily="34" charset="-128"/>
          <a:cs typeface="+mj-cs"/>
        </a:defRPr>
      </a:lvl1pPr>
      <a:lvl2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charset="0"/>
          <a:ea typeface="Arial Unicode MS" pitchFamily="34" charset="-128"/>
          <a:cs typeface="Arial Unicode MS" charset="0"/>
        </a:defRPr>
      </a:lvl2pPr>
      <a:lvl3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charset="0"/>
          <a:ea typeface="Arial Unicode MS" pitchFamily="34" charset="-128"/>
          <a:cs typeface="Arial Unicode MS" charset="0"/>
        </a:defRPr>
      </a:lvl3pPr>
      <a:lvl4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charset="0"/>
          <a:ea typeface="Arial Unicode MS" pitchFamily="34" charset="-128"/>
          <a:cs typeface="Arial Unicode MS" charset="0"/>
        </a:defRPr>
      </a:lvl4pPr>
      <a:lvl5pPr algn="l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>
          <a:solidFill>
            <a:srgbClr val="000000"/>
          </a:solidFill>
          <a:latin typeface="Calibri" charset="0"/>
          <a:ea typeface="Arial Unicode MS" pitchFamily="34" charset="-128"/>
          <a:cs typeface="Arial Unicode MS" charset="0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cs typeface="Arial Unicode M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FFFFFF"/>
          </a:solidFill>
          <a:latin typeface="+mn-lt"/>
          <a:ea typeface="Arial Unicode MS" pitchFamily="34" charset="-128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FFFFFF"/>
          </a:solidFill>
          <a:latin typeface="+mn-lt"/>
          <a:ea typeface="Arial Unicode MS" pitchFamily="34" charset="-128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Arial Unicode MS" pitchFamily="34" charset="-128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Arial Unicode MS" pitchFamily="34" charset="-128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FFFFFF"/>
          </a:solidFill>
          <a:latin typeface="+mn-lt"/>
          <a:ea typeface="Arial Unicode MS" pitchFamily="34" charset="-128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pPr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3F3FD94-70C7-4E87-8A6C-E1125C26FF59}" type="datetimeFigureOut">
              <a:rPr lang="en-IN" smtClean="0">
                <a:solidFill>
                  <a:srgbClr val="1F497D">
                    <a:lumMod val="20000"/>
                    <a:lumOff val="80000"/>
                  </a:srgbClr>
                </a:solidFill>
                <a:ea typeface="+mn-ea"/>
                <a:cs typeface="+mn-cs"/>
              </a:rPr>
              <a:pPr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26-06-2012</a:t>
            </a:fld>
            <a:endParaRPr lang="en-IN">
              <a:solidFill>
                <a:srgbClr val="1F497D">
                  <a:lumMod val="20000"/>
                  <a:lumOff val="80000"/>
                </a:srgbClr>
              </a:solidFill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pPr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lang="en-IN">
              <a:solidFill>
                <a:srgbClr val="1F497D">
                  <a:lumMod val="20000"/>
                  <a:lumOff val="80000"/>
                </a:srgbClr>
              </a:solidFill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pPr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0030C724-925D-454F-979C-761A56FE60A9}" type="slidenum">
              <a:rPr lang="en-IN" smtClean="0">
                <a:solidFill>
                  <a:prstClr val="white"/>
                </a:solidFill>
                <a:ea typeface="+mn-ea"/>
                <a:cs typeface="+mn-cs"/>
              </a:rPr>
              <a:pPr defTabSz="91440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lang="en-IN">
              <a:solidFill>
                <a:prstClr val="white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303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ick.herrick@wustl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aven.apache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Extending &amp; Customizing XNAT with Modules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Rick Herrick</a:t>
            </a:r>
            <a:endParaRPr lang="en-US" dirty="0" smtClean="0"/>
          </a:p>
          <a:p>
            <a:r>
              <a:rPr lang="en-US" dirty="0" smtClean="0"/>
              <a:t>rick.herrick@wustl.edu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697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Creating custom modules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Easy steps: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Create a data-type schema. EgoMaster!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Put the schema into a module and go.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Once the code builder has completed, you have a good start on Velocity templates, Java classes, JavaScript, and so on.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Creating custom modules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 little more complex: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Add Velocity templates to your module and make the user interface work better.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Add some code to automate object creation, e.g. item label.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Add some validation code to a JavaScript file and reference it through the VM.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Creating custom modules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Let's get crazy: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Add a REST service by annotating a class with the @XnatRestlet annotation.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Call the service from an interface component.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Add a project configuration tab.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Questions?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 b="1" dirty="0" smtClean="0">
                <a:solidFill>
                  <a:srgbClr val="FFFFFF"/>
                </a:solidFill>
                <a:latin typeface="Franklin Gothic Book" pitchFamily="34" charset="0"/>
              </a:rPr>
              <a:t>Email</a:t>
            </a:r>
            <a:r>
              <a:rPr lang="en-US" sz="3200" b="1" dirty="0">
                <a:solidFill>
                  <a:srgbClr val="FFFFFF"/>
                </a:solidFill>
                <a:latin typeface="Franklin Gothic Book" pitchFamily="34" charset="0"/>
              </a:rPr>
              <a:t>:</a:t>
            </a: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 </a:t>
            </a: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  <a:hlinkClick r:id="rId3"/>
              </a:rPr>
              <a:t>rick.herrick@wustl.edu</a:t>
            </a:r>
            <a:endParaRPr lang="en-US" sz="3200" dirty="0">
              <a:solidFill>
                <a:srgbClr val="FFFFFF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 dirty="0" err="1">
                <a:solidFill>
                  <a:srgbClr val="FFFFFF"/>
                </a:solidFill>
                <a:latin typeface="Franklin Gothic Book" pitchFamily="34" charset="0"/>
              </a:rPr>
              <a:t>xnat_discussion</a:t>
            </a: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 on Google Groups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Customizing XNAT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rgbClr val="000000"/>
                </a:solidFill>
                <a:latin typeface="Arial" charset="0"/>
                <a:cs typeface="Arial Unicode MS" charset="0"/>
              </a:defRPr>
            </a:lvl9pPr>
          </a:lstStyle>
          <a:p>
            <a:pPr marL="0" indent="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Font typeface="Times New Roman" pitchFamily="16" charset="0"/>
              <a:buNone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Previous versions of XNAT used overlays in the projects folder of the XNAT builder:</a:t>
            </a:r>
          </a:p>
          <a:p>
            <a:pPr marL="458787" indent="-45720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Schemas referenced in instance settings</a:t>
            </a:r>
          </a:p>
          <a:p>
            <a:pPr marL="458787" indent="-45720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Velocity templates</a:t>
            </a:r>
          </a:p>
          <a:p>
            <a:pPr marL="458787" indent="-45720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CSS/JavaScript</a:t>
            </a:r>
          </a:p>
          <a:p>
            <a:pPr marL="458787" indent="-457200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Java classes</a:t>
            </a:r>
          </a:p>
          <a:p>
            <a:pPr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SzTx/>
              <a:buFontTx/>
              <a:buNone/>
              <a:defRPr/>
            </a:pPr>
            <a:r>
              <a:rPr lang="en-US" sz="2600" dirty="0" smtClean="0">
                <a:solidFill>
                  <a:srgbClr val="FFFFFF"/>
                </a:solidFill>
                <a:latin typeface="Franklin Gothic Book" pitchFamily="32" charset="0"/>
                <a:ea typeface="+mn-ea"/>
              </a:rPr>
              <a:t>This worked but was kind of messy.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Modules package XNAT extensions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Instead of overlaying files, you package your code into jar or zip archives.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No need to reference schemas in the instance settings file.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Hooks provide convenient means of extending the user interface, data handling, and even the REST API.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Oh but it gets better...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863600" indent="-32385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XNAT Marketplace!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Soon-to-be home of many useful XNAT extensions, including: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Clr>
                <a:srgbClr val="FFFFFF"/>
              </a:buClr>
              <a:buSzPct val="75000"/>
              <a:buFont typeface="Symbol" pitchFamily="18" charset="2"/>
              <a:buChar char="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User interface customizations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Clr>
                <a:srgbClr val="FFFFFF"/>
              </a:buClr>
              <a:buSzPct val="75000"/>
              <a:buFont typeface="Symbol" pitchFamily="18" charset="2"/>
              <a:buChar char="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Common data elements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Clr>
                <a:srgbClr val="FFFFFF"/>
              </a:buClr>
              <a:buSzPct val="75000"/>
              <a:buFont typeface="Symbol" pitchFamily="18" charset="2"/>
              <a:buChar char="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REST services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Clr>
                <a:srgbClr val="FFFFFF"/>
              </a:buClr>
              <a:buSzPct val="75000"/>
              <a:buFont typeface="Symbol" pitchFamily="18" charset="2"/>
              <a:buChar char="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Reporting and analysis tools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Let's have a look...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49275" y="12350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Set the module repository location in your </a:t>
            </a:r>
            <a:r>
              <a:rPr lang="en-US" sz="3200" dirty="0" err="1">
                <a:solidFill>
                  <a:srgbClr val="FFFFFF"/>
                </a:solidFill>
                <a:latin typeface="Franklin Gothic Book" pitchFamily="34" charset="0"/>
              </a:rPr>
              <a:t>build.properties</a:t>
            </a: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>Copy a module into the module repository.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Times New Roman" pitchFamily="18" charset="0"/>
              <a:buAutoNum type="arabicPeriod"/>
            </a:pPr>
            <a:r>
              <a:rPr lang="en-US" sz="3200" dirty="0" smtClean="0">
                <a:solidFill>
                  <a:srgbClr val="FFFFFF"/>
                </a:solidFill>
                <a:latin typeface="Franklin Gothic Book" pitchFamily="34" charset="0"/>
              </a:rPr>
              <a:t>Update XNAT:</a:t>
            </a:r>
            <a: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  <a:t/>
            </a:r>
            <a:br>
              <a:rPr lang="en-US" sz="3200" dirty="0">
                <a:solidFill>
                  <a:srgbClr val="FFFFFF"/>
                </a:solidFill>
                <a:latin typeface="Franklin Gothic Book" pitchFamily="34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 service tomcat6 stop</a:t>
            </a:r>
            <a:b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bin/update.sh -</a:t>
            </a: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Ddeploy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=true</a:t>
            </a:r>
            <a:b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cd deployments/xnat</a:t>
            </a:r>
            <a:b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psql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 –U xnat –d xnat –f </a:t>
            </a: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sql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/xnat-</a:t>
            </a: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update.sql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sudo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  <a:cs typeface="Consolas" pitchFamily="49" charset="0"/>
              </a:rPr>
              <a:t> service tomcat6 start</a:t>
            </a:r>
            <a:endParaRPr lang="en-US" sz="2400" dirty="0" smtClean="0">
              <a:solidFill>
                <a:srgbClr val="FFFFFF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dirty="0" smtClean="0">
                <a:solidFill>
                  <a:srgbClr val="FFFFFF"/>
                </a:solidFill>
                <a:latin typeface="Franklin Gothic Medium Cond" pitchFamily="34" charset="0"/>
              </a:rPr>
              <a:t>What hasn’t changed… yet</a:t>
            </a:r>
            <a:endParaRPr lang="en-US" sz="4800" dirty="0" smtClean="0">
              <a:solidFill>
                <a:srgbClr val="FFFFFF"/>
              </a:solidFill>
              <a:latin typeface="Franklin Gothic Medium Cond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863600" indent="-32385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New data types require updating SQL and administrative intervention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Java classes are inserted as Java text files, not compiled classes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Hooks are provided for extending the UI, but this is still fairly limited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No inherent scoping of components</a:t>
            </a:r>
            <a:endParaRPr lang="en-US" sz="280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0898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dirty="0" smtClean="0">
                <a:solidFill>
                  <a:srgbClr val="FFFFFF"/>
                </a:solidFill>
                <a:latin typeface="Franklin Gothic Medium Cond" pitchFamily="34" charset="0"/>
              </a:rPr>
              <a:t>Modules are not plugins!</a:t>
            </a:r>
            <a:endParaRPr lang="en-US" sz="4800" dirty="0" smtClean="0">
              <a:solidFill>
                <a:srgbClr val="FFFFFF"/>
              </a:solidFill>
              <a:latin typeface="Franklin Gothic Medium Cond" pitchFamily="34" charset="0"/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863600" indent="-323850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Still requires a rebuild and redeployment of the application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Can’t be de-activated or removed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Must be unpackaged and slip-streamed instead of remaining in its little package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No versioning or dependency management (cf. </a:t>
            </a:r>
            <a:r>
              <a:rPr lang="en-US" sz="2800" dirty="0" err="1" smtClean="0">
                <a:solidFill>
                  <a:srgbClr val="FFFFFF"/>
                </a:solidFill>
                <a:latin typeface="Franklin Gothic Book" pitchFamily="34" charset="0"/>
              </a:rPr>
              <a:t>OSGi</a:t>
            </a:r>
            <a:r>
              <a:rPr lang="en-US" sz="2800" dirty="0" smtClean="0">
                <a:solidFill>
                  <a:srgbClr val="FFFFFF"/>
                </a:solidFill>
                <a:latin typeface="Franklin Gothic Book" pitchFamily="34" charset="0"/>
              </a:rPr>
              <a:t>)</a:t>
            </a:r>
            <a:endParaRPr lang="en-US" sz="2800" dirty="0">
              <a:solidFill>
                <a:srgbClr val="FFFFF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57412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Creating custom modules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 module is: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 jar or zip archive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Files are placed in folders similar to the folder structure under the projects folder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The module archive is placed into the module repository and processed on the next update.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4800" smtClean="0">
                <a:solidFill>
                  <a:srgbClr val="FFFFFF"/>
                </a:solidFill>
                <a:latin typeface="Franklin Gothic Medium Cond" pitchFamily="34" charset="0"/>
              </a:rPr>
              <a:t>Creating custom modules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41313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A word about Maven…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Maven is an open-source build tool available from Apache (</a:t>
            </a:r>
            <a:r>
              <a:rPr lang="en-US" sz="3200">
                <a:solidFill>
                  <a:srgbClr val="000000"/>
                </a:solidFill>
                <a:hlinkClick r:id="rId3"/>
              </a:rPr>
              <a:t>http://maven.apache.org</a:t>
            </a:r>
            <a:r>
              <a:rPr lang="en-US" sz="3200">
                <a:solidFill>
                  <a:schemeClr val="bg1"/>
                </a:solidFill>
              </a:rPr>
              <a:t>)</a:t>
            </a:r>
            <a:endParaRPr lang="en-US" sz="3200">
              <a:solidFill>
                <a:schemeClr val="bg1"/>
              </a:solidFill>
              <a:latin typeface="Franklin Gothic Book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NRG will provide module development templates for Maven (AKA </a:t>
            </a:r>
            <a:r>
              <a:rPr lang="en-US" sz="3200" i="1">
                <a:solidFill>
                  <a:srgbClr val="FFFFFF"/>
                </a:solidFill>
                <a:latin typeface="Franklin Gothic Book" pitchFamily="34" charset="0"/>
              </a:rPr>
              <a:t>archetypes</a:t>
            </a: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>
                <a:srgbClr val="FFFFFF"/>
              </a:buClr>
              <a:buSzPct val="45000"/>
              <a:buFont typeface="Wingdings" pitchFamily="2" charset="2"/>
              <a:buChar char=""/>
            </a:pPr>
            <a:r>
              <a:rPr lang="en-US" sz="3200">
                <a:solidFill>
                  <a:srgbClr val="FFFFFF"/>
                </a:solidFill>
                <a:latin typeface="Franklin Gothic Book" pitchFamily="34" charset="0"/>
              </a:rPr>
              <a:t>Sort of goofy if you’re not familiar with it, but don’t let that distract you: for our purposes it’s really just an archiving tool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"/>
        <a:cs typeface="Arial Unicode MS"/>
      </a:majorFont>
      <a:minorFont>
        <a:latin typeface="Franklin Gothic Book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XNAT template workshop 2012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2986</TotalTime>
  <Words>490</Words>
  <Application>Microsoft Office PowerPoint</Application>
  <PresentationFormat>On-screen Show (4:3)</PresentationFormat>
  <Paragraphs>75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Arial Unicode MS</vt:lpstr>
      <vt:lpstr>Times New Roman</vt:lpstr>
      <vt:lpstr>Calibri</vt:lpstr>
      <vt:lpstr>Franklin Gothic Book</vt:lpstr>
      <vt:lpstr>Franklin Gothic Medium Cond</vt:lpstr>
      <vt:lpstr>Symbol</vt:lpstr>
      <vt:lpstr>Consolas</vt:lpstr>
      <vt:lpstr>Wingdings</vt:lpstr>
      <vt:lpstr>1_Office Theme</vt:lpstr>
      <vt:lpstr>XNAT template workshop 2012 v2</vt:lpstr>
      <vt:lpstr>Extending &amp; Customizing XNAT with Modules</vt:lpstr>
      <vt:lpstr>Customizing XNAT</vt:lpstr>
      <vt:lpstr>Modules package XNAT extensions</vt:lpstr>
      <vt:lpstr>Oh but it gets better...</vt:lpstr>
      <vt:lpstr>Let's have a look...</vt:lpstr>
      <vt:lpstr>What hasn’t changed… yet</vt:lpstr>
      <vt:lpstr>Modules are not plugins!</vt:lpstr>
      <vt:lpstr>Creating custom modules</vt:lpstr>
      <vt:lpstr>Creating custom modules</vt:lpstr>
      <vt:lpstr>Creating custom modules</vt:lpstr>
      <vt:lpstr>Creating custom modules</vt:lpstr>
      <vt:lpstr>Creating custom modules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XNAT Workshop 2012:  Extending and Customizing XNAT with Modules</dc:title>
  <dc:creator>Rick Herrick</dc:creator>
  <cp:lastModifiedBy>Rick Herrick</cp:lastModifiedBy>
  <cp:revision>14</cp:revision>
  <cp:lastPrinted>1601-01-01T00:00:00Z</cp:lastPrinted>
  <dcterms:created xsi:type="dcterms:W3CDTF">2012-06-13T20:16:01Z</dcterms:created>
  <dcterms:modified xsi:type="dcterms:W3CDTF">2012-06-26T13:30:27Z</dcterms:modified>
</cp:coreProperties>
</file>