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6"/>
  </p:notesMasterIdLst>
  <p:sldIdLst>
    <p:sldId id="257" r:id="rId2"/>
    <p:sldId id="259" r:id="rId3"/>
    <p:sldId id="260" r:id="rId4"/>
    <p:sldId id="261" r:id="rId5"/>
    <p:sldId id="262" r:id="rId6"/>
    <p:sldId id="29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309" r:id="rId15"/>
    <p:sldId id="270" r:id="rId16"/>
    <p:sldId id="282" r:id="rId17"/>
    <p:sldId id="283" r:id="rId18"/>
    <p:sldId id="271" r:id="rId19"/>
    <p:sldId id="272" r:id="rId20"/>
    <p:sldId id="273" r:id="rId21"/>
    <p:sldId id="274" r:id="rId22"/>
    <p:sldId id="279" r:id="rId23"/>
    <p:sldId id="281" r:id="rId24"/>
    <p:sldId id="280" r:id="rId25"/>
    <p:sldId id="296" r:id="rId26"/>
    <p:sldId id="308" r:id="rId27"/>
    <p:sldId id="307" r:id="rId28"/>
    <p:sldId id="285" r:id="rId29"/>
    <p:sldId id="302" r:id="rId30"/>
    <p:sldId id="303" r:id="rId31"/>
    <p:sldId id="301" r:id="rId32"/>
    <p:sldId id="286" r:id="rId33"/>
    <p:sldId id="287" r:id="rId34"/>
    <p:sldId id="288" r:id="rId35"/>
    <p:sldId id="297" r:id="rId36"/>
    <p:sldId id="292" r:id="rId37"/>
    <p:sldId id="293" r:id="rId38"/>
    <p:sldId id="291" r:id="rId39"/>
    <p:sldId id="299" r:id="rId40"/>
    <p:sldId id="300" r:id="rId41"/>
    <p:sldId id="298" r:id="rId42"/>
    <p:sldId id="295" r:id="rId43"/>
    <p:sldId id="294" r:id="rId44"/>
    <p:sldId id="306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FA22"/>
    <a:srgbClr val="F8F814"/>
    <a:srgbClr val="FFCC00"/>
    <a:srgbClr val="4F81BD"/>
    <a:srgbClr val="FF6600"/>
    <a:srgbClr val="FFCC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714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CD99A-D3CC-4D4B-A549-6411E81E6D7F}" type="datetimeFigureOut">
              <a:rPr lang="en-US" smtClean="0"/>
              <a:t>6/25/2012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9CC62-734D-4AB5-AFB1-CCEA9C0FE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20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Who’s back from the 2010 workshop?</a:t>
            </a:r>
          </a:p>
          <a:p>
            <a:r>
              <a:rPr lang="en-US" dirty="0" smtClean="0"/>
              <a:t>Who’s been using XNAT for a while?</a:t>
            </a:r>
          </a:p>
          <a:p>
            <a:r>
              <a:rPr lang="en-US" dirty="0" smtClean="0"/>
              <a:t>Who’s a complete and utter novice?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6A0D-06F6-44BD-A216-C170EB081F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23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3800" y="1295400"/>
            <a:ext cx="4953000" cy="207645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33800" y="3429000"/>
            <a:ext cx="49530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00"/>
                </a:solidFill>
                <a:effectLst/>
                <a:latin typeface="Franklin Gothic Medium Con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816C-3D94-4DF2-8266-56D515106B58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33800" y="6553200"/>
            <a:ext cx="1676400" cy="30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86A7-D485-4C3D-8D74-E3D7E2E74EC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6"/>
          <a:stretch/>
        </p:blipFill>
        <p:spPr>
          <a:xfrm>
            <a:off x="-152400" y="609600"/>
            <a:ext cx="3781425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5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816C-3D94-4DF2-8266-56D515106B58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86A7-D485-4C3D-8D74-E3D7E2E74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816C-3D94-4DF2-8266-56D515106B58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86A7-D485-4C3D-8D74-E3D7E2E74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816C-3D94-4DF2-8266-56D515106B58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86A7-D485-4C3D-8D74-E3D7E2E74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816C-3D94-4DF2-8266-56D515106B58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86A7-D485-4C3D-8D74-E3D7E2E74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57600"/>
            <a:ext cx="7086600" cy="17526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ranklin Gothic Medium Con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816C-3D94-4DF2-8266-56D515106B58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86A7-D485-4C3D-8D74-E3D7E2E74E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47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57600"/>
            <a:ext cx="7086600" cy="17526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ranklin Gothic Medium Con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816C-3D94-4DF2-8266-56D515106B58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86A7-D485-4C3D-8D74-E3D7E2E74E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704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816C-3D94-4DF2-8266-56D515106B58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86A7-D485-4C3D-8D74-E3D7E2E74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816C-3D94-4DF2-8266-56D515106B58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86A7-D485-4C3D-8D74-E3D7E2E74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816C-3D94-4DF2-8266-56D515106B58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86A7-D485-4C3D-8D74-E3D7E2E74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816C-3D94-4DF2-8266-56D515106B58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86A7-D485-4C3D-8D74-E3D7E2E74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816C-3D94-4DF2-8266-56D515106B58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86A7-D485-4C3D-8D74-E3D7E2E74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816C-3D94-4DF2-8266-56D515106B58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86A7-D485-4C3D-8D74-E3D7E2E74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" y="0"/>
            <a:ext cx="9143245" cy="685743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246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20000"/>
                    <a:lumOff val="80000"/>
                  </a:schemeClr>
                </a:solidFill>
                <a:latin typeface="Franklin Gothic Demi Cond" pitchFamily="34" charset="0"/>
              </a:defRPr>
            </a:lvl1pPr>
          </a:lstStyle>
          <a:p>
            <a:fld id="{DF46816C-3D94-4DF2-8266-56D515106B58}" type="datetimeFigureOut">
              <a:rPr lang="en-US" smtClean="0"/>
              <a:pPr/>
              <a:t>6/25/2012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53200"/>
            <a:ext cx="1371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20000"/>
                    <a:lumOff val="80000"/>
                  </a:schemeClr>
                </a:solidFill>
                <a:latin typeface="Franklin Gothic Demi Cond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553200"/>
            <a:ext cx="4572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Franklin Gothic Demi Cond" pitchFamily="34" charset="0"/>
              </a:defRPr>
            </a:lvl1pPr>
          </a:lstStyle>
          <a:p>
            <a:fld id="{413986A7-D485-4C3D-8D74-E3D7E2E74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5" r:id="rId2"/>
    <p:sldLayoutId id="2147483684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Franklin Gothic Medium Con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Franklin Gothic Book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Franklin Gothic Book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Franklin Gothic Book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Franklin Gothic Book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Franklin Gothic Boo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jpeg"/><Relationship Id="rId7" Type="http://schemas.openxmlformats.org/officeDocument/2006/relationships/image" Target="../media/image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11.jpeg"/><Relationship Id="rId4" Type="http://schemas.openxmlformats.org/officeDocument/2006/relationships/image" Target="../media/image9.jpeg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733800" y="1143000"/>
            <a:ext cx="4953000" cy="3200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Getting the most from your time at Camp XNAT, </a:t>
            </a:r>
            <a:br>
              <a:rPr lang="en-US" dirty="0" smtClean="0"/>
            </a:br>
            <a:r>
              <a:rPr lang="en-US" sz="3600" dirty="0" smtClean="0"/>
              <a:t>or How not to be hung from the flagpole by your underwear</a:t>
            </a: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733800" y="4572000"/>
            <a:ext cx="4953000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>Dan Marcus</a:t>
            </a:r>
          </a:p>
          <a:p>
            <a:r>
              <a:rPr lang="en-US" dirty="0" smtClean="0"/>
              <a:t>Camp Director</a:t>
            </a:r>
          </a:p>
          <a:p>
            <a:r>
              <a:rPr lang="en-US" dirty="0" smtClean="0"/>
              <a:t>June 24,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Activity 3 (Tues AM): Site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010400" cy="45259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Objectives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Learn how to install existing modules.</a:t>
            </a:r>
          </a:p>
          <a:p>
            <a:pPr lvl="1"/>
            <a:r>
              <a:rPr lang="en-US" dirty="0" smtClean="0"/>
              <a:t>Learn how to create new modules.</a:t>
            </a:r>
          </a:p>
          <a:p>
            <a:r>
              <a:rPr lang="en-US" sz="4000" dirty="0" smtClean="0"/>
              <a:t>How:</a:t>
            </a:r>
          </a:p>
          <a:p>
            <a:pPr lvl="1"/>
            <a:r>
              <a:rPr lang="en-US" dirty="0" smtClean="0"/>
              <a:t>Install a module from XNAT Marketplace for the BOGUS project on your VM.</a:t>
            </a:r>
          </a:p>
          <a:p>
            <a:pPr lvl="1"/>
            <a:r>
              <a:rPr lang="en-US" dirty="0" smtClean="0"/>
              <a:t>Create a new module for the BOGUS project on your VM.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53512" y="6280170"/>
            <a:ext cx="691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Rick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9" name="Picture 16" descr="http://nrg.wustl.edu/wp-content/uploads/rherri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343400"/>
            <a:ext cx="146304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55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Lunch (Tues): IT in the trenches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010400" cy="45259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Objectives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Learn about IT requirements and solutions for XNAT.</a:t>
            </a:r>
          </a:p>
          <a:p>
            <a:r>
              <a:rPr lang="en-US" sz="4000" dirty="0" smtClean="0"/>
              <a:t>How:</a:t>
            </a:r>
          </a:p>
          <a:p>
            <a:pPr lvl="1"/>
            <a:r>
              <a:rPr lang="en-US" dirty="0" smtClean="0"/>
              <a:t>Discuss IT approaches used by the CNDA support staff.</a:t>
            </a:r>
          </a:p>
        </p:txBody>
      </p:sp>
      <p:pic>
        <p:nvPicPr>
          <p:cNvPr id="10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242" y="4464905"/>
            <a:ext cx="146304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753506" y="6396335"/>
            <a:ext cx="742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Chip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29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Activity 4 (Tues PM): Data upload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010400" cy="45259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Objectives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Learn multiple ways to upload image data to XNAT.</a:t>
            </a:r>
          </a:p>
          <a:p>
            <a:pPr lvl="1"/>
            <a:r>
              <a:rPr lang="en-US" dirty="0" smtClean="0"/>
              <a:t>Learn multiple ways to upload non-image data to XNAT.</a:t>
            </a:r>
          </a:p>
          <a:p>
            <a:r>
              <a:rPr lang="en-US" sz="4000" dirty="0" smtClean="0"/>
              <a:t>How:</a:t>
            </a:r>
          </a:p>
          <a:p>
            <a:pPr lvl="1"/>
            <a:r>
              <a:rPr lang="en-US" dirty="0" smtClean="0"/>
              <a:t>Upload BOGUS image data to your VM.</a:t>
            </a:r>
          </a:p>
          <a:p>
            <a:pPr lvl="1"/>
            <a:r>
              <a:rPr lang="en-US" dirty="0" smtClean="0"/>
              <a:t>Upload BOGUS clinical data to your VM.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24371" y="6356370"/>
            <a:ext cx="863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Kevin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3" name="Picture 12" descr="http://nrg.wustl.edu/wp-content/uploads/2010/10/karchi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00" y="4419600"/>
            <a:ext cx="146304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8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Activity 5 (Wed </a:t>
            </a:r>
            <a:r>
              <a:rPr lang="en-US" dirty="0"/>
              <a:t>A</a:t>
            </a:r>
            <a:r>
              <a:rPr lang="en-US" dirty="0" smtClean="0"/>
              <a:t>M): Pipelines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010400" cy="45259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Objectives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Learn how to create XNAT pipelines.</a:t>
            </a:r>
          </a:p>
          <a:p>
            <a:pPr lvl="1"/>
            <a:r>
              <a:rPr lang="en-US" dirty="0" smtClean="0"/>
              <a:t>Learn how to manage XNAT pipelines.</a:t>
            </a:r>
          </a:p>
          <a:p>
            <a:r>
              <a:rPr lang="en-US" sz="4000" dirty="0" smtClean="0"/>
              <a:t>How:</a:t>
            </a:r>
          </a:p>
          <a:p>
            <a:pPr lvl="1"/>
            <a:r>
              <a:rPr lang="en-US" dirty="0" smtClean="0"/>
              <a:t>Review an existing pipeline for BOGUS.</a:t>
            </a:r>
          </a:p>
          <a:p>
            <a:pPr lvl="1"/>
            <a:r>
              <a:rPr lang="en-US" dirty="0" smtClean="0"/>
              <a:t>Write your own simple pipeline for BOGUS.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22170" y="6351030"/>
            <a:ext cx="1228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Mohana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9" name="Picture 6" descr="http://nrg.wustl.edu/wp-content/uploads/2010/10/mohan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760" y="4419600"/>
            <a:ext cx="146304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0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Lunch </a:t>
            </a:r>
            <a:r>
              <a:rPr lang="en-US" dirty="0" smtClean="0"/>
              <a:t>(Wed): XNAT beyond 1.6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010400" cy="45259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Objectives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Learn about </a:t>
            </a:r>
            <a:r>
              <a:rPr lang="en-US" dirty="0" smtClean="0"/>
              <a:t>the XNAT Roadmap.</a:t>
            </a:r>
          </a:p>
          <a:p>
            <a:pPr lvl="1"/>
            <a:r>
              <a:rPr lang="en-US" dirty="0" smtClean="0"/>
              <a:t>Contribute your ideas to the Roadmap.</a:t>
            </a:r>
            <a:endParaRPr lang="en-US" dirty="0" smtClean="0"/>
          </a:p>
          <a:p>
            <a:r>
              <a:rPr lang="en-US" sz="4000" dirty="0" smtClean="0"/>
              <a:t>How:</a:t>
            </a:r>
          </a:p>
          <a:p>
            <a:pPr lvl="1"/>
            <a:r>
              <a:rPr lang="en-US" dirty="0" smtClean="0"/>
              <a:t>Dan will lead discussion.</a:t>
            </a:r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7927401" y="6396335"/>
            <a:ext cx="683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Dan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dmarcu01\Dropbox\CV\Marcus_Headsho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567535"/>
            <a:ext cx="145631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13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Activity 6 (Wed PM): 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010400" cy="45259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Objectives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Learn how to build reports in XNAT.</a:t>
            </a:r>
          </a:p>
          <a:p>
            <a:pPr lvl="1"/>
            <a:r>
              <a:rPr lang="en-US" dirty="0" smtClean="0"/>
              <a:t>Learn how to import XNAT data into external reporting tools.</a:t>
            </a:r>
          </a:p>
          <a:p>
            <a:r>
              <a:rPr lang="en-US" sz="4000" dirty="0" smtClean="0"/>
              <a:t>How:</a:t>
            </a:r>
          </a:p>
          <a:p>
            <a:pPr lvl="1"/>
            <a:r>
              <a:rPr lang="en-US" dirty="0" smtClean="0"/>
              <a:t>Build reports requested by the BOGUS PI.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20434" y="6320135"/>
            <a:ext cx="670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Will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7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102" y="4383365"/>
            <a:ext cx="146304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53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Developer 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Option 1: Bring your own data, data types, pipelines, configuration issues, etc.</a:t>
            </a:r>
          </a:p>
          <a:p>
            <a:r>
              <a:rPr lang="en-US" dirty="0" smtClean="0"/>
              <a:t>Option 2: Work on new XNAT features</a:t>
            </a:r>
          </a:p>
          <a:p>
            <a:pPr lvl="1"/>
            <a:r>
              <a:rPr lang="en-US" dirty="0" smtClean="0"/>
              <a:t>Pick from the list on the wiki.</a:t>
            </a:r>
          </a:p>
          <a:p>
            <a:pPr lvl="1"/>
            <a:r>
              <a:rPr lang="en-US" dirty="0" smtClean="0"/>
              <a:t>Propose your own.</a:t>
            </a:r>
          </a:p>
        </p:txBody>
      </p:sp>
    </p:spTree>
    <p:extLst>
      <p:ext uri="{BB962C8B-B14F-4D97-AF65-F5344CB8AC3E}">
        <p14:creationId xmlns:p14="http://schemas.microsoft.com/office/powerpoint/2010/main" val="271155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Developer 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few talks:</a:t>
            </a:r>
          </a:p>
          <a:p>
            <a:pPr lvl="1"/>
            <a:r>
              <a:rPr lang="en-US" dirty="0" smtClean="0"/>
              <a:t>Thursday morning: XNAT internals</a:t>
            </a:r>
          </a:p>
          <a:p>
            <a:pPr lvl="1"/>
            <a:r>
              <a:rPr lang="en-US" dirty="0" smtClean="0"/>
              <a:t>Thursday afternoon: XNAT REST API</a:t>
            </a:r>
          </a:p>
          <a:p>
            <a:pPr lvl="1"/>
            <a:r>
              <a:rPr lang="en-US" dirty="0" smtClean="0"/>
              <a:t>Friday morning: XNAT’s new UI</a:t>
            </a:r>
          </a:p>
        </p:txBody>
      </p:sp>
    </p:spTree>
    <p:extLst>
      <p:ext uri="{BB962C8B-B14F-4D97-AF65-F5344CB8AC3E}">
        <p14:creationId xmlns:p14="http://schemas.microsoft.com/office/powerpoint/2010/main" val="314201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 your camp counselors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6328" y="3348335"/>
            <a:ext cx="1661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Rick Herrick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6337" y="3348335"/>
            <a:ext cx="1430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Tim Olsen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33022" y="3348335"/>
            <a:ext cx="1729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Kevin Archie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734" y="6046230"/>
            <a:ext cx="1228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Mohana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37685" y="6046230"/>
            <a:ext cx="2320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Jordan Woerndle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://nrg.wustl.edu/wp-content/uploads/Jordan-Woernd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322" y="4114800"/>
            <a:ext cx="146304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nrg.wustl.edu/wp-content/uploads/2010/10/mohan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24" y="4114800"/>
            <a:ext cx="146304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nrg.wustl.edu/wp-content/uploads/2010/10/tolsen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917" y="1411565"/>
            <a:ext cx="146304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nrg.wustl.edu/wp-content/uploads/2010/10/karchi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322" y="1411565"/>
            <a:ext cx="146304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035976" y="6046230"/>
            <a:ext cx="1879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Jenny Gurney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38" name="Picture 14" descr="http://nrg.wustl.edu/wp-content/uploads/2010/10/gkgurney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168" y="4114800"/>
            <a:ext cx="146304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nrg.wustl.edu/wp-content/uploads/rherrick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24" y="1411565"/>
            <a:ext cx="146304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138645" y="3348335"/>
            <a:ext cx="1624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Will Horton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AutoShape 18" descr="http://nrg.wustl.edu/wp-content/uploads/2010/10/whorton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0" descr="http://nrg.wustl.edu/wp-content/uploads/2010/10/whorton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302" y="1411565"/>
            <a:ext cx="146304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917" y="4114800"/>
            <a:ext cx="146304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419475" y="6046230"/>
            <a:ext cx="1923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Chip </a:t>
            </a:r>
            <a:r>
              <a:rPr lang="en-US" sz="2400" dirty="0" err="1" smtClean="0">
                <a:solidFill>
                  <a:schemeClr val="bg1"/>
                </a:solidFill>
              </a:rPr>
              <a:t>Schweiss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75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camp staff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7541" y="3348335"/>
            <a:ext cx="1938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Jeanette Cline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25" y="1500485"/>
            <a:ext cx="146304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023" y="4191000"/>
            <a:ext cx="146304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48487" y="6096000"/>
            <a:ext cx="1862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Cathy </a:t>
            </a:r>
            <a:r>
              <a:rPr lang="en-US" sz="2400" dirty="0" err="1" smtClean="0">
                <a:solidFill>
                  <a:schemeClr val="bg1"/>
                </a:solidFill>
              </a:rPr>
              <a:t>Gezella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711" y="1500485"/>
            <a:ext cx="146304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08637" y="3348335"/>
            <a:ext cx="2095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Lauren Wallace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AutoShape 5" descr="http://nrg.wustl.edu/wp-content/uploads/jbalestr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500" y="1519535"/>
            <a:ext cx="146304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661890" y="3329285"/>
            <a:ext cx="1744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Joel </a:t>
            </a:r>
            <a:r>
              <a:rPr lang="en-US" sz="2400" dirty="0" err="1" smtClean="0">
                <a:solidFill>
                  <a:schemeClr val="bg1"/>
                </a:solidFill>
              </a:rPr>
              <a:t>Balestra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023" y="1500485"/>
            <a:ext cx="146304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829759" y="3348335"/>
            <a:ext cx="1699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Mike McKay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8200" y="6096000"/>
            <a:ext cx="1771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Mark Florida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0" t="42597" r="51034" b="11081"/>
          <a:stretch/>
        </p:blipFill>
        <p:spPr bwMode="auto">
          <a:xfrm rot="5400000">
            <a:off x="4619620" y="4373880"/>
            <a:ext cx="1828800" cy="146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711" y="4191000"/>
            <a:ext cx="146304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92863" y="6096000"/>
            <a:ext cx="2126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James Ransford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49" y="4191000"/>
            <a:ext cx="146304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-19145" y="6096000"/>
            <a:ext cx="2317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Shamima</a:t>
            </a:r>
            <a:r>
              <a:rPr lang="en-US" sz="2400" dirty="0" smtClean="0">
                <a:solidFill>
                  <a:schemeClr val="bg1"/>
                </a:solidFill>
              </a:rPr>
              <a:t> Walton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03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Lots to learn this week!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PI track (Today – Rm. </a:t>
            </a:r>
            <a:r>
              <a:rPr lang="en-US" dirty="0" smtClean="0"/>
              <a:t>209):</a:t>
            </a:r>
            <a:endParaRPr lang="en-US" dirty="0" smtClean="0"/>
          </a:p>
          <a:p>
            <a:pPr lvl="1"/>
            <a:r>
              <a:rPr lang="en-US" dirty="0" smtClean="0"/>
              <a:t>Learn about current capabilities.</a:t>
            </a:r>
          </a:p>
          <a:p>
            <a:pPr lvl="1"/>
            <a:r>
              <a:rPr lang="en-US" dirty="0" smtClean="0"/>
              <a:t>Lots of discussion about the XNAT roadmap.</a:t>
            </a:r>
          </a:p>
          <a:p>
            <a:r>
              <a:rPr lang="en-US" dirty="0" smtClean="0"/>
              <a:t>Admin track (Today – Wed): </a:t>
            </a:r>
          </a:p>
          <a:p>
            <a:pPr lvl="1"/>
            <a:r>
              <a:rPr lang="en-US" dirty="0" smtClean="0"/>
              <a:t>Configure and customize.</a:t>
            </a:r>
          </a:p>
          <a:p>
            <a:pPr lvl="1"/>
            <a:r>
              <a:rPr lang="en-US" dirty="0" smtClean="0"/>
              <a:t>Get data into XNAT.</a:t>
            </a:r>
          </a:p>
          <a:p>
            <a:pPr lvl="1"/>
            <a:r>
              <a:rPr lang="en-US" dirty="0" smtClean="0"/>
              <a:t>Get data out of XNAT.</a:t>
            </a:r>
          </a:p>
          <a:p>
            <a:r>
              <a:rPr lang="en-US" dirty="0" smtClean="0"/>
              <a:t>Developer track (</a:t>
            </a:r>
            <a:r>
              <a:rPr lang="en-US" dirty="0" err="1" smtClean="0"/>
              <a:t>Th</a:t>
            </a:r>
            <a:r>
              <a:rPr lang="en-US" dirty="0" smtClean="0"/>
              <a:t> – Fri):</a:t>
            </a:r>
          </a:p>
          <a:p>
            <a:pPr lvl="1"/>
            <a:r>
              <a:rPr lang="en-US" dirty="0" smtClean="0"/>
              <a:t>Make XNAT do new things.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73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Ask lots of questions.</a:t>
            </a:r>
          </a:p>
          <a:p>
            <a:r>
              <a:rPr lang="en-US" dirty="0" smtClean="0"/>
              <a:t>For longer discussions, find a breakout spot/room.  We have several reserved.  Check the wiki for locations.</a:t>
            </a:r>
          </a:p>
          <a:p>
            <a:r>
              <a:rPr lang="en-US" dirty="0" smtClean="0"/>
              <a:t>Use the wiki liberally</a:t>
            </a:r>
            <a:r>
              <a:rPr lang="en-US" dirty="0"/>
              <a:t> </a:t>
            </a:r>
            <a:r>
              <a:rPr lang="en-US" dirty="0" smtClean="0"/>
              <a:t>– every session has a page, add comments/questions during the sessions.</a:t>
            </a:r>
          </a:p>
          <a:p>
            <a:r>
              <a:rPr lang="en-US" dirty="0" smtClean="0"/>
              <a:t>Videos are being recorded for all admin sessions.</a:t>
            </a:r>
          </a:p>
        </p:txBody>
      </p:sp>
    </p:spTree>
    <p:extLst>
      <p:ext uri="{BB962C8B-B14F-4D97-AF65-F5344CB8AC3E}">
        <p14:creationId xmlns:p14="http://schemas.microsoft.com/office/powerpoint/2010/main" val="311603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Sit toward the front. </a:t>
            </a:r>
          </a:p>
          <a:p>
            <a:pPr marL="457200" lvl="1" indent="0">
              <a:buNone/>
            </a:pPr>
            <a:r>
              <a:rPr lang="en-US" sz="1000" dirty="0" smtClean="0"/>
              <a:t>If you can’t read this, you’re going to miss a lot of the workshop.</a:t>
            </a:r>
            <a:endParaRPr lang="en-US" dirty="0" smtClean="0"/>
          </a:p>
          <a:p>
            <a:r>
              <a:rPr lang="en-US" dirty="0" smtClean="0"/>
              <a:t>You’re going to see a lot of XNAT this week – don’t get too intimidated.  </a:t>
            </a:r>
          </a:p>
          <a:p>
            <a:r>
              <a:rPr lang="en-US" dirty="0" smtClean="0"/>
              <a:t>XNAT 1.6 will feature prominently – please report bugs to </a:t>
            </a:r>
            <a:r>
              <a:rPr lang="en-US" u="sng" dirty="0" smtClean="0"/>
              <a:t>issues@xnat.org</a:t>
            </a:r>
            <a:r>
              <a:rPr lang="en-US" dirty="0" smtClean="0"/>
              <a:t>.</a:t>
            </a:r>
          </a:p>
          <a:p>
            <a:r>
              <a:rPr lang="en-US" dirty="0" smtClean="0"/>
              <a:t>Spend time with your counselors.</a:t>
            </a:r>
          </a:p>
          <a:p>
            <a:r>
              <a:rPr lang="en-US" dirty="0" smtClean="0"/>
              <a:t>Feed frequently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94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Dinner tonight @ Wild Flower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Cocktails at 6:00 (cash bar)</a:t>
            </a:r>
          </a:p>
          <a:p>
            <a:r>
              <a:rPr lang="en-US" dirty="0" smtClean="0"/>
              <a:t>Dinner at 7:00</a:t>
            </a:r>
          </a:p>
          <a:p>
            <a:r>
              <a:rPr lang="en-US" dirty="0" smtClean="0"/>
              <a:t>Check wiki for directions (note use the side door entrance on Euclid!)</a:t>
            </a:r>
          </a:p>
          <a:p>
            <a:r>
              <a:rPr lang="en-US" dirty="0" smtClean="0"/>
              <a:t>Blitz talks!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15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Happy hour tomorrow @ Brennan’s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Cocktails and light food at 5:30</a:t>
            </a:r>
          </a:p>
          <a:p>
            <a:r>
              <a:rPr lang="en-US" dirty="0" smtClean="0"/>
              <a:t>Check wiki for directions (note use the side door entrance on Euclid!)</a:t>
            </a:r>
          </a:p>
          <a:p>
            <a:r>
              <a:rPr lang="en-US" dirty="0" smtClean="0"/>
              <a:t>You don’t even have to give a talk!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02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02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XNAT 1.6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Modules</a:t>
            </a:r>
          </a:p>
          <a:p>
            <a:r>
              <a:rPr lang="en-US" dirty="0" smtClean="0"/>
              <a:t>Protocols</a:t>
            </a:r>
          </a:p>
          <a:p>
            <a:r>
              <a:rPr lang="en-US" dirty="0" smtClean="0"/>
              <a:t>Improved archive workflow (Merging!)</a:t>
            </a:r>
          </a:p>
          <a:p>
            <a:r>
              <a:rPr lang="en-US" dirty="0" smtClean="0"/>
              <a:t>Automated </a:t>
            </a:r>
            <a:r>
              <a:rPr lang="en-US" dirty="0" err="1" smtClean="0"/>
              <a:t>anonymization</a:t>
            </a:r>
            <a:endParaRPr lang="en-US" dirty="0" smtClean="0"/>
          </a:p>
          <a:p>
            <a:r>
              <a:rPr lang="en-US" dirty="0" smtClean="0"/>
              <a:t>Configuration infrastructure</a:t>
            </a:r>
          </a:p>
          <a:p>
            <a:r>
              <a:rPr lang="en-US" dirty="0" smtClean="0"/>
              <a:t>Multiple </a:t>
            </a:r>
            <a:r>
              <a:rPr lang="en-US" dirty="0"/>
              <a:t>DICOM </a:t>
            </a:r>
            <a:r>
              <a:rPr lang="en-US" dirty="0" smtClean="0"/>
              <a:t>receivers</a:t>
            </a:r>
            <a:endParaRPr lang="en-US" dirty="0"/>
          </a:p>
          <a:p>
            <a:r>
              <a:rPr lang="en-US" dirty="0" smtClean="0"/>
              <a:t>Security enhancements </a:t>
            </a:r>
          </a:p>
          <a:p>
            <a:r>
              <a:rPr lang="en-US" dirty="0" smtClean="0"/>
              <a:t>Mail enhancements</a:t>
            </a:r>
            <a:endParaRPr lang="en-US" dirty="0"/>
          </a:p>
          <a:p>
            <a:r>
              <a:rPr lang="en-US" dirty="0" smtClean="0"/>
              <a:t>Audit trail backend</a:t>
            </a:r>
          </a:p>
          <a:p>
            <a:r>
              <a:rPr lang="en-US" dirty="0" smtClean="0"/>
              <a:t>No more mustard &amp; bronze color theme!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84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XNAT 1.6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99" y="1138052"/>
            <a:ext cx="8499401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28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XNAT 1.6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499402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312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XNAT 1.6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2999"/>
            <a:ext cx="7467600" cy="51136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339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XNAT 1.6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2999"/>
            <a:ext cx="7467600" cy="51136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ight Arrow 12"/>
          <p:cNvSpPr/>
          <p:nvPr/>
        </p:nvSpPr>
        <p:spPr>
          <a:xfrm>
            <a:off x="173666" y="1577165"/>
            <a:ext cx="1283879" cy="431946"/>
          </a:xfrm>
          <a:prstGeom prst="rightArrow">
            <a:avLst/>
          </a:prstGeom>
          <a:solidFill>
            <a:srgbClr val="F8F814"/>
          </a:solidFill>
          <a:ln w="38100">
            <a:solidFill>
              <a:srgbClr val="50FA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0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BOGUS Study</a:t>
            </a:r>
            <a:endParaRPr lang="en-US" dirty="0"/>
          </a:p>
        </p:txBody>
      </p:sp>
      <p:pic>
        <p:nvPicPr>
          <p:cNvPr id="1026" name="Picture 2" descr="http://xnat.org/workshop/wp-content/uploads/2012/02/BOGUS-Stud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52" y="1752600"/>
            <a:ext cx="8316448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87657" y="6341030"/>
            <a:ext cx="2527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Fisher and Student, 2012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86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XNAT 1.6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2999"/>
            <a:ext cx="7467600" cy="51136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ight Arrow 12"/>
          <p:cNvSpPr/>
          <p:nvPr/>
        </p:nvSpPr>
        <p:spPr>
          <a:xfrm>
            <a:off x="173666" y="1577165"/>
            <a:ext cx="1283879" cy="431946"/>
          </a:xfrm>
          <a:prstGeom prst="rightArrow">
            <a:avLst/>
          </a:prstGeom>
          <a:solidFill>
            <a:srgbClr val="F8F814"/>
          </a:solidFill>
          <a:ln w="38100">
            <a:solidFill>
              <a:srgbClr val="50FA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64" b="31351"/>
          <a:stretch/>
        </p:blipFill>
        <p:spPr bwMode="auto">
          <a:xfrm>
            <a:off x="122273" y="4191000"/>
            <a:ext cx="8919636" cy="457200"/>
          </a:xfrm>
          <a:prstGeom prst="rect">
            <a:avLst/>
          </a:prstGeom>
          <a:noFill/>
          <a:ln w="38100">
            <a:solidFill>
              <a:srgbClr val="50FA2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870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XNAT 1.6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99214"/>
            <a:ext cx="7238999" cy="505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4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XNAT 1.6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1299214"/>
            <a:ext cx="7238999" cy="50582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17" b="95906"/>
          <a:stretch/>
        </p:blipFill>
        <p:spPr>
          <a:xfrm>
            <a:off x="152399" y="1828800"/>
            <a:ext cx="4714827" cy="78033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1522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XNAT 1.6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1299214"/>
            <a:ext cx="7238999" cy="50582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06" r="7368" b="95906"/>
          <a:stretch/>
        </p:blipFill>
        <p:spPr>
          <a:xfrm>
            <a:off x="228600" y="2057400"/>
            <a:ext cx="8733332" cy="6858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1522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XNAT 1.6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1299214"/>
            <a:ext cx="7238999" cy="505824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14"/>
          <a:stretch/>
        </p:blipFill>
        <p:spPr bwMode="auto">
          <a:xfrm>
            <a:off x="152399" y="4495800"/>
            <a:ext cx="8844538" cy="8382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22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XNAT 1.6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1299214"/>
            <a:ext cx="7238999" cy="5058242"/>
          </a:xfrm>
          <a:prstGeom prst="rect">
            <a:avLst/>
          </a:prstGeom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2" t="48993" r="36436" b="35581"/>
          <a:stretch/>
        </p:blipFill>
        <p:spPr bwMode="auto">
          <a:xfrm>
            <a:off x="1014545" y="2743200"/>
            <a:ext cx="7950494" cy="2743200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79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" b="17539"/>
          <a:stretch/>
        </p:blipFill>
        <p:spPr bwMode="auto">
          <a:xfrm>
            <a:off x="838200" y="1209553"/>
            <a:ext cx="7696200" cy="511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XNAT 1.6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62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" b="17539"/>
          <a:stretch/>
        </p:blipFill>
        <p:spPr bwMode="auto">
          <a:xfrm>
            <a:off x="838200" y="1209553"/>
            <a:ext cx="7696200" cy="511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XNAT 1.6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4191000" y="3505200"/>
            <a:ext cx="2597889" cy="812947"/>
          </a:xfrm>
          <a:prstGeom prst="rightArrow">
            <a:avLst/>
          </a:prstGeom>
          <a:solidFill>
            <a:srgbClr val="F8F814"/>
          </a:solidFill>
          <a:ln w="38100">
            <a:solidFill>
              <a:srgbClr val="50FA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3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XNAT 1.6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371600"/>
            <a:ext cx="7943850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856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" b="17539"/>
          <a:stretch/>
        </p:blipFill>
        <p:spPr bwMode="auto">
          <a:xfrm>
            <a:off x="838200" y="1209553"/>
            <a:ext cx="7696200" cy="511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XNAT 1.6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74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BOGUS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Hypothesis 1: The Ego, Id, and Superego triple dissociation is also present in </a:t>
            </a:r>
            <a:r>
              <a:rPr lang="en-US" u="sng" dirty="0" smtClean="0"/>
              <a:t>anatomic structures</a:t>
            </a:r>
            <a:r>
              <a:rPr lang="en-US" dirty="0" smtClean="0"/>
              <a:t> and in the </a:t>
            </a:r>
            <a:r>
              <a:rPr lang="en-US" u="sng" dirty="0" smtClean="0"/>
              <a:t>regional metabolic rate</a:t>
            </a:r>
            <a:r>
              <a:rPr lang="en-US" dirty="0" smtClean="0"/>
              <a:t>.</a:t>
            </a:r>
            <a:endParaRPr lang="en-US" u="sng" dirty="0" smtClean="0"/>
          </a:p>
          <a:p>
            <a:r>
              <a:rPr lang="en-US" dirty="0" smtClean="0"/>
              <a:t>Hypothesis 2: Severe </a:t>
            </a:r>
            <a:r>
              <a:rPr lang="en-US" u="sng" dirty="0" smtClean="0"/>
              <a:t>strokes</a:t>
            </a:r>
            <a:r>
              <a:rPr lang="en-US" dirty="0" smtClean="0"/>
              <a:t> dissolve the triple dissociation.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42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" b="17539"/>
          <a:stretch/>
        </p:blipFill>
        <p:spPr bwMode="auto">
          <a:xfrm>
            <a:off x="838200" y="1209553"/>
            <a:ext cx="7696200" cy="511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XNAT 1.6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1143000" y="3066828"/>
            <a:ext cx="2597889" cy="812947"/>
          </a:xfrm>
          <a:prstGeom prst="rightArrow">
            <a:avLst/>
          </a:prstGeom>
          <a:solidFill>
            <a:srgbClr val="F8F814"/>
          </a:solidFill>
          <a:ln w="38100">
            <a:solidFill>
              <a:srgbClr val="50FA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8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XNAT 1.6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7727279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424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XNAT 1.6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" t="7014" r="19670" b="8101"/>
          <a:stretch/>
        </p:blipFill>
        <p:spPr bwMode="auto">
          <a:xfrm>
            <a:off x="838200" y="1447800"/>
            <a:ext cx="7086600" cy="4754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1905000" y="2743200"/>
            <a:ext cx="2597889" cy="812947"/>
          </a:xfrm>
          <a:prstGeom prst="rightArrow">
            <a:avLst/>
          </a:prstGeom>
          <a:solidFill>
            <a:srgbClr val="F8F814"/>
          </a:solidFill>
          <a:ln w="38100">
            <a:solidFill>
              <a:srgbClr val="50FA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8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XNAT 1.6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" r="4633" b="3922"/>
          <a:stretch/>
        </p:blipFill>
        <p:spPr bwMode="auto">
          <a:xfrm>
            <a:off x="744279" y="1219200"/>
            <a:ext cx="77577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955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Have fun, campers!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6"/>
          <a:stretch/>
        </p:blipFill>
        <p:spPr>
          <a:xfrm>
            <a:off x="2819400" y="1524000"/>
            <a:ext cx="298533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59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Virtual Machine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477" y="1295400"/>
            <a:ext cx="6107723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711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Virtual Machine</a:t>
            </a:r>
            <a:endParaRPr lang="en-US" dirty="0"/>
          </a:p>
        </p:txBody>
      </p:sp>
      <p:pic>
        <p:nvPicPr>
          <p:cNvPr id="4098" name="Picture 2" descr="https://wiki.xnat.org/download/attachments/5016769/xnat-stick.jpg?version=2&amp;modificationDate=13404041928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6629400" cy="497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82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Activity 1 (Monday AM): Project intake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05600" cy="5029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Objectives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Learn how to work with PIs to extract project requirements.</a:t>
            </a:r>
          </a:p>
          <a:p>
            <a:pPr lvl="1"/>
            <a:r>
              <a:rPr lang="en-US" dirty="0" smtClean="0"/>
              <a:t>Learn how to map project requirements to XNAT capabilities.</a:t>
            </a:r>
          </a:p>
          <a:p>
            <a:r>
              <a:rPr lang="en-US" sz="4000" dirty="0" smtClean="0"/>
              <a:t>How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Break into small groups and interview the BOGUS study “PI”.</a:t>
            </a:r>
          </a:p>
          <a:p>
            <a:pPr lvl="1"/>
            <a:r>
              <a:rPr lang="en-US" dirty="0" smtClean="0"/>
              <a:t>Regroup to discuss XNAT capabilities.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57339" y="6320135"/>
            <a:ext cx="893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Jenny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14" descr="http://nrg.wustl.edu/wp-content/uploads/2010/10/gkgurne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560" y="4388705"/>
            <a:ext cx="146304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84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Lunch (Monday): Get your VMs ready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010400" cy="4525963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/>
              <a:t>Objectives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Install the XNAT 1.6 RC 1 VM running on your laptop.</a:t>
            </a:r>
          </a:p>
          <a:p>
            <a:pPr lvl="1"/>
            <a:r>
              <a:rPr lang="en-US" dirty="0" smtClean="0"/>
              <a:t>Get familiar with VM.</a:t>
            </a:r>
          </a:p>
          <a:p>
            <a:r>
              <a:rPr lang="en-US" sz="4000" dirty="0" smtClean="0"/>
              <a:t>How:</a:t>
            </a:r>
          </a:p>
          <a:p>
            <a:pPr lvl="1"/>
            <a:r>
              <a:rPr lang="en-US" dirty="0" smtClean="0"/>
              <a:t>Get USB drive with VM player and image.</a:t>
            </a:r>
          </a:p>
          <a:p>
            <a:pPr lvl="1"/>
            <a:r>
              <a:rPr lang="en-US" dirty="0" smtClean="0"/>
              <a:t>Follow install guide.</a:t>
            </a:r>
          </a:p>
          <a:p>
            <a:pPr lvl="1"/>
            <a:r>
              <a:rPr lang="en-US" dirty="0" smtClean="0"/>
              <a:t>Take a tour with Counselor Rick.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53512" y="6280170"/>
            <a:ext cx="691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Rick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16" descr="http://nrg.wustl.edu/wp-content/uploads/rherri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343400"/>
            <a:ext cx="146304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39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Activity 2 (Mon PM): Project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010400" cy="4525963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/>
              <a:t>Objectives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Learn basic XNAT project configuration.</a:t>
            </a:r>
          </a:p>
          <a:p>
            <a:pPr lvl="1"/>
            <a:r>
              <a:rPr lang="en-US" dirty="0" smtClean="0"/>
              <a:t>Learn advanced configuration (</a:t>
            </a:r>
            <a:r>
              <a:rPr lang="en-US" dirty="0" err="1" smtClean="0"/>
              <a:t>anonymization</a:t>
            </a:r>
            <a:r>
              <a:rPr lang="en-US" dirty="0" smtClean="0"/>
              <a:t>, validation, protocols, sharing, …)</a:t>
            </a:r>
          </a:p>
          <a:p>
            <a:pPr lvl="1"/>
            <a:endParaRPr lang="en-US" dirty="0" smtClean="0"/>
          </a:p>
          <a:p>
            <a:r>
              <a:rPr lang="en-US" sz="4000" dirty="0" smtClean="0"/>
              <a:t>How:</a:t>
            </a:r>
          </a:p>
          <a:p>
            <a:pPr lvl="1"/>
            <a:r>
              <a:rPr lang="en-US" dirty="0" smtClean="0"/>
              <a:t>Configure the BOGUS project on your VM.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49749" y="6280170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Tim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7" name="Picture 10" descr="http://nrg.wustl.edu/wp-content/uploads/2010/10/tolse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343400"/>
            <a:ext cx="146304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69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XNAT template workshop 2012 v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</TotalTime>
  <Words>887</Words>
  <Application>Microsoft Office PowerPoint</Application>
  <PresentationFormat>On-screen Show (4:3)</PresentationFormat>
  <Paragraphs>174</Paragraphs>
  <Slides>44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XNAT template workshop 2012 v4</vt:lpstr>
      <vt:lpstr> Getting the most from your time at Camp XNAT,  or How not to be hung from the flagpole by your underwear</vt:lpstr>
      <vt:lpstr>Lots to learn this week!</vt:lpstr>
      <vt:lpstr>The BOGUS Study</vt:lpstr>
      <vt:lpstr>The BOGUS Study</vt:lpstr>
      <vt:lpstr>Workshop Virtual Machine</vt:lpstr>
      <vt:lpstr>Workshop Virtual Machine</vt:lpstr>
      <vt:lpstr>Activity 1 (Monday AM): Project intake</vt:lpstr>
      <vt:lpstr>Lunch (Monday): Get your VMs ready</vt:lpstr>
      <vt:lpstr>Activity 2 (Mon PM): Project setup</vt:lpstr>
      <vt:lpstr>Activity 3 (Tues AM): Site setup</vt:lpstr>
      <vt:lpstr>Lunch (Tues): IT in the trenches</vt:lpstr>
      <vt:lpstr>Activity 4 (Tues PM): Data upload</vt:lpstr>
      <vt:lpstr>Activity 5 (Wed AM): Pipelines</vt:lpstr>
      <vt:lpstr>Lunch (Wed): XNAT beyond 1.6</vt:lpstr>
      <vt:lpstr>Activity 6 (Wed PM): Reporting</vt:lpstr>
      <vt:lpstr>Developer days</vt:lpstr>
      <vt:lpstr>Developer days</vt:lpstr>
      <vt:lpstr>Meet your camp counselors</vt:lpstr>
      <vt:lpstr>More camp staff</vt:lpstr>
      <vt:lpstr>Camp rules</vt:lpstr>
      <vt:lpstr>Camp rules</vt:lpstr>
      <vt:lpstr>Dinner tonight @ Wild Flower</vt:lpstr>
      <vt:lpstr>Happy hour tomorrow @ Brennan’s</vt:lpstr>
      <vt:lpstr>Any questions?</vt:lpstr>
      <vt:lpstr>XNAT 1.6</vt:lpstr>
      <vt:lpstr>XNAT 1.6</vt:lpstr>
      <vt:lpstr>XNAT 1.6</vt:lpstr>
      <vt:lpstr>XNAT 1.6</vt:lpstr>
      <vt:lpstr>XNAT 1.6</vt:lpstr>
      <vt:lpstr>XNAT 1.6</vt:lpstr>
      <vt:lpstr>XNAT 1.6</vt:lpstr>
      <vt:lpstr>XNAT 1.6</vt:lpstr>
      <vt:lpstr>XNAT 1.6</vt:lpstr>
      <vt:lpstr>XNAT 1.6</vt:lpstr>
      <vt:lpstr>XNAT 1.6</vt:lpstr>
      <vt:lpstr>XNAT 1.6</vt:lpstr>
      <vt:lpstr>XNAT 1.6</vt:lpstr>
      <vt:lpstr>XNAT 1.6</vt:lpstr>
      <vt:lpstr>XNAT 1.6</vt:lpstr>
      <vt:lpstr>XNAT 1.6</vt:lpstr>
      <vt:lpstr>XNAT 1.6</vt:lpstr>
      <vt:lpstr>XNAT 1.6</vt:lpstr>
      <vt:lpstr>XNAT 1.6</vt:lpstr>
      <vt:lpstr>Have fun, campers!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the most from your time at Camp XNAT,  or How not to be hung from the flagpole by your underwear</dc:title>
  <dc:creator>Dan Marcus</dc:creator>
  <cp:lastModifiedBy>Dan Marcus</cp:lastModifiedBy>
  <cp:revision>21</cp:revision>
  <dcterms:created xsi:type="dcterms:W3CDTF">2012-06-22T21:36:23Z</dcterms:created>
  <dcterms:modified xsi:type="dcterms:W3CDTF">2012-06-25T12:43:08Z</dcterms:modified>
</cp:coreProperties>
</file>