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2" r:id="rId4"/>
    <p:sldId id="263" r:id="rId5"/>
    <p:sldId id="266" r:id="rId6"/>
    <p:sldId id="261" r:id="rId7"/>
    <p:sldId id="265" r:id="rId8"/>
    <p:sldId id="264" r:id="rId9"/>
    <p:sldId id="267" r:id="rId10"/>
    <p:sldId id="268" r:id="rId11"/>
    <p:sldId id="270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4F81BD"/>
    <a:srgbClr val="FF6600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5DB941-1B55-4B2D-9461-7B00790031C0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D3D908-6F53-41A5-A241-EE06F291472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XNAT 1.4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Theme: API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June, 2010</a:t>
          </a:r>
          <a:endParaRPr lang="en-US" sz="1300" dirty="0"/>
        </a:p>
      </dgm:t>
    </dgm:pt>
    <dgm:pt modelId="{5FA7B186-2BDB-4957-A838-BCCEA143354A}" type="parTrans" cxnId="{32AB60FC-7E76-48B3-BA28-B51DE08F82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933C478A-93D1-403D-B6BA-FB304215C64F}" type="sibTrans" cxnId="{32AB60FC-7E76-48B3-BA28-B51DE08F82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24E4EAE2-3632-4390-B03D-13028C037A2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REST API</a:t>
          </a:r>
          <a:endParaRPr lang="en-US" sz="1300" dirty="0"/>
        </a:p>
      </dgm:t>
    </dgm:pt>
    <dgm:pt modelId="{EBF15925-69F6-4805-80F5-14E6249BDE4A}" type="parTrans" cxnId="{967692E8-2D4C-48FE-BC69-EB1F9F6338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E8DC3B82-BEF4-40C8-B2AA-9BB4C4C38F29}" type="sibTrans" cxnId="{967692E8-2D4C-48FE-BC69-EB1F9F6338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54A6C993-D39B-4D22-B8CF-014B3D2DFAE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XNAT 1.5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Theme: Workflow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June, 2011</a:t>
          </a:r>
          <a:endParaRPr lang="en-US" sz="1300" dirty="0"/>
        </a:p>
      </dgm:t>
    </dgm:pt>
    <dgm:pt modelId="{9B76A79E-1966-4742-9280-105E4619181A}" type="parTrans" cxnId="{413A5CFE-97BB-47E7-A94F-3E58297988C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4A0BCA54-C7EE-4266-8CB6-FF44BE02D2A2}" type="sibTrans" cxnId="{413A5CFE-97BB-47E7-A94F-3E58297988C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DC79025-72A9-45DA-9004-8D19F7930EB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+27 new REST services</a:t>
          </a:r>
          <a:endParaRPr lang="en-US" sz="1300" dirty="0"/>
        </a:p>
      </dgm:t>
    </dgm:pt>
    <dgm:pt modelId="{794E1D80-2B62-4162-B94A-C31C048FDEAB}" type="parTrans" cxnId="{8AB27A22-A17A-4BEA-931B-FF051CA549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0CA036F-F135-4102-8154-36D225A6CDF4}" type="sibTrans" cxnId="{8AB27A22-A17A-4BEA-931B-FF051CA549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B7AC972-789E-4F08-BB1F-B6D4E13859D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XNAT 1.6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Theme: Security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July 2012</a:t>
          </a:r>
          <a:endParaRPr lang="en-US" sz="1300" dirty="0"/>
        </a:p>
      </dgm:t>
    </dgm:pt>
    <dgm:pt modelId="{180DB298-04B2-48A4-BFD5-DBD68EB95AF1}" type="parTrans" cxnId="{5910BA45-A667-45B4-90F4-E1EB182E3E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6768F5C-EB26-40CA-8081-A5A5C6BF588B}" type="sibTrans" cxnId="{5910BA45-A667-45B4-90F4-E1EB182E3E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0C924E5-CBC4-49F7-AF9A-5AD8B53D7272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Improved audit trail</a:t>
          </a:r>
          <a:endParaRPr lang="en-US" sz="1300" dirty="0"/>
        </a:p>
      </dgm:t>
    </dgm:pt>
    <dgm:pt modelId="{8456DBF1-1D84-40D4-BB95-FBCC7BB398EE}" type="parTrans" cxnId="{CBD9EF76-17F3-45C2-B66D-0D75CC13009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D7B2D5D-126E-4F1B-B760-B77449B7BA16}" type="sibTrans" cxnId="{CBD9EF76-17F3-45C2-B66D-0D75CC13009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D77A759-9F9D-4A57-B5AF-E385F12DF2D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Support for modules</a:t>
          </a:r>
          <a:endParaRPr lang="en-US" sz="1300" dirty="0"/>
        </a:p>
      </dgm:t>
    </dgm:pt>
    <dgm:pt modelId="{5B6F31A7-8F15-402A-BC97-E95E76BBC2FF}" type="parTrans" cxnId="{52B365DA-7F4F-4EFB-B01E-32B40AC81B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0A54EB29-ED90-4CA9-B482-5E0248B9C60F}" type="sibTrans" cxnId="{52B365DA-7F4F-4EFB-B01E-32B40AC81B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9B7F9F0-549E-4FDF-B5AC-3CDA0E693B70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XNAT 1.7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Theme: File &amp; system management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January 2013 (planned)</a:t>
          </a:r>
          <a:endParaRPr lang="en-US" sz="1300" dirty="0"/>
        </a:p>
      </dgm:t>
    </dgm:pt>
    <dgm:pt modelId="{2451AE2E-62A0-4286-B0A3-283E56FE8CED}" type="parTrans" cxnId="{2A099077-8B2A-4F6E-9A27-9B721E95B61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F1070C5-E9E5-4B3E-8131-115F673289B4}" type="sibTrans" cxnId="{2A099077-8B2A-4F6E-9A27-9B721E95B61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31BF49EF-0C74-45BD-B2DA-B2ED3B729B3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New </a:t>
          </a:r>
          <a:r>
            <a:rPr lang="en-US" sz="1300" dirty="0" err="1" smtClean="0"/>
            <a:t>prearchive</a:t>
          </a:r>
          <a:r>
            <a:rPr lang="en-US" sz="1300" dirty="0" smtClean="0"/>
            <a:t> interface</a:t>
          </a:r>
          <a:endParaRPr lang="en-US" sz="1300" dirty="0"/>
        </a:p>
      </dgm:t>
    </dgm:pt>
    <dgm:pt modelId="{B5D21E70-0893-44AE-93F6-BB7E9789C605}" type="parTrans" cxnId="{8BE66B5A-F91A-4F75-B82C-C174F39BD4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A4A6DB8B-2417-4A5D-BA3D-169FDBFB415F}" type="sibTrans" cxnId="{8BE66B5A-F91A-4F75-B82C-C174F39BD4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D77AF31-1B74-41A0-815C-EC630238E0FA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Improved user security</a:t>
          </a:r>
          <a:endParaRPr lang="en-US" sz="1300" dirty="0"/>
        </a:p>
      </dgm:t>
    </dgm:pt>
    <dgm:pt modelId="{2931ACEC-6D86-4F6C-8707-67357F98B157}" type="parTrans" cxnId="{DBD9932E-58A9-417B-8101-67D177959E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A64D4328-6328-4236-A8E7-56EF858B18CA}" type="sibTrans" cxnId="{DBD9932E-58A9-417B-8101-67D177959E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70674521-DB73-4BDA-AD06-2F997B78CDD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Project-specific DICOM </a:t>
          </a:r>
          <a:r>
            <a:rPr lang="en-US" sz="1300" dirty="0" err="1" smtClean="0"/>
            <a:t>anonymization</a:t>
          </a:r>
          <a:r>
            <a:rPr lang="en-US" sz="1300" dirty="0" smtClean="0"/>
            <a:t> profiles</a:t>
          </a:r>
          <a:endParaRPr lang="en-US" sz="1300" dirty="0"/>
        </a:p>
      </dgm:t>
    </dgm:pt>
    <dgm:pt modelId="{5D69898F-6BF0-4038-B09B-2B818725EAFC}" type="parTrans" cxnId="{F0A22531-6FB6-4FA8-BFD0-A7F377A740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ACB2E88-C842-4D62-B670-1AD77BA3483F}" type="sibTrans" cxnId="{F0A22531-6FB6-4FA8-BFD0-A7F377A740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2F1A9088-9D5B-4A36-BD1B-B617ACEAB88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New web upload tool</a:t>
          </a:r>
          <a:endParaRPr lang="en-US" sz="1300" dirty="0"/>
        </a:p>
      </dgm:t>
    </dgm:pt>
    <dgm:pt modelId="{3F3A9C03-A549-469C-82AA-02C183FF8EF8}" type="parTrans" cxnId="{731C2386-C404-4E24-8977-FA08FC03F60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9EE8694E-068D-494C-8F37-1E1632C4E86C}" type="sibTrans" cxnId="{731C2386-C404-4E24-8977-FA08FC03F60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59C1878-A368-4145-B774-A5B534A5E43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Improved DICOM support</a:t>
          </a:r>
          <a:endParaRPr lang="en-US" sz="1300" dirty="0"/>
        </a:p>
      </dgm:t>
    </dgm:pt>
    <dgm:pt modelId="{339B8176-C37E-40D1-9D64-0FEFD2C1BA2A}" type="parTrans" cxnId="{A0FBC5C2-A236-4016-BE66-80023DCA1C5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2BC7518-336E-42DB-861C-849FCAD35C2E}" type="sibTrans" cxnId="{A0FBC5C2-A236-4016-BE66-80023DCA1C5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EBFE6AB-EB71-4E13-9C87-DA340AB467F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Project-based security and navigation</a:t>
          </a:r>
          <a:endParaRPr lang="en-US" sz="1300" dirty="0"/>
        </a:p>
      </dgm:t>
    </dgm:pt>
    <dgm:pt modelId="{583EF1C1-3E78-41D7-9CD4-54BA72CADF23}" type="parTrans" cxnId="{EA977137-BE7E-48F6-8BFE-219B7A3B31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F028EBB5-16AD-4390-A734-BD7967A6A3FC}" type="sibTrans" cxnId="{EA977137-BE7E-48F6-8BFE-219B7A3B31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ACCA427E-BF08-478F-B5E0-58D6E7A69261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DICOM validation</a:t>
          </a:r>
          <a:endParaRPr lang="en-US" sz="1300" dirty="0"/>
        </a:p>
      </dgm:t>
    </dgm:pt>
    <dgm:pt modelId="{37C132E0-35B6-4FC8-8263-4269E097BB0A}" type="parTrans" cxnId="{E6100420-AFA8-4C40-8CDC-11DFFBC169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C51C83E-E624-4F13-BFEC-D0DAF680BDB5}" type="sibTrans" cxnId="{E6100420-AFA8-4C40-8CDC-11DFFBC169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56D9101-C0CE-428B-B24C-03173AFE23B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Study protocol validation</a:t>
          </a:r>
          <a:endParaRPr lang="en-US" sz="1300" dirty="0"/>
        </a:p>
      </dgm:t>
    </dgm:pt>
    <dgm:pt modelId="{F8B0773A-C550-410E-A505-C467C6A32DD3}" type="parTrans" cxnId="{88158CF3-8D16-476C-BE86-DD2898D681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238D242-B56C-46CB-9407-2C67E604BFBF}" type="sibTrans" cxnId="{88158CF3-8D16-476C-BE86-DD2898D681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0E1592C7-A2FA-4024-A774-459914B1856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+~10 new REST services</a:t>
          </a:r>
          <a:endParaRPr lang="en-US" sz="1300" dirty="0"/>
        </a:p>
      </dgm:t>
    </dgm:pt>
    <dgm:pt modelId="{DF2F306D-ABBB-4512-893F-7846EA4EC328}" type="parTrans" cxnId="{4183E1E0-81A2-4DC2-BF35-05841ED304D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3662BBF6-495D-47F7-8EF5-EE827B5B5EC4}" type="sibTrans" cxnId="{4183E1E0-81A2-4DC2-BF35-05841ED304D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5432196-4355-4011-BD85-DD42BC835FAA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XNAT client tools (XNAT Gateway, DICOM Browser, etc.)</a:t>
          </a:r>
          <a:endParaRPr lang="en-US" sz="1300" dirty="0"/>
        </a:p>
      </dgm:t>
    </dgm:pt>
    <dgm:pt modelId="{057B67DB-09AC-4654-8A27-DD5BBC22766C}" type="parTrans" cxnId="{6D2C6B9A-D287-4150-8F1A-A02C297977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F5D950B-1EB3-4795-BBED-EA1308A0770B}" type="sibTrans" cxnId="{6D2C6B9A-D287-4150-8F1A-A02C297977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D8482FC9-0D07-4127-B4EC-8A0FA45280E7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Download manager</a:t>
          </a:r>
          <a:endParaRPr lang="en-US" sz="1300" dirty="0"/>
        </a:p>
      </dgm:t>
    </dgm:pt>
    <dgm:pt modelId="{34ECFA9B-CA3C-4BB7-B790-7CFEAE2A4CEB}" type="parTrans" cxnId="{5F5BE1E2-B591-416F-83C4-F95BC7C909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980C324F-F291-4687-B9A7-D698AB7819FA}" type="sibTrans" cxnId="{5F5BE1E2-B591-416F-83C4-F95BC7C909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0391C79-73B3-4300-AE9D-B036E9A549CC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DICOM workflow.</a:t>
          </a:r>
          <a:endParaRPr lang="en-US" sz="1300" dirty="0"/>
        </a:p>
      </dgm:t>
    </dgm:pt>
    <dgm:pt modelId="{C3ED6DC5-C409-457A-86DA-8A6FC3ADC761}" type="parTrans" cxnId="{BC03E366-6DF8-4185-8264-5BE5A3E4BCF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7DDD301-8A32-4AC2-B12C-0D9BE984FCCF}" type="sibTrans" cxnId="{BC03E366-6DF8-4185-8264-5BE5A3E4BCF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088E7394-9F14-4599-B11D-EED8581D0EE5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User groups &amp; roles</a:t>
          </a:r>
          <a:endParaRPr lang="en-US" sz="1300" dirty="0"/>
        </a:p>
      </dgm:t>
    </dgm:pt>
    <dgm:pt modelId="{1A42BF7C-D3A3-43C9-B87B-EA1C21104DEE}" type="parTrans" cxnId="{B8E6E451-B6F1-4078-8EA9-8AAC55BE3B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5A2901AF-93C2-4B33-911B-E62C3B5F0C7C}" type="sibTrans" cxnId="{B8E6E451-B6F1-4078-8EA9-8AAC55BE3B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BAF52F7-F83C-4887-8AD4-43624E04B273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Protection against security exploits</a:t>
          </a:r>
          <a:endParaRPr lang="en-US" sz="1300" dirty="0"/>
        </a:p>
      </dgm:t>
    </dgm:pt>
    <dgm:pt modelId="{D2663939-8636-4B7C-AC25-1A37D62A70DA}" type="parTrans" cxnId="{CEBE9EE6-6229-4564-A87F-BC124195247D}">
      <dgm:prSet/>
      <dgm:spPr/>
      <dgm:t>
        <a:bodyPr/>
        <a:lstStyle/>
        <a:p>
          <a:endParaRPr lang="en-US" sz="1300"/>
        </a:p>
      </dgm:t>
    </dgm:pt>
    <dgm:pt modelId="{92D462AE-EDB9-4FC2-9E0E-B6EFD1F9A6A2}" type="sibTrans" cxnId="{CEBE9EE6-6229-4564-A87F-BC124195247D}">
      <dgm:prSet/>
      <dgm:spPr/>
      <dgm:t>
        <a:bodyPr/>
        <a:lstStyle/>
        <a:p>
          <a:endParaRPr lang="en-US" sz="1300"/>
        </a:p>
      </dgm:t>
    </dgm:pt>
    <dgm:pt modelId="{1DB4C9DD-A7C2-448B-9DBC-FE359EBF51C8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Improved installation </a:t>
          </a:r>
          <a:endParaRPr lang="en-US" sz="1300" dirty="0"/>
        </a:p>
      </dgm:t>
    </dgm:pt>
    <dgm:pt modelId="{5C4A9EE7-93DF-4CFD-9EC1-55A47B54B75D}" type="parTrans" cxnId="{12CFBBDA-2C26-4B6C-8CCD-2AEF8C58CC50}">
      <dgm:prSet/>
      <dgm:spPr/>
      <dgm:t>
        <a:bodyPr/>
        <a:lstStyle/>
        <a:p>
          <a:endParaRPr lang="en-US" sz="1300"/>
        </a:p>
      </dgm:t>
    </dgm:pt>
    <dgm:pt modelId="{17FA00F9-29A7-4893-B91E-F6B34D9BC755}" type="sibTrans" cxnId="{12CFBBDA-2C26-4B6C-8CCD-2AEF8C58CC50}">
      <dgm:prSet/>
      <dgm:spPr/>
      <dgm:t>
        <a:bodyPr/>
        <a:lstStyle/>
        <a:p>
          <a:endParaRPr lang="en-US" sz="1300"/>
        </a:p>
      </dgm:t>
    </dgm:pt>
    <dgm:pt modelId="{2F9EB28D-B3CB-4823-A15D-A1DAE19E048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File management UI</a:t>
          </a:r>
          <a:endParaRPr lang="en-US" sz="1300" dirty="0"/>
        </a:p>
      </dgm:t>
    </dgm:pt>
    <dgm:pt modelId="{927F505E-2E5A-4D85-9D55-694129481350}" type="parTrans" cxnId="{8B7AD00F-444C-4925-8627-9FB4BC7D5932}">
      <dgm:prSet/>
      <dgm:spPr/>
      <dgm:t>
        <a:bodyPr/>
        <a:lstStyle/>
        <a:p>
          <a:endParaRPr lang="en-US"/>
        </a:p>
      </dgm:t>
    </dgm:pt>
    <dgm:pt modelId="{72268347-C9F3-4A42-9FC8-7363DAC0CBF5}" type="sibTrans" cxnId="{8B7AD00F-444C-4925-8627-9FB4BC7D5932}">
      <dgm:prSet/>
      <dgm:spPr/>
      <dgm:t>
        <a:bodyPr/>
        <a:lstStyle/>
        <a:p>
          <a:endParaRPr lang="en-US"/>
        </a:p>
      </dgm:t>
    </dgm:pt>
    <dgm:pt modelId="{690F07E0-775C-4258-A3F5-73E534E5540C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Dynamic plugins</a:t>
          </a:r>
          <a:endParaRPr lang="en-US" sz="1300" dirty="0"/>
        </a:p>
      </dgm:t>
    </dgm:pt>
    <dgm:pt modelId="{47CD0316-524A-4182-806B-07C953A6FB89}" type="parTrans" cxnId="{9FB261B7-4F32-42FC-AA42-CF0EEDDB4ECA}">
      <dgm:prSet/>
      <dgm:spPr/>
      <dgm:t>
        <a:bodyPr/>
        <a:lstStyle/>
        <a:p>
          <a:endParaRPr lang="en-US"/>
        </a:p>
      </dgm:t>
    </dgm:pt>
    <dgm:pt modelId="{5AE95F00-0555-430C-90E5-23DE417D2CF3}" type="sibTrans" cxnId="{9FB261B7-4F32-42FC-AA42-CF0EEDDB4ECA}">
      <dgm:prSet/>
      <dgm:spPr/>
      <dgm:t>
        <a:bodyPr/>
        <a:lstStyle/>
        <a:p>
          <a:endParaRPr lang="en-US"/>
        </a:p>
      </dgm:t>
    </dgm:pt>
    <dgm:pt modelId="{AE52589F-42E5-4782-8DD9-6E5679643B5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File integrity features</a:t>
          </a:r>
          <a:endParaRPr lang="en-US" sz="1300" dirty="0"/>
        </a:p>
      </dgm:t>
    </dgm:pt>
    <dgm:pt modelId="{DD41B62F-6532-4438-A45E-0C16D7F5D0A5}" type="parTrans" cxnId="{20ABD406-FD56-4B69-84FA-14495D7D704F}">
      <dgm:prSet/>
      <dgm:spPr/>
      <dgm:t>
        <a:bodyPr/>
        <a:lstStyle/>
        <a:p>
          <a:endParaRPr lang="en-US"/>
        </a:p>
      </dgm:t>
    </dgm:pt>
    <dgm:pt modelId="{F4AAE32B-7F2F-4F82-83F2-607135BDC060}" type="sibTrans" cxnId="{20ABD406-FD56-4B69-84FA-14495D7D704F}">
      <dgm:prSet/>
      <dgm:spPr/>
      <dgm:t>
        <a:bodyPr/>
        <a:lstStyle/>
        <a:p>
          <a:endParaRPr lang="en-US"/>
        </a:p>
      </dgm:t>
    </dgm:pt>
    <dgm:pt modelId="{8E10F6F1-B9CF-4383-BFBD-6E1809094A6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Non-DICOM file import</a:t>
          </a:r>
          <a:endParaRPr lang="en-US" sz="1300" dirty="0"/>
        </a:p>
      </dgm:t>
    </dgm:pt>
    <dgm:pt modelId="{686BA548-CDFD-4EF3-9275-71FE57CF3EE2}" type="parTrans" cxnId="{84E92F59-1ABA-470D-AE0B-EA151E394480}">
      <dgm:prSet/>
      <dgm:spPr/>
      <dgm:t>
        <a:bodyPr/>
        <a:lstStyle/>
        <a:p>
          <a:endParaRPr lang="en-US"/>
        </a:p>
      </dgm:t>
    </dgm:pt>
    <dgm:pt modelId="{95B1E21A-65AC-48EE-9C14-D8D88ABB6D9E}" type="sibTrans" cxnId="{84E92F59-1ABA-470D-AE0B-EA151E394480}">
      <dgm:prSet/>
      <dgm:spPr/>
      <dgm:t>
        <a:bodyPr/>
        <a:lstStyle/>
        <a:p>
          <a:endParaRPr lang="en-US"/>
        </a:p>
      </dgm:t>
    </dgm:pt>
    <dgm:pt modelId="{FA5791DF-2549-43B1-BC49-6DCD59436FBC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Revised administration UI</a:t>
          </a:r>
          <a:endParaRPr lang="en-US" sz="1300" dirty="0"/>
        </a:p>
      </dgm:t>
    </dgm:pt>
    <dgm:pt modelId="{30FAF4E5-DEA1-4979-B043-0B3A2636F1E8}" type="parTrans" cxnId="{1D61317E-5D16-4EDD-8857-54103D15F9B3}">
      <dgm:prSet/>
      <dgm:spPr/>
      <dgm:t>
        <a:bodyPr/>
        <a:lstStyle/>
        <a:p>
          <a:endParaRPr lang="en-US"/>
        </a:p>
      </dgm:t>
    </dgm:pt>
    <dgm:pt modelId="{AF36922D-DEAC-4014-AE73-0EFC6BBD878C}" type="sibTrans" cxnId="{1D61317E-5D16-4EDD-8857-54103D15F9B3}">
      <dgm:prSet/>
      <dgm:spPr/>
      <dgm:t>
        <a:bodyPr/>
        <a:lstStyle/>
        <a:p>
          <a:endParaRPr lang="en-US"/>
        </a:p>
      </dgm:t>
    </dgm:pt>
    <dgm:pt modelId="{464CC68B-28DF-491E-8670-932F2F0F6E72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Friendly URLs</a:t>
          </a:r>
          <a:endParaRPr lang="en-US" sz="1300" dirty="0"/>
        </a:p>
      </dgm:t>
    </dgm:pt>
    <dgm:pt modelId="{600D5BEC-4DB2-4A30-95C1-335723BB80A6}" type="parTrans" cxnId="{D0805830-FB4C-4333-82B3-4D968690FC1A}">
      <dgm:prSet/>
      <dgm:spPr/>
      <dgm:t>
        <a:bodyPr/>
        <a:lstStyle/>
        <a:p>
          <a:endParaRPr lang="en-US"/>
        </a:p>
      </dgm:t>
    </dgm:pt>
    <dgm:pt modelId="{6C1616CB-A0B7-43E1-A043-794E89AC2F75}" type="sibTrans" cxnId="{D0805830-FB4C-4333-82B3-4D968690FC1A}">
      <dgm:prSet/>
      <dgm:spPr/>
      <dgm:t>
        <a:bodyPr/>
        <a:lstStyle/>
        <a:p>
          <a:endParaRPr lang="en-US"/>
        </a:p>
      </dgm:t>
    </dgm:pt>
    <dgm:pt modelId="{38F2669F-6844-40EE-8FC9-2EA431C91EC8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Configurable file paths</a:t>
          </a:r>
          <a:endParaRPr lang="en-US" sz="1300" dirty="0"/>
        </a:p>
      </dgm:t>
    </dgm:pt>
    <dgm:pt modelId="{A854EA46-9483-4B50-957D-E0692534CD29}" type="parTrans" cxnId="{BCE87BB4-B58A-4107-B4D4-D73B1C72B59B}">
      <dgm:prSet/>
      <dgm:spPr/>
    </dgm:pt>
    <dgm:pt modelId="{43B51685-93DA-47F0-B50B-18B6BE9461FF}" type="sibTrans" cxnId="{BCE87BB4-B58A-4107-B4D4-D73B1C72B59B}">
      <dgm:prSet/>
      <dgm:spPr/>
    </dgm:pt>
    <dgm:pt modelId="{123220E2-D975-4DB6-8521-78A9BD82B175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One-click deployment</a:t>
          </a:r>
          <a:endParaRPr lang="en-US" sz="1300" dirty="0"/>
        </a:p>
      </dgm:t>
    </dgm:pt>
    <dgm:pt modelId="{69490904-4D64-412D-89E1-B838FE7F76FF}" type="parTrans" cxnId="{1E471713-DFA4-40F3-9807-62524DC5E2E3}">
      <dgm:prSet/>
      <dgm:spPr/>
    </dgm:pt>
    <dgm:pt modelId="{5E20317B-4271-4577-9F50-2D55D6D3A909}" type="sibTrans" cxnId="{1E471713-DFA4-40F3-9807-62524DC5E2E3}">
      <dgm:prSet/>
      <dgm:spPr/>
    </dgm:pt>
    <dgm:pt modelId="{99E99C20-B9D4-4592-9391-03D938D71C7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Scalability</a:t>
          </a:r>
          <a:endParaRPr lang="en-US" sz="1300" dirty="0"/>
        </a:p>
      </dgm:t>
    </dgm:pt>
    <dgm:pt modelId="{C2E0D071-4285-4782-9E12-F983537DA238}" type="parTrans" cxnId="{4CF2F260-F432-4F92-B23C-57F2AFD7DE16}">
      <dgm:prSet/>
      <dgm:spPr/>
    </dgm:pt>
    <dgm:pt modelId="{149CB46A-9487-40F8-9FED-B20FBDEE9382}" type="sibTrans" cxnId="{4CF2F260-F432-4F92-B23C-57F2AFD7DE16}">
      <dgm:prSet/>
      <dgm:spPr/>
    </dgm:pt>
    <dgm:pt modelId="{259CA7DF-CB3C-4A11-8ED4-F2B30AB29160}" type="pres">
      <dgm:prSet presAssocID="{A15DB941-1B55-4B2D-9461-7B00790031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0AC2F-3127-4EB0-9CDB-9E221FD1610D}" type="pres">
      <dgm:prSet presAssocID="{0CD3D908-6F53-41A5-A241-EE06F291472F}" presName="composite" presStyleCnt="0"/>
      <dgm:spPr/>
    </dgm:pt>
    <dgm:pt modelId="{37971BCC-0FC0-4BF2-9DD0-955F8F185A5D}" type="pres">
      <dgm:prSet presAssocID="{0CD3D908-6F53-41A5-A241-EE06F291472F}" presName="parTx" presStyleLbl="alignNode1" presStyleIdx="0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0740D-5317-4697-B813-99C028C9F994}" type="pres">
      <dgm:prSet presAssocID="{0CD3D908-6F53-41A5-A241-EE06F291472F}" presName="desTx" presStyleLbl="alignAccFollowNode1" presStyleIdx="0" presStyleCnt="4" custLinFactNeighborY="8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AE14C-6CBF-45C5-8785-2402DF1C83E4}" type="pres">
      <dgm:prSet presAssocID="{933C478A-93D1-403D-B6BA-FB304215C64F}" presName="space" presStyleCnt="0"/>
      <dgm:spPr/>
    </dgm:pt>
    <dgm:pt modelId="{185BEF86-8141-493D-A80C-E95AEB4B2123}" type="pres">
      <dgm:prSet presAssocID="{54A6C993-D39B-4D22-B8CF-014B3D2DFAE6}" presName="composite" presStyleCnt="0"/>
      <dgm:spPr/>
    </dgm:pt>
    <dgm:pt modelId="{3E6AB445-C912-4824-BDDF-47BAB79D37BB}" type="pres">
      <dgm:prSet presAssocID="{54A6C993-D39B-4D22-B8CF-014B3D2DFAE6}" presName="parTx" presStyleLbl="alignNode1" presStyleIdx="1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6D722-6492-4B5C-8C2A-3FEF3AA98F5C}" type="pres">
      <dgm:prSet presAssocID="{54A6C993-D39B-4D22-B8CF-014B3D2DFAE6}" presName="desTx" presStyleLbl="alignAccFollowNode1" presStyleIdx="1" presStyleCnt="4" custLinFactNeighborY="62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E9010-5E84-4F01-A4E0-FF949A28E3CC}" type="pres">
      <dgm:prSet presAssocID="{4A0BCA54-C7EE-4266-8CB6-FF44BE02D2A2}" presName="space" presStyleCnt="0"/>
      <dgm:spPr/>
    </dgm:pt>
    <dgm:pt modelId="{849A7FEA-A142-4FA4-93B3-4414F2027948}" type="pres">
      <dgm:prSet presAssocID="{CB7AC972-789E-4F08-BB1F-B6D4E13859DE}" presName="composite" presStyleCnt="0"/>
      <dgm:spPr/>
    </dgm:pt>
    <dgm:pt modelId="{2C7F32C9-0952-48B9-83A7-C1236174D126}" type="pres">
      <dgm:prSet presAssocID="{CB7AC972-789E-4F08-BB1F-B6D4E13859DE}" presName="parTx" presStyleLbl="alignNode1" presStyleIdx="2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658FA-77E8-43CA-9F6A-7A8830E9961C}" type="pres">
      <dgm:prSet presAssocID="{CB7AC972-789E-4F08-BB1F-B6D4E13859DE}" presName="desTx" presStyleLbl="alignAccFollowNode1" presStyleIdx="2" presStyleCnt="4" custLinFactNeighborY="8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440A2-08FE-4C1F-99B3-DCF83F9B18ED}" type="pres">
      <dgm:prSet presAssocID="{B6768F5C-EB26-40CA-8081-A5A5C6BF588B}" presName="space" presStyleCnt="0"/>
      <dgm:spPr/>
    </dgm:pt>
    <dgm:pt modelId="{7B4AB4D3-99FB-4ACC-B526-B85E6A6F3961}" type="pres">
      <dgm:prSet presAssocID="{89B7F9F0-549E-4FDF-B5AC-3CDA0E693B70}" presName="composite" presStyleCnt="0"/>
      <dgm:spPr/>
    </dgm:pt>
    <dgm:pt modelId="{3634E721-3756-499C-AAB6-EF638683A309}" type="pres">
      <dgm:prSet presAssocID="{89B7F9F0-549E-4FDF-B5AC-3CDA0E693B70}" presName="parTx" presStyleLbl="alignNode1" presStyleIdx="3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6F2B0-C7F6-4AAF-BF82-558DCBD5A4CF}" type="pres">
      <dgm:prSet presAssocID="{89B7F9F0-549E-4FDF-B5AC-3CDA0E693B70}" presName="desTx" presStyleLbl="alignAccFollowNode1" presStyleIdx="3" presStyleCnt="4" custLinFactNeighborY="8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E87BB4-B58A-4107-B4D4-D73B1C72B59B}" srcId="{89B7F9F0-549E-4FDF-B5AC-3CDA0E693B70}" destId="{38F2669F-6844-40EE-8FC9-2EA431C91EC8}" srcOrd="3" destOrd="0" parTransId="{A854EA46-9483-4B50-957D-E0692534CD29}" sibTransId="{43B51685-93DA-47F0-B50B-18B6BE9461FF}"/>
    <dgm:cxn modelId="{5910BA45-A667-45B4-90F4-E1EB182E3E38}" srcId="{A15DB941-1B55-4B2D-9461-7B00790031C0}" destId="{CB7AC972-789E-4F08-BB1F-B6D4E13859DE}" srcOrd="2" destOrd="0" parTransId="{180DB298-04B2-48A4-BFD5-DBD68EB95AF1}" sibTransId="{B6768F5C-EB26-40CA-8081-A5A5C6BF588B}"/>
    <dgm:cxn modelId="{27F87A3F-3EA2-4090-AD69-C2F0E3B36F93}" type="presOf" srcId="{123220E2-D975-4DB6-8521-78A9BD82B175}" destId="{F1C6F2B0-C7F6-4AAF-BF82-558DCBD5A4CF}" srcOrd="0" destOrd="8" presId="urn:microsoft.com/office/officeart/2005/8/layout/hList1"/>
    <dgm:cxn modelId="{F603A4DB-F1A3-4914-ACAB-C573C2495233}" type="presOf" srcId="{1D77A759-9F9D-4A57-B5AF-E385F12DF2D9}" destId="{C41658FA-77E8-43CA-9F6A-7A8830E9961C}" srcOrd="0" destOrd="3" presId="urn:microsoft.com/office/officeart/2005/8/layout/hList1"/>
    <dgm:cxn modelId="{69EA5126-8E1A-4564-BD17-06D138622F2E}" type="presOf" srcId="{CD77AF31-1B74-41A0-815C-EC630238E0FA}" destId="{C41658FA-77E8-43CA-9F6A-7A8830E9961C}" srcOrd="0" destOrd="1" presId="urn:microsoft.com/office/officeart/2005/8/layout/hList1"/>
    <dgm:cxn modelId="{1E471713-DFA4-40F3-9807-62524DC5E2E3}" srcId="{89B7F9F0-549E-4FDF-B5AC-3CDA0E693B70}" destId="{123220E2-D975-4DB6-8521-78A9BD82B175}" srcOrd="8" destOrd="0" parTransId="{69490904-4D64-412D-89E1-B838FE7F76FF}" sibTransId="{5E20317B-4271-4577-9F50-2D55D6D3A909}"/>
    <dgm:cxn modelId="{00E23BDC-3EB7-4FFA-8F0C-5291EF0D7822}" type="presOf" srcId="{659C1878-A368-4145-B774-A5B534A5E43B}" destId="{B116D722-6492-4B5C-8C2A-3FEF3AA98F5C}" srcOrd="0" destOrd="3" presId="urn:microsoft.com/office/officeart/2005/8/layout/hList1"/>
    <dgm:cxn modelId="{42E02750-E93D-487A-9FD5-7FB587CE4010}" type="presOf" srcId="{ACCA427E-BF08-478F-B5E0-58D6E7A69261}" destId="{B116D722-6492-4B5C-8C2A-3FEF3AA98F5C}" srcOrd="0" destOrd="5" presId="urn:microsoft.com/office/officeart/2005/8/layout/hList1"/>
    <dgm:cxn modelId="{3F890F49-1C73-435B-B129-8EFF2E78A690}" type="presOf" srcId="{89B7F9F0-549E-4FDF-B5AC-3CDA0E693B70}" destId="{3634E721-3756-499C-AAB6-EF638683A309}" srcOrd="0" destOrd="0" presId="urn:microsoft.com/office/officeart/2005/8/layout/hList1"/>
    <dgm:cxn modelId="{692A16C5-EFCC-40D0-A7AA-FED911FC5562}" type="presOf" srcId="{38F2669F-6844-40EE-8FC9-2EA431C91EC8}" destId="{F1C6F2B0-C7F6-4AAF-BF82-558DCBD5A4CF}" srcOrd="0" destOrd="3" presId="urn:microsoft.com/office/officeart/2005/8/layout/hList1"/>
    <dgm:cxn modelId="{83EEFC4A-052B-40C8-9A81-ABFB0B5C6F4E}" type="presOf" srcId="{FA5791DF-2549-43B1-BC49-6DCD59436FBC}" destId="{F1C6F2B0-C7F6-4AAF-BF82-558DCBD5A4CF}" srcOrd="0" destOrd="6" presId="urn:microsoft.com/office/officeart/2005/8/layout/hList1"/>
    <dgm:cxn modelId="{DA935188-381F-403E-B61D-67DD8A90B793}" type="presOf" srcId="{CB7AC972-789E-4F08-BB1F-B6D4E13859DE}" destId="{2C7F32C9-0952-48B9-83A7-C1236174D126}" srcOrd="0" destOrd="0" presId="urn:microsoft.com/office/officeart/2005/8/layout/hList1"/>
    <dgm:cxn modelId="{CEBE9EE6-6229-4564-A87F-BC124195247D}" srcId="{CB7AC972-789E-4F08-BB1F-B6D4E13859DE}" destId="{CBAF52F7-F83C-4887-8AD4-43624E04B273}" srcOrd="2" destOrd="0" parTransId="{D2663939-8636-4B7C-AC25-1A37D62A70DA}" sibTransId="{92D462AE-EDB9-4FC2-9E0E-B6EFD1F9A6A2}"/>
    <dgm:cxn modelId="{E6100420-AFA8-4C40-8CDC-11DFFBC169F2}" srcId="{54A6C993-D39B-4D22-B8CF-014B3D2DFAE6}" destId="{ACCA427E-BF08-478F-B5E0-58D6E7A69261}" srcOrd="5" destOrd="0" parTransId="{37C132E0-35B6-4FC8-8263-4269E097BB0A}" sibTransId="{1C51C83E-E624-4F13-BFEC-D0DAF680BDB5}"/>
    <dgm:cxn modelId="{8765DF0B-8F2B-47CD-8593-A76A970AD130}" type="presOf" srcId="{464CC68B-28DF-491E-8670-932F2F0F6E72}" destId="{F1C6F2B0-C7F6-4AAF-BF82-558DCBD5A4CF}" srcOrd="0" destOrd="5" presId="urn:microsoft.com/office/officeart/2005/8/layout/hList1"/>
    <dgm:cxn modelId="{8B7AD00F-444C-4925-8627-9FB4BC7D5932}" srcId="{89B7F9F0-549E-4FDF-B5AC-3CDA0E693B70}" destId="{2F9EB28D-B3CB-4823-A15D-A1DAE19E048B}" srcOrd="2" destOrd="0" parTransId="{927F505E-2E5A-4D85-9D55-694129481350}" sibTransId="{72268347-C9F3-4A42-9FC8-7363DAC0CBF5}"/>
    <dgm:cxn modelId="{7FE2F0D5-BBB7-480D-B300-6841020BAA52}" type="presOf" srcId="{A15DB941-1B55-4B2D-9461-7B00790031C0}" destId="{259CA7DF-CB3C-4A11-8ED4-F2B30AB29160}" srcOrd="0" destOrd="0" presId="urn:microsoft.com/office/officeart/2005/8/layout/hList1"/>
    <dgm:cxn modelId="{2C33B0F6-DB40-4662-918C-3C786C499743}" type="presOf" srcId="{0CD3D908-6F53-41A5-A241-EE06F291472F}" destId="{37971BCC-0FC0-4BF2-9DD0-955F8F185A5D}" srcOrd="0" destOrd="0" presId="urn:microsoft.com/office/officeart/2005/8/layout/hList1"/>
    <dgm:cxn modelId="{2A099077-8B2A-4F6E-9A27-9B721E95B614}" srcId="{A15DB941-1B55-4B2D-9461-7B00790031C0}" destId="{89B7F9F0-549E-4FDF-B5AC-3CDA0E693B70}" srcOrd="3" destOrd="0" parTransId="{2451AE2E-62A0-4286-B0A3-283E56FE8CED}" sibTransId="{BF1070C5-E9E5-4B3E-8131-115F673289B4}"/>
    <dgm:cxn modelId="{88158CF3-8D16-476C-BE86-DD2898D681C5}" srcId="{CB7AC972-789E-4F08-BB1F-B6D4E13859DE}" destId="{656D9101-C0CE-428B-B24C-03173AFE23BB}" srcOrd="4" destOrd="0" parTransId="{F8B0773A-C550-410E-A505-C467C6A32DD3}" sibTransId="{6238D242-B56C-46CB-9407-2C67E604BFBF}"/>
    <dgm:cxn modelId="{70FE0C7E-E1CC-43A3-B6EC-A651E7AEDB72}" type="presOf" srcId="{CBAF52F7-F83C-4887-8AD4-43624E04B273}" destId="{C41658FA-77E8-43CA-9F6A-7A8830E9961C}" srcOrd="0" destOrd="2" presId="urn:microsoft.com/office/officeart/2005/8/layout/hList1"/>
    <dgm:cxn modelId="{C3D333B0-2D6B-4845-8E59-E3EA6FD701D2}" type="presOf" srcId="{690F07E0-775C-4258-A3F5-73E534E5540C}" destId="{F1C6F2B0-C7F6-4AAF-BF82-558DCBD5A4CF}" srcOrd="0" destOrd="7" presId="urn:microsoft.com/office/officeart/2005/8/layout/hList1"/>
    <dgm:cxn modelId="{52B365DA-7F4F-4EFB-B01E-32B40AC81BF2}" srcId="{CB7AC972-789E-4F08-BB1F-B6D4E13859DE}" destId="{1D77A759-9F9D-4A57-B5AF-E385F12DF2D9}" srcOrd="3" destOrd="0" parTransId="{5B6F31A7-8F15-402A-BC97-E95E76BBC2FF}" sibTransId="{0A54EB29-ED90-4CA9-B482-5E0248B9C60F}"/>
    <dgm:cxn modelId="{F0A22531-6FB6-4FA8-BFD0-A7F377A740EE}" srcId="{54A6C993-D39B-4D22-B8CF-014B3D2DFAE6}" destId="{70674521-DB73-4BDA-AD06-2F997B78CDD6}" srcOrd="1" destOrd="0" parTransId="{5D69898F-6BF0-4038-B09B-2B818725EAFC}" sibTransId="{CACB2E88-C842-4D62-B670-1AD77BA3483F}"/>
    <dgm:cxn modelId="{413A5CFE-97BB-47E7-A94F-3E58297988CF}" srcId="{A15DB941-1B55-4B2D-9461-7B00790031C0}" destId="{54A6C993-D39B-4D22-B8CF-014B3D2DFAE6}" srcOrd="1" destOrd="0" parTransId="{9B76A79E-1966-4742-9280-105E4619181A}" sibTransId="{4A0BCA54-C7EE-4266-8CB6-FF44BE02D2A2}"/>
    <dgm:cxn modelId="{126142D2-8B56-45E6-AB1D-490C977CD613}" type="presOf" srcId="{656D9101-C0CE-428B-B24C-03173AFE23BB}" destId="{C41658FA-77E8-43CA-9F6A-7A8830E9961C}" srcOrd="0" destOrd="4" presId="urn:microsoft.com/office/officeart/2005/8/layout/hList1"/>
    <dgm:cxn modelId="{12CFBBDA-2C26-4B6C-8CCD-2AEF8C58CC50}" srcId="{54A6C993-D39B-4D22-B8CF-014B3D2DFAE6}" destId="{1DB4C9DD-A7C2-448B-9DBC-FE359EBF51C8}" srcOrd="4" destOrd="0" parTransId="{5C4A9EE7-93DF-4CFD-9EC1-55A47B54B75D}" sibTransId="{17FA00F9-29A7-4893-B91E-F6B34D9BC755}"/>
    <dgm:cxn modelId="{8AB27A22-A17A-4BEA-931B-FF051CA5496A}" srcId="{54A6C993-D39B-4D22-B8CF-014B3D2DFAE6}" destId="{BDC79025-72A9-45DA-9004-8D19F7930EB6}" srcOrd="6" destOrd="0" parTransId="{794E1D80-2B62-4162-B94A-C31C048FDEAB}" sibTransId="{80CA036F-F135-4102-8154-36D225A6CDF4}"/>
    <dgm:cxn modelId="{63741C95-4B30-4BD6-9EED-D196A7B54B55}" type="presOf" srcId="{0E1592C7-A2FA-4024-A774-459914B18566}" destId="{C41658FA-77E8-43CA-9F6A-7A8830E9961C}" srcOrd="0" destOrd="5" presId="urn:microsoft.com/office/officeart/2005/8/layout/hList1"/>
    <dgm:cxn modelId="{EA977137-BE7E-48F6-8BFE-219B7A3B31DC}" srcId="{0CD3D908-6F53-41A5-A241-EE06F291472F}" destId="{6EBFE6AB-EB71-4E13-9C87-DA340AB467FF}" srcOrd="1" destOrd="0" parTransId="{583EF1C1-3E78-41D7-9CD4-54BA72CADF23}" sibTransId="{F028EBB5-16AD-4390-A734-BD7967A6A3FC}"/>
    <dgm:cxn modelId="{1D61317E-5D16-4EDD-8857-54103D15F9B3}" srcId="{89B7F9F0-549E-4FDF-B5AC-3CDA0E693B70}" destId="{FA5791DF-2549-43B1-BC49-6DCD59436FBC}" srcOrd="6" destOrd="0" parTransId="{30FAF4E5-DEA1-4979-B043-0B3A2636F1E8}" sibTransId="{AF36922D-DEAC-4014-AE73-0EFC6BBD878C}"/>
    <dgm:cxn modelId="{3436385E-7592-49E4-9870-249FA1489ABF}" type="presOf" srcId="{BDC79025-72A9-45DA-9004-8D19F7930EB6}" destId="{B116D722-6492-4B5C-8C2A-3FEF3AA98F5C}" srcOrd="0" destOrd="6" presId="urn:microsoft.com/office/officeart/2005/8/layout/hList1"/>
    <dgm:cxn modelId="{967692E8-2D4C-48FE-BC69-EB1F9F633879}" srcId="{0CD3D908-6F53-41A5-A241-EE06F291472F}" destId="{24E4EAE2-3632-4390-B03D-13028C037A2F}" srcOrd="0" destOrd="0" parTransId="{EBF15925-69F6-4805-80F5-14E6249BDE4A}" sibTransId="{E8DC3B82-BEF4-40C8-B2AA-9BB4C4C38F29}"/>
    <dgm:cxn modelId="{9E3190EB-DA9E-4B89-9919-0385D4B5C768}" type="presOf" srcId="{1DB4C9DD-A7C2-448B-9DBC-FE359EBF51C8}" destId="{B116D722-6492-4B5C-8C2A-3FEF3AA98F5C}" srcOrd="0" destOrd="4" presId="urn:microsoft.com/office/officeart/2005/8/layout/hList1"/>
    <dgm:cxn modelId="{20ABD406-FD56-4B69-84FA-14495D7D704F}" srcId="{89B7F9F0-549E-4FDF-B5AC-3CDA0E693B70}" destId="{AE52589F-42E5-4782-8DD9-6E5679643B5F}" srcOrd="1" destOrd="0" parTransId="{DD41B62F-6532-4438-A45E-0C16D7F5D0A5}" sibTransId="{F4AAE32B-7F2F-4F82-83F2-607135BDC060}"/>
    <dgm:cxn modelId="{E032E375-F773-47CE-914B-68B1B540B232}" type="presOf" srcId="{10391C79-73B3-4300-AE9D-B036E9A549CC}" destId="{77C0740D-5317-4697-B813-99C028C9F994}" srcOrd="0" destOrd="2" presId="urn:microsoft.com/office/officeart/2005/8/layout/hList1"/>
    <dgm:cxn modelId="{DBD9932E-58A9-417B-8101-67D177959E30}" srcId="{CB7AC972-789E-4F08-BB1F-B6D4E13859DE}" destId="{CD77AF31-1B74-41A0-815C-EC630238E0FA}" srcOrd="1" destOrd="0" parTransId="{2931ACEC-6D86-4F6C-8707-67357F98B157}" sibTransId="{A64D4328-6328-4236-A8E7-56EF858B18CA}"/>
    <dgm:cxn modelId="{6D2C6B9A-D287-4150-8F1A-A02C2979773A}" srcId="{0CD3D908-6F53-41A5-A241-EE06F291472F}" destId="{C5432196-4355-4011-BD85-DD42BC835FAA}" srcOrd="4" destOrd="0" parTransId="{057B67DB-09AC-4654-8A27-DD5BBC22766C}" sibTransId="{1F5D950B-1EB3-4795-BBED-EA1308A0770B}"/>
    <dgm:cxn modelId="{51E6EE10-3420-4C15-B740-9CB9DDE9CD63}" type="presOf" srcId="{AE52589F-42E5-4782-8DD9-6E5679643B5F}" destId="{F1C6F2B0-C7F6-4AAF-BF82-558DCBD5A4CF}" srcOrd="0" destOrd="1" presId="urn:microsoft.com/office/officeart/2005/8/layout/hList1"/>
    <dgm:cxn modelId="{9FB261B7-4F32-42FC-AA42-CF0EEDDB4ECA}" srcId="{89B7F9F0-549E-4FDF-B5AC-3CDA0E693B70}" destId="{690F07E0-775C-4258-A3F5-73E534E5540C}" srcOrd="7" destOrd="0" parTransId="{47CD0316-524A-4182-806B-07C953A6FB89}" sibTransId="{5AE95F00-0555-430C-90E5-23DE417D2CF3}"/>
    <dgm:cxn modelId="{B8E6E451-B6F1-4078-8EA9-8AAC55BE3B17}" srcId="{0CD3D908-6F53-41A5-A241-EE06F291472F}" destId="{088E7394-9F14-4599-B11D-EED8581D0EE5}" srcOrd="3" destOrd="0" parTransId="{1A42BF7C-D3A3-43C9-B87B-EA1C21104DEE}" sibTransId="{5A2901AF-93C2-4B33-911B-E62C3B5F0C7C}"/>
    <dgm:cxn modelId="{32AB60FC-7E76-48B3-BA28-B51DE08F82B6}" srcId="{A15DB941-1B55-4B2D-9461-7B00790031C0}" destId="{0CD3D908-6F53-41A5-A241-EE06F291472F}" srcOrd="0" destOrd="0" parTransId="{5FA7B186-2BDB-4957-A838-BCCEA143354A}" sibTransId="{933C478A-93D1-403D-B6BA-FB304215C64F}"/>
    <dgm:cxn modelId="{5F5BE1E2-B591-416F-83C4-F95BC7C90917}" srcId="{89B7F9F0-549E-4FDF-B5AC-3CDA0E693B70}" destId="{D8482FC9-0D07-4127-B4EC-8A0FA45280E7}" srcOrd="0" destOrd="0" parTransId="{34ECFA9B-CA3C-4BB7-B790-7CFEAE2A4CEB}" sibTransId="{980C324F-F291-4687-B9A7-D698AB7819FA}"/>
    <dgm:cxn modelId="{D0805830-FB4C-4333-82B3-4D968690FC1A}" srcId="{89B7F9F0-549E-4FDF-B5AC-3CDA0E693B70}" destId="{464CC68B-28DF-491E-8670-932F2F0F6E72}" srcOrd="5" destOrd="0" parTransId="{600D5BEC-4DB2-4A30-95C1-335723BB80A6}" sibTransId="{6C1616CB-A0B7-43E1-A043-794E89AC2F75}"/>
    <dgm:cxn modelId="{4CF2F260-F432-4F92-B23C-57F2AFD7DE16}" srcId="{89B7F9F0-549E-4FDF-B5AC-3CDA0E693B70}" destId="{99E99C20-B9D4-4592-9391-03D938D71C7E}" srcOrd="9" destOrd="0" parTransId="{C2E0D071-4285-4782-9E12-F983537DA238}" sibTransId="{149CB46A-9487-40F8-9FED-B20FBDEE9382}"/>
    <dgm:cxn modelId="{29864F53-9B86-4969-9A0D-E933DA6AA1AC}" type="presOf" srcId="{6EBFE6AB-EB71-4E13-9C87-DA340AB467FF}" destId="{77C0740D-5317-4697-B813-99C028C9F994}" srcOrd="0" destOrd="1" presId="urn:microsoft.com/office/officeart/2005/8/layout/hList1"/>
    <dgm:cxn modelId="{8BE66B5A-F91A-4F75-B82C-C174F39BD426}" srcId="{54A6C993-D39B-4D22-B8CF-014B3D2DFAE6}" destId="{31BF49EF-0C74-45BD-B2DA-B2ED3B729B3B}" srcOrd="0" destOrd="0" parTransId="{B5D21E70-0893-44AE-93F6-BB7E9789C605}" sibTransId="{A4A6DB8B-2417-4A5D-BA3D-169FDBFB415F}"/>
    <dgm:cxn modelId="{073DC4F8-BBAE-47F8-A1FB-32CDA3B78E98}" type="presOf" srcId="{70674521-DB73-4BDA-AD06-2F997B78CDD6}" destId="{B116D722-6492-4B5C-8C2A-3FEF3AA98F5C}" srcOrd="0" destOrd="1" presId="urn:microsoft.com/office/officeart/2005/8/layout/hList1"/>
    <dgm:cxn modelId="{43C7A5BC-460D-4E16-A69B-F975EE560A94}" type="presOf" srcId="{24E4EAE2-3632-4390-B03D-13028C037A2F}" destId="{77C0740D-5317-4697-B813-99C028C9F994}" srcOrd="0" destOrd="0" presId="urn:microsoft.com/office/officeart/2005/8/layout/hList1"/>
    <dgm:cxn modelId="{84E92F59-1ABA-470D-AE0B-EA151E394480}" srcId="{89B7F9F0-549E-4FDF-B5AC-3CDA0E693B70}" destId="{8E10F6F1-B9CF-4383-BFBD-6E1809094A69}" srcOrd="4" destOrd="0" parTransId="{686BA548-CDFD-4EF3-9275-71FE57CF3EE2}" sibTransId="{95B1E21A-65AC-48EE-9C14-D8D88ABB6D9E}"/>
    <dgm:cxn modelId="{4183E1E0-81A2-4DC2-BF35-05841ED304D7}" srcId="{CB7AC972-789E-4F08-BB1F-B6D4E13859DE}" destId="{0E1592C7-A2FA-4024-A774-459914B18566}" srcOrd="5" destOrd="0" parTransId="{DF2F306D-ABBB-4512-893F-7846EA4EC328}" sibTransId="{3662BBF6-495D-47F7-8EF5-EE827B5B5EC4}"/>
    <dgm:cxn modelId="{A56B61CA-A8EB-4737-8A32-61983D4529E8}" type="presOf" srcId="{99E99C20-B9D4-4592-9391-03D938D71C7E}" destId="{F1C6F2B0-C7F6-4AAF-BF82-558DCBD5A4CF}" srcOrd="0" destOrd="9" presId="urn:microsoft.com/office/officeart/2005/8/layout/hList1"/>
    <dgm:cxn modelId="{BC03E366-6DF8-4185-8264-5BE5A3E4BCF4}" srcId="{0CD3D908-6F53-41A5-A241-EE06F291472F}" destId="{10391C79-73B3-4300-AE9D-B036E9A549CC}" srcOrd="2" destOrd="0" parTransId="{C3ED6DC5-C409-457A-86DA-8A6FC3ADC761}" sibTransId="{B7DDD301-8A32-4AC2-B12C-0D9BE984FCCF}"/>
    <dgm:cxn modelId="{131C1A15-581D-47A2-94F7-ADF5A553DB80}" type="presOf" srcId="{D8482FC9-0D07-4127-B4EC-8A0FA45280E7}" destId="{F1C6F2B0-C7F6-4AAF-BF82-558DCBD5A4CF}" srcOrd="0" destOrd="0" presId="urn:microsoft.com/office/officeart/2005/8/layout/hList1"/>
    <dgm:cxn modelId="{1F5DDB64-59E3-4C7A-AD42-A92D0BCABB94}" type="presOf" srcId="{088E7394-9F14-4599-B11D-EED8581D0EE5}" destId="{77C0740D-5317-4697-B813-99C028C9F994}" srcOrd="0" destOrd="3" presId="urn:microsoft.com/office/officeart/2005/8/layout/hList1"/>
    <dgm:cxn modelId="{CBD9EF76-17F3-45C2-B66D-0D75CC130092}" srcId="{CB7AC972-789E-4F08-BB1F-B6D4E13859DE}" destId="{80C924E5-CBC4-49F7-AF9A-5AD8B53D7272}" srcOrd="0" destOrd="0" parTransId="{8456DBF1-1D84-40D4-BB95-FBCC7BB398EE}" sibTransId="{6D7B2D5D-126E-4F1B-B760-B77449B7BA16}"/>
    <dgm:cxn modelId="{731C2386-C404-4E24-8977-FA08FC03F603}" srcId="{54A6C993-D39B-4D22-B8CF-014B3D2DFAE6}" destId="{2F1A9088-9D5B-4A36-BD1B-B617ACEAB88B}" srcOrd="2" destOrd="0" parTransId="{3F3A9C03-A549-469C-82AA-02C183FF8EF8}" sibTransId="{9EE8694E-068D-494C-8F37-1E1632C4E86C}"/>
    <dgm:cxn modelId="{43FACF3F-8A8F-461A-986F-D0F0B1C68DD1}" type="presOf" srcId="{8E10F6F1-B9CF-4383-BFBD-6E1809094A69}" destId="{F1C6F2B0-C7F6-4AAF-BF82-558DCBD5A4CF}" srcOrd="0" destOrd="4" presId="urn:microsoft.com/office/officeart/2005/8/layout/hList1"/>
    <dgm:cxn modelId="{9C675951-47F6-47DF-851E-BAF626EC1C35}" type="presOf" srcId="{2F1A9088-9D5B-4A36-BD1B-B617ACEAB88B}" destId="{B116D722-6492-4B5C-8C2A-3FEF3AA98F5C}" srcOrd="0" destOrd="2" presId="urn:microsoft.com/office/officeart/2005/8/layout/hList1"/>
    <dgm:cxn modelId="{6FC27572-F660-4876-A4AF-D28A4A9D21D0}" type="presOf" srcId="{C5432196-4355-4011-BD85-DD42BC835FAA}" destId="{77C0740D-5317-4697-B813-99C028C9F994}" srcOrd="0" destOrd="4" presId="urn:microsoft.com/office/officeart/2005/8/layout/hList1"/>
    <dgm:cxn modelId="{A7E0E88D-9608-4F99-BA05-44D10E0CB0C2}" type="presOf" srcId="{2F9EB28D-B3CB-4823-A15D-A1DAE19E048B}" destId="{F1C6F2B0-C7F6-4AAF-BF82-558DCBD5A4CF}" srcOrd="0" destOrd="2" presId="urn:microsoft.com/office/officeart/2005/8/layout/hList1"/>
    <dgm:cxn modelId="{A0FBC5C2-A236-4016-BE66-80023DCA1C5D}" srcId="{54A6C993-D39B-4D22-B8CF-014B3D2DFAE6}" destId="{659C1878-A368-4145-B774-A5B534A5E43B}" srcOrd="3" destOrd="0" parTransId="{339B8176-C37E-40D1-9D64-0FEFD2C1BA2A}" sibTransId="{82BC7518-336E-42DB-861C-849FCAD35C2E}"/>
    <dgm:cxn modelId="{4783D8F4-3071-4F85-9F4A-E98A5D8F8223}" type="presOf" srcId="{31BF49EF-0C74-45BD-B2DA-B2ED3B729B3B}" destId="{B116D722-6492-4B5C-8C2A-3FEF3AA98F5C}" srcOrd="0" destOrd="0" presId="urn:microsoft.com/office/officeart/2005/8/layout/hList1"/>
    <dgm:cxn modelId="{3C116E5C-5FAE-438A-8EE1-DECCA1DEE43B}" type="presOf" srcId="{80C924E5-CBC4-49F7-AF9A-5AD8B53D7272}" destId="{C41658FA-77E8-43CA-9F6A-7A8830E9961C}" srcOrd="0" destOrd="0" presId="urn:microsoft.com/office/officeart/2005/8/layout/hList1"/>
    <dgm:cxn modelId="{98C1747C-07E2-4935-BE00-DABA4DAA70C0}" type="presOf" srcId="{54A6C993-D39B-4D22-B8CF-014B3D2DFAE6}" destId="{3E6AB445-C912-4824-BDDF-47BAB79D37BB}" srcOrd="0" destOrd="0" presId="urn:microsoft.com/office/officeart/2005/8/layout/hList1"/>
    <dgm:cxn modelId="{00649DB3-A1FC-4039-B646-B1752D8DE7E6}" type="presParOf" srcId="{259CA7DF-CB3C-4A11-8ED4-F2B30AB29160}" destId="{79E0AC2F-3127-4EB0-9CDB-9E221FD1610D}" srcOrd="0" destOrd="0" presId="urn:microsoft.com/office/officeart/2005/8/layout/hList1"/>
    <dgm:cxn modelId="{79598AF9-8795-4E92-A30A-FF00210ABFA0}" type="presParOf" srcId="{79E0AC2F-3127-4EB0-9CDB-9E221FD1610D}" destId="{37971BCC-0FC0-4BF2-9DD0-955F8F185A5D}" srcOrd="0" destOrd="0" presId="urn:microsoft.com/office/officeart/2005/8/layout/hList1"/>
    <dgm:cxn modelId="{33619E45-BA16-4BCD-8A6F-4B2871E2FDE3}" type="presParOf" srcId="{79E0AC2F-3127-4EB0-9CDB-9E221FD1610D}" destId="{77C0740D-5317-4697-B813-99C028C9F994}" srcOrd="1" destOrd="0" presId="urn:microsoft.com/office/officeart/2005/8/layout/hList1"/>
    <dgm:cxn modelId="{472CBC31-E692-44F7-B666-5BBBF3542734}" type="presParOf" srcId="{259CA7DF-CB3C-4A11-8ED4-F2B30AB29160}" destId="{C47AE14C-6CBF-45C5-8785-2402DF1C83E4}" srcOrd="1" destOrd="0" presId="urn:microsoft.com/office/officeart/2005/8/layout/hList1"/>
    <dgm:cxn modelId="{A776F27E-25E3-4F18-9AE7-8615BF11EFBB}" type="presParOf" srcId="{259CA7DF-CB3C-4A11-8ED4-F2B30AB29160}" destId="{185BEF86-8141-493D-A80C-E95AEB4B2123}" srcOrd="2" destOrd="0" presId="urn:microsoft.com/office/officeart/2005/8/layout/hList1"/>
    <dgm:cxn modelId="{53F0935C-3E37-4F23-A540-5EB1D85E2848}" type="presParOf" srcId="{185BEF86-8141-493D-A80C-E95AEB4B2123}" destId="{3E6AB445-C912-4824-BDDF-47BAB79D37BB}" srcOrd="0" destOrd="0" presId="urn:microsoft.com/office/officeart/2005/8/layout/hList1"/>
    <dgm:cxn modelId="{E39CEDCD-8EA4-457A-8E00-52B4506DFBAE}" type="presParOf" srcId="{185BEF86-8141-493D-A80C-E95AEB4B2123}" destId="{B116D722-6492-4B5C-8C2A-3FEF3AA98F5C}" srcOrd="1" destOrd="0" presId="urn:microsoft.com/office/officeart/2005/8/layout/hList1"/>
    <dgm:cxn modelId="{08FA0D7F-8A2D-4001-9627-A559A9DDD386}" type="presParOf" srcId="{259CA7DF-CB3C-4A11-8ED4-F2B30AB29160}" destId="{E99E9010-5E84-4F01-A4E0-FF949A28E3CC}" srcOrd="3" destOrd="0" presId="urn:microsoft.com/office/officeart/2005/8/layout/hList1"/>
    <dgm:cxn modelId="{1133CB0F-AA52-4F4A-A1A6-132D339065E7}" type="presParOf" srcId="{259CA7DF-CB3C-4A11-8ED4-F2B30AB29160}" destId="{849A7FEA-A142-4FA4-93B3-4414F2027948}" srcOrd="4" destOrd="0" presId="urn:microsoft.com/office/officeart/2005/8/layout/hList1"/>
    <dgm:cxn modelId="{9361D8FC-DFDB-4FCF-AB7F-6E61AC7481E1}" type="presParOf" srcId="{849A7FEA-A142-4FA4-93B3-4414F2027948}" destId="{2C7F32C9-0952-48B9-83A7-C1236174D126}" srcOrd="0" destOrd="0" presId="urn:microsoft.com/office/officeart/2005/8/layout/hList1"/>
    <dgm:cxn modelId="{3B07DB39-474C-4CC9-BA50-2FCD93CFC3F1}" type="presParOf" srcId="{849A7FEA-A142-4FA4-93B3-4414F2027948}" destId="{C41658FA-77E8-43CA-9F6A-7A8830E9961C}" srcOrd="1" destOrd="0" presId="urn:microsoft.com/office/officeart/2005/8/layout/hList1"/>
    <dgm:cxn modelId="{3E0D9AA8-18F0-4338-91EE-0B3E94378191}" type="presParOf" srcId="{259CA7DF-CB3C-4A11-8ED4-F2B30AB29160}" destId="{808440A2-08FE-4C1F-99B3-DCF83F9B18ED}" srcOrd="5" destOrd="0" presId="urn:microsoft.com/office/officeart/2005/8/layout/hList1"/>
    <dgm:cxn modelId="{5CE2C9B7-08DF-4A80-A9B7-51F73D32D476}" type="presParOf" srcId="{259CA7DF-CB3C-4A11-8ED4-F2B30AB29160}" destId="{7B4AB4D3-99FB-4ACC-B526-B85E6A6F3961}" srcOrd="6" destOrd="0" presId="urn:microsoft.com/office/officeart/2005/8/layout/hList1"/>
    <dgm:cxn modelId="{A742D904-FF77-42F0-8E98-EEC81660564F}" type="presParOf" srcId="{7B4AB4D3-99FB-4ACC-B526-B85E6A6F3961}" destId="{3634E721-3756-499C-AAB6-EF638683A309}" srcOrd="0" destOrd="0" presId="urn:microsoft.com/office/officeart/2005/8/layout/hList1"/>
    <dgm:cxn modelId="{ECF91B82-DBCD-474D-8337-2854ECAB1E12}" type="presParOf" srcId="{7B4AB4D3-99FB-4ACC-B526-B85E6A6F3961}" destId="{F1C6F2B0-C7F6-4AAF-BF82-558DCBD5A4C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971BCC-0FC0-4BF2-9DD0-955F8F185A5D}">
      <dsp:nvSpPr>
        <dsp:cNvPr id="0" name=""/>
        <dsp:cNvSpPr/>
      </dsp:nvSpPr>
      <dsp:spPr>
        <a:xfrm>
          <a:off x="3351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XNAT 1.4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Theme: API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June, 2010</a:t>
          </a:r>
          <a:endParaRPr lang="en-US" sz="1300" kern="1200" dirty="0"/>
        </a:p>
      </dsp:txBody>
      <dsp:txXfrm>
        <a:off x="3351" y="19438"/>
        <a:ext cx="2015542" cy="1244427"/>
      </dsp:txXfrm>
    </dsp:sp>
    <dsp:sp modelId="{77C0740D-5317-4697-B813-99C028C9F994}">
      <dsp:nvSpPr>
        <dsp:cNvPr id="0" name=""/>
        <dsp:cNvSpPr/>
      </dsp:nvSpPr>
      <dsp:spPr>
        <a:xfrm>
          <a:off x="3351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REST API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Project-based security and navigation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DICOM workflow.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User groups &amp; roles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XNAT client tools (XNAT Gateway, DICOM Browser, etc.)</a:t>
          </a:r>
          <a:endParaRPr lang="en-US" sz="1300" kern="1200" dirty="0"/>
        </a:p>
      </dsp:txBody>
      <dsp:txXfrm>
        <a:off x="3351" y="1064200"/>
        <a:ext cx="2015542" cy="2415599"/>
      </dsp:txXfrm>
    </dsp:sp>
    <dsp:sp modelId="{3E6AB445-C912-4824-BDDF-47BAB79D37BB}">
      <dsp:nvSpPr>
        <dsp:cNvPr id="0" name=""/>
        <dsp:cNvSpPr/>
      </dsp:nvSpPr>
      <dsp:spPr>
        <a:xfrm>
          <a:off x="2301069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XNAT 1.5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Theme: Workflow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June, 2011</a:t>
          </a:r>
          <a:endParaRPr lang="en-US" sz="1300" kern="1200" dirty="0"/>
        </a:p>
      </dsp:txBody>
      <dsp:txXfrm>
        <a:off x="2301069" y="19438"/>
        <a:ext cx="2015542" cy="1244427"/>
      </dsp:txXfrm>
    </dsp:sp>
    <dsp:sp modelId="{B116D722-6492-4B5C-8C2A-3FEF3AA98F5C}">
      <dsp:nvSpPr>
        <dsp:cNvPr id="0" name=""/>
        <dsp:cNvSpPr/>
      </dsp:nvSpPr>
      <dsp:spPr>
        <a:xfrm>
          <a:off x="2301069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New </a:t>
          </a:r>
          <a:r>
            <a:rPr lang="en-US" sz="1300" kern="1200" dirty="0" err="1" smtClean="0"/>
            <a:t>prearchive</a:t>
          </a:r>
          <a:r>
            <a:rPr lang="en-US" sz="1300" kern="1200" dirty="0" smtClean="0"/>
            <a:t> interface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Project-specific DICOM </a:t>
          </a:r>
          <a:r>
            <a:rPr lang="en-US" sz="1300" kern="1200" dirty="0" err="1" smtClean="0"/>
            <a:t>anonymization</a:t>
          </a:r>
          <a:r>
            <a:rPr lang="en-US" sz="1300" kern="1200" dirty="0" smtClean="0"/>
            <a:t> profiles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New web upload tool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Improved DICOM support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Improved installation 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DICOM validation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+27 new REST services</a:t>
          </a:r>
          <a:endParaRPr lang="en-US" sz="1300" kern="1200" dirty="0"/>
        </a:p>
      </dsp:txBody>
      <dsp:txXfrm>
        <a:off x="2301069" y="1064200"/>
        <a:ext cx="2015542" cy="2415599"/>
      </dsp:txXfrm>
    </dsp:sp>
    <dsp:sp modelId="{2C7F32C9-0952-48B9-83A7-C1236174D126}">
      <dsp:nvSpPr>
        <dsp:cNvPr id="0" name=""/>
        <dsp:cNvSpPr/>
      </dsp:nvSpPr>
      <dsp:spPr>
        <a:xfrm>
          <a:off x="4598787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XNAT 1.6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Theme: Security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July 2012</a:t>
          </a:r>
          <a:endParaRPr lang="en-US" sz="1300" kern="1200" dirty="0"/>
        </a:p>
      </dsp:txBody>
      <dsp:txXfrm>
        <a:off x="4598787" y="19438"/>
        <a:ext cx="2015542" cy="1244427"/>
      </dsp:txXfrm>
    </dsp:sp>
    <dsp:sp modelId="{C41658FA-77E8-43CA-9F6A-7A8830E9961C}">
      <dsp:nvSpPr>
        <dsp:cNvPr id="0" name=""/>
        <dsp:cNvSpPr/>
      </dsp:nvSpPr>
      <dsp:spPr>
        <a:xfrm>
          <a:off x="4598787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Improved audit trail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Improved user security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Protection against security exploits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Support for modules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Study protocol validation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+~10 new REST services</a:t>
          </a:r>
          <a:endParaRPr lang="en-US" sz="1300" kern="1200" dirty="0"/>
        </a:p>
      </dsp:txBody>
      <dsp:txXfrm>
        <a:off x="4598787" y="1064200"/>
        <a:ext cx="2015542" cy="2415599"/>
      </dsp:txXfrm>
    </dsp:sp>
    <dsp:sp modelId="{3634E721-3756-499C-AAB6-EF638683A309}">
      <dsp:nvSpPr>
        <dsp:cNvPr id="0" name=""/>
        <dsp:cNvSpPr/>
      </dsp:nvSpPr>
      <dsp:spPr>
        <a:xfrm>
          <a:off x="6896505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XNAT 1.7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Theme: File &amp; system management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 dirty="0" smtClean="0"/>
            <a:t>January 2013 (planned)</a:t>
          </a:r>
          <a:endParaRPr lang="en-US" sz="1300" kern="1200" dirty="0"/>
        </a:p>
      </dsp:txBody>
      <dsp:txXfrm>
        <a:off x="6896505" y="19438"/>
        <a:ext cx="2015542" cy="1244427"/>
      </dsp:txXfrm>
    </dsp:sp>
    <dsp:sp modelId="{F1C6F2B0-C7F6-4AAF-BF82-558DCBD5A4CF}">
      <dsp:nvSpPr>
        <dsp:cNvPr id="0" name=""/>
        <dsp:cNvSpPr/>
      </dsp:nvSpPr>
      <dsp:spPr>
        <a:xfrm>
          <a:off x="6896505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Download manager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File integrity features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File management UI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Configurable file paths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Non-DICOM file import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Friendly URLs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Revised administration UI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Dynamic plugins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One-click deployment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Scalability</a:t>
          </a:r>
          <a:endParaRPr lang="en-US" sz="1300" kern="1200" dirty="0"/>
        </a:p>
      </dsp:txBody>
      <dsp:txXfrm>
        <a:off x="6896505" y="1064200"/>
        <a:ext cx="2015542" cy="2415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1295400"/>
            <a:ext cx="4953000" cy="207645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429000"/>
            <a:ext cx="4953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00"/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1676400" cy="30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6"/>
          <a:stretch/>
        </p:blipFill>
        <p:spPr>
          <a:xfrm>
            <a:off x="-152400" y="609600"/>
            <a:ext cx="37814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5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4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0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XNAT Roadmap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 Marcus</a:t>
            </a:r>
          </a:p>
          <a:p>
            <a:r>
              <a:rPr lang="en-US" dirty="0"/>
              <a:t>J</a:t>
            </a:r>
            <a:r>
              <a:rPr lang="en-US" dirty="0" smtClean="0"/>
              <a:t>une 24,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Friendly URLs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Here’s the current URL to a project:</a:t>
            </a:r>
          </a:p>
          <a:p>
            <a:pPr lvl="1"/>
            <a:r>
              <a:rPr lang="en-US" sz="2000" dirty="0"/>
              <a:t>https://cnda.wustl.edu/app/action/</a:t>
            </a:r>
            <a:r>
              <a:rPr lang="en-US" sz="2000" dirty="0">
                <a:solidFill>
                  <a:srgbClr val="FFCC00"/>
                </a:solidFill>
              </a:rPr>
              <a:t>DisplayItemAction</a:t>
            </a:r>
            <a:r>
              <a:rPr lang="en-US" sz="2000" dirty="0"/>
              <a:t>/search_element/xnat%3AprojectData/search_field/xnat%3AprojectData.ID/search_value/DIAN_ALL</a:t>
            </a:r>
          </a:p>
          <a:p>
            <a:r>
              <a:rPr lang="en-US" dirty="0" smtClean="0"/>
              <a:t>Here’s the current URL to a session:</a:t>
            </a:r>
          </a:p>
          <a:p>
            <a:pPr lvl="1"/>
            <a:r>
              <a:rPr lang="en-US" sz="2000" dirty="0" smtClean="0"/>
              <a:t>https</a:t>
            </a:r>
            <a:r>
              <a:rPr lang="en-US" sz="2000" dirty="0"/>
              <a:t>://</a:t>
            </a:r>
            <a:r>
              <a:rPr lang="en-US" sz="2000" dirty="0" smtClean="0"/>
              <a:t>cnda.wustl.edu/app/action/</a:t>
            </a:r>
            <a:r>
              <a:rPr lang="en-US" sz="2000" dirty="0" smtClean="0">
                <a:solidFill>
                  <a:srgbClr val="FFCC00"/>
                </a:solidFill>
              </a:rPr>
              <a:t>DisplayItemAction</a:t>
            </a:r>
            <a:r>
              <a:rPr lang="en-US" sz="2000" dirty="0" smtClean="0"/>
              <a:t>/search_element/xnat%3AmrSessionData/search_field/xnat%3AmrSessionData.ID/search_value/CNDA_E19341/popup/false/project/DIAN_ALL</a:t>
            </a:r>
          </a:p>
          <a:p>
            <a:r>
              <a:rPr lang="en-US" dirty="0"/>
              <a:t>S</a:t>
            </a:r>
            <a:r>
              <a:rPr lang="en-US" dirty="0" smtClean="0"/>
              <a:t>hould look more like the REST API:</a:t>
            </a:r>
          </a:p>
          <a:p>
            <a:pPr lvl="1"/>
            <a:r>
              <a:rPr lang="en-US" sz="2400" dirty="0" smtClean="0"/>
              <a:t>https://cnda.wustl.edu/data/projects/DIAN_ALL</a:t>
            </a:r>
          </a:p>
          <a:p>
            <a:r>
              <a:rPr lang="en-US" dirty="0" smtClean="0"/>
              <a:t>What? That works?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863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1.7: Revised Admin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admin functionality accessible through UI</a:t>
            </a:r>
          </a:p>
          <a:p>
            <a:r>
              <a:rPr lang="en-US" dirty="0" smtClean="0"/>
              <a:t>All </a:t>
            </a:r>
            <a:r>
              <a:rPr lang="en-US" dirty="0" err="1" smtClean="0"/>
              <a:t>config</a:t>
            </a:r>
            <a:r>
              <a:rPr lang="en-US" dirty="0" smtClean="0"/>
              <a:t> files accessible through UI</a:t>
            </a:r>
          </a:p>
          <a:p>
            <a:r>
              <a:rPr lang="en-US" dirty="0" smtClean="0"/>
              <a:t>Organized and intuitive.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27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1.7: Dynamic plugins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marketplace through admin section.</a:t>
            </a:r>
          </a:p>
          <a:p>
            <a:r>
              <a:rPr lang="en-US" dirty="0" smtClean="0"/>
              <a:t>Click install.</a:t>
            </a:r>
          </a:p>
          <a:p>
            <a:r>
              <a:rPr lang="en-US" dirty="0" smtClean="0"/>
              <a:t>New admin panel to configure plugin. </a:t>
            </a:r>
          </a:p>
          <a:p>
            <a:r>
              <a:rPr lang="en-US" dirty="0" smtClean="0"/>
              <a:t>Done.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86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One click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web server and database.</a:t>
            </a:r>
          </a:p>
          <a:p>
            <a:r>
              <a:rPr lang="en-US" dirty="0" smtClean="0"/>
              <a:t>All configuration is done through admin panels.</a:t>
            </a:r>
          </a:p>
          <a:p>
            <a:r>
              <a:rPr lang="en-US" dirty="0" smtClean="0"/>
              <a:t>No more build script!</a:t>
            </a:r>
          </a:p>
        </p:txBody>
      </p:sp>
    </p:spTree>
    <p:extLst>
      <p:ext uri="{BB962C8B-B14F-4D97-AF65-F5344CB8AC3E}">
        <p14:creationId xmlns:p14="http://schemas.microsoft.com/office/powerpoint/2010/main" val="3899597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 from embedded database to </a:t>
            </a:r>
            <a:r>
              <a:rPr lang="en-US" dirty="0" err="1" smtClean="0"/>
              <a:t>Postgres</a:t>
            </a:r>
            <a:endParaRPr lang="en-US" dirty="0" smtClean="0"/>
          </a:p>
          <a:p>
            <a:r>
              <a:rPr lang="en-US" dirty="0" smtClean="0"/>
              <a:t>Load balance web server and database server.</a:t>
            </a:r>
          </a:p>
          <a:p>
            <a:r>
              <a:rPr lang="en-US" dirty="0" smtClean="0"/>
              <a:t>Distributed </a:t>
            </a:r>
            <a:r>
              <a:rPr lang="en-US" smtClean="0"/>
              <a:t>file systems </a:t>
            </a:r>
            <a:r>
              <a:rPr lang="en-US" dirty="0" smtClean="0"/>
              <a:t>(</a:t>
            </a:r>
            <a:r>
              <a:rPr lang="en-US" dirty="0" err="1" smtClean="0"/>
              <a:t>iRODS</a:t>
            </a:r>
            <a:r>
              <a:rPr lang="en-US" dirty="0" smtClean="0"/>
              <a:t>, S3,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2264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Other stuff?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other high priority features?</a:t>
            </a:r>
          </a:p>
        </p:txBody>
      </p:sp>
    </p:spTree>
    <p:extLst>
      <p:ext uri="{BB962C8B-B14F-4D97-AF65-F5344CB8AC3E}">
        <p14:creationId xmlns:p14="http://schemas.microsoft.com/office/powerpoint/2010/main" val="1207624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User experience reboot</a:t>
            </a:r>
          </a:p>
          <a:p>
            <a:r>
              <a:rPr lang="en-US" dirty="0" smtClean="0"/>
              <a:t>Core internals reboot</a:t>
            </a:r>
          </a:p>
          <a:p>
            <a:r>
              <a:rPr lang="en-US" dirty="0" smtClean="0"/>
              <a:t>Search engine reboot</a:t>
            </a:r>
          </a:p>
          <a:p>
            <a:r>
              <a:rPr lang="en-US" dirty="0" smtClean="0"/>
              <a:t>Statistics engine</a:t>
            </a:r>
          </a:p>
          <a:p>
            <a:r>
              <a:rPr lang="en-US" dirty="0" smtClean="0"/>
              <a:t>Reporting/charts/analytics</a:t>
            </a:r>
          </a:p>
          <a:p>
            <a:r>
              <a:rPr lang="en-US" dirty="0" smtClean="0"/>
              <a:t>Integration &amp; federation</a:t>
            </a:r>
          </a:p>
          <a:p>
            <a:r>
              <a:rPr lang="en-US" dirty="0" smtClean="0"/>
              <a:t>Expanded DICOM integration</a:t>
            </a:r>
          </a:p>
          <a:p>
            <a:r>
              <a:rPr lang="en-US" dirty="0" smtClean="0"/>
              <a:t>Rule engine (w/ notification and query services)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6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2.0: User interface reboot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ocus group and survey results</a:t>
            </a:r>
          </a:p>
          <a:p>
            <a:pPr lvl="1"/>
            <a:r>
              <a:rPr lang="en-US" dirty="0" smtClean="0"/>
              <a:t>Make it faster!</a:t>
            </a:r>
          </a:p>
          <a:p>
            <a:pPr lvl="1"/>
            <a:r>
              <a:rPr lang="en-US" dirty="0" smtClean="0"/>
              <a:t>Don’t break the good stuff!</a:t>
            </a:r>
          </a:p>
          <a:p>
            <a:pPr lvl="1"/>
            <a:r>
              <a:rPr lang="en-US" dirty="0" smtClean="0"/>
              <a:t>It can do that?  I had no idea!</a:t>
            </a:r>
          </a:p>
          <a:p>
            <a:pPr lvl="1"/>
            <a:r>
              <a:rPr lang="en-US" dirty="0" smtClean="0"/>
              <a:t>Why’s it so ugly?</a:t>
            </a:r>
          </a:p>
          <a:p>
            <a:pPr lvl="1"/>
            <a:r>
              <a:rPr lang="en-US" dirty="0" smtClean="0"/>
              <a:t>Why are my pipelines always broken?</a:t>
            </a:r>
          </a:p>
          <a:p>
            <a:pPr lvl="1"/>
            <a:r>
              <a:rPr lang="en-US" dirty="0" smtClean="0"/>
              <a:t>Make it simpler to X, where X is:</a:t>
            </a:r>
          </a:p>
          <a:p>
            <a:pPr lvl="2"/>
            <a:r>
              <a:rPr lang="en-US" dirty="0" smtClean="0"/>
              <a:t>Upload, download, search, browse, view, build, enter, …</a:t>
            </a:r>
          </a:p>
        </p:txBody>
      </p:sp>
    </p:spTree>
    <p:extLst>
      <p:ext uri="{BB962C8B-B14F-4D97-AF65-F5344CB8AC3E}">
        <p14:creationId xmlns:p14="http://schemas.microsoft.com/office/powerpoint/2010/main" val="920548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2.0: User interface reboot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Guiding principles:</a:t>
            </a:r>
          </a:p>
          <a:p>
            <a:pPr lvl="1"/>
            <a:r>
              <a:rPr lang="en-US" dirty="0" smtClean="0"/>
              <a:t>Make it faster</a:t>
            </a:r>
          </a:p>
          <a:p>
            <a:pPr lvl="1"/>
            <a:r>
              <a:rPr lang="en-US" dirty="0" smtClean="0"/>
              <a:t>Make it simpler</a:t>
            </a:r>
          </a:p>
          <a:p>
            <a:pPr lvl="1"/>
            <a:r>
              <a:rPr lang="en-US" dirty="0" smtClean="0"/>
              <a:t>Retain hierarchical navigation</a:t>
            </a:r>
          </a:p>
          <a:p>
            <a:pPr lvl="1"/>
            <a:r>
              <a:rPr lang="en-US" dirty="0" smtClean="0"/>
              <a:t>Improve internal documentation</a:t>
            </a:r>
          </a:p>
          <a:p>
            <a:pPr lvl="1"/>
            <a:r>
              <a:rPr lang="en-US" dirty="0" smtClean="0"/>
              <a:t>Use modern web technologies</a:t>
            </a:r>
          </a:p>
          <a:p>
            <a:pPr lvl="1"/>
            <a:r>
              <a:rPr lang="en-US" dirty="0" smtClean="0"/>
              <a:t>Use a consistent toolkit</a:t>
            </a:r>
          </a:p>
          <a:p>
            <a:pPr lvl="1"/>
            <a:r>
              <a:rPr lang="en-US" dirty="0" smtClean="0"/>
              <a:t>Use consistent design patterns</a:t>
            </a:r>
          </a:p>
          <a:p>
            <a:pPr lvl="1"/>
            <a:r>
              <a:rPr lang="en-US" dirty="0" smtClean="0"/>
              <a:t>Make it cool</a:t>
            </a:r>
          </a:p>
        </p:txBody>
      </p:sp>
    </p:spTree>
    <p:extLst>
      <p:ext uri="{BB962C8B-B14F-4D97-AF65-F5344CB8AC3E}">
        <p14:creationId xmlns:p14="http://schemas.microsoft.com/office/powerpoint/2010/main" val="90958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2.0: User interface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requirements </a:t>
            </a:r>
            <a:r>
              <a:rPr lang="en-US" dirty="0"/>
              <a:t>doc at https://wiki.xnat.org/download/attachments/5016779/FRD+Final+-+</a:t>
            </a:r>
            <a:r>
              <a:rPr lang="en-US" dirty="0" smtClean="0"/>
              <a:t>Deliver.docx</a:t>
            </a:r>
          </a:p>
          <a:p>
            <a:r>
              <a:rPr lang="en-US" dirty="0"/>
              <a:t>Design preview at http://integrity.prevuu.com/p/xnat</a:t>
            </a:r>
          </a:p>
        </p:txBody>
      </p:sp>
    </p:spTree>
    <p:extLst>
      <p:ext uri="{BB962C8B-B14F-4D97-AF65-F5344CB8AC3E}">
        <p14:creationId xmlns:p14="http://schemas.microsoft.com/office/powerpoint/2010/main" val="4301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(and planned) progress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886760830"/>
              </p:ext>
            </p:extLst>
          </p:nvPr>
        </p:nvGraphicFramePr>
        <p:xfrm>
          <a:off x="76200" y="2159000"/>
          <a:ext cx="8915400" cy="347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540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Core internals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decisions yet but considering:</a:t>
            </a:r>
          </a:p>
          <a:p>
            <a:pPr lvl="1"/>
            <a:r>
              <a:rPr lang="en-US" dirty="0" smtClean="0"/>
              <a:t>Replacing Turbine</a:t>
            </a:r>
          </a:p>
          <a:p>
            <a:pPr lvl="1"/>
            <a:r>
              <a:rPr lang="en-US" dirty="0" smtClean="0"/>
              <a:t>Replacing </a:t>
            </a:r>
            <a:r>
              <a:rPr lang="en-US" dirty="0" err="1" smtClean="0"/>
              <a:t>Restlets</a:t>
            </a:r>
            <a:endParaRPr lang="en-US" dirty="0" smtClean="0"/>
          </a:p>
          <a:p>
            <a:pPr lvl="1"/>
            <a:r>
              <a:rPr lang="en-US" dirty="0" smtClean="0"/>
              <a:t>Replacing Maven</a:t>
            </a:r>
          </a:p>
          <a:p>
            <a:pPr lvl="1"/>
            <a:r>
              <a:rPr lang="en-US" dirty="0" smtClean="0"/>
              <a:t>Replacing XFT</a:t>
            </a:r>
          </a:p>
          <a:p>
            <a:pPr lvl="1"/>
            <a:r>
              <a:rPr lang="en-US" dirty="0" smtClean="0"/>
              <a:t>Replacing Velocity</a:t>
            </a:r>
          </a:p>
        </p:txBody>
      </p:sp>
    </p:spTree>
    <p:extLst>
      <p:ext uri="{BB962C8B-B14F-4D97-AF65-F5344CB8AC3E}">
        <p14:creationId xmlns:p14="http://schemas.microsoft.com/office/powerpoint/2010/main" val="377960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Core internals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Nothing’s broken.  So why go monkeying around with it?</a:t>
            </a:r>
          </a:p>
          <a:p>
            <a:pPr lvl="1"/>
            <a:r>
              <a:rPr lang="en-US" dirty="0" smtClean="0"/>
              <a:t>We might not</a:t>
            </a:r>
          </a:p>
          <a:p>
            <a:pPr lvl="1"/>
            <a:r>
              <a:rPr lang="en-US" dirty="0" smtClean="0"/>
              <a:t>Because there’s a steep learning curve</a:t>
            </a:r>
          </a:p>
          <a:p>
            <a:pPr lvl="1"/>
            <a:r>
              <a:rPr lang="en-US" dirty="0" smtClean="0"/>
              <a:t>Long-term maintenance could get tricky</a:t>
            </a:r>
          </a:p>
          <a:p>
            <a:pPr lvl="1"/>
            <a:r>
              <a:rPr lang="en-US" dirty="0" smtClean="0"/>
              <a:t>Some of it is getting pretty long in the tooth</a:t>
            </a:r>
          </a:p>
        </p:txBody>
      </p:sp>
    </p:spTree>
    <p:extLst>
      <p:ext uri="{BB962C8B-B14F-4D97-AF65-F5344CB8AC3E}">
        <p14:creationId xmlns:p14="http://schemas.microsoft.com/office/powerpoint/2010/main" val="26815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Search engine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 logic needs improvement</a:t>
            </a:r>
          </a:p>
          <a:p>
            <a:r>
              <a:rPr lang="en-US" dirty="0" smtClean="0"/>
              <a:t>Search interface needs massive improvement</a:t>
            </a:r>
          </a:p>
          <a:p>
            <a:r>
              <a:rPr lang="en-US" dirty="0" smtClean="0"/>
              <a:t>Search by scan parameters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6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Statistics engine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7" t="4636" r="5843" b="28658"/>
          <a:stretch/>
        </p:blipFill>
        <p:spPr>
          <a:xfrm>
            <a:off x="685800" y="1066800"/>
            <a:ext cx="7772400" cy="52253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48200" y="6367046"/>
            <a:ext cx="4419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https://synapse.sagebase.org/#Synapse:syn150935</a:t>
            </a:r>
          </a:p>
        </p:txBody>
      </p:sp>
    </p:spTree>
    <p:extLst>
      <p:ext uri="{BB962C8B-B14F-4D97-AF65-F5344CB8AC3E}">
        <p14:creationId xmlns:p14="http://schemas.microsoft.com/office/powerpoint/2010/main" val="2546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Statistics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1: R interface to XNAT via REST API</a:t>
            </a:r>
          </a:p>
          <a:p>
            <a:pPr lvl="1"/>
            <a:r>
              <a:rPr lang="en-US" dirty="0" smtClean="0"/>
              <a:t>Should be pretty straightforward as we’ve already done it in python, java, </a:t>
            </a:r>
            <a:r>
              <a:rPr lang="en-US" dirty="0" err="1" smtClean="0"/>
              <a:t>matlab</a:t>
            </a:r>
            <a:r>
              <a:rPr lang="en-US" dirty="0" smtClean="0"/>
              <a:t>,…</a:t>
            </a:r>
          </a:p>
          <a:p>
            <a:r>
              <a:rPr lang="en-US" dirty="0" smtClean="0"/>
              <a:t>Step 2: Embed R in XNAT itself</a:t>
            </a:r>
          </a:p>
          <a:p>
            <a:pPr lvl="1"/>
            <a:r>
              <a:rPr lang="en-US" dirty="0" smtClean="0"/>
              <a:t>Standard script library</a:t>
            </a:r>
          </a:p>
          <a:p>
            <a:pPr lvl="1"/>
            <a:r>
              <a:rPr lang="en-US" dirty="0" smtClean="0"/>
              <a:t>User supplied script library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I</a:t>
            </a:r>
            <a:r>
              <a:rPr lang="en-US" dirty="0" smtClean="0"/>
              <a:t>nclude” statements pull data based on current criteria</a:t>
            </a:r>
          </a:p>
          <a:p>
            <a:pPr lvl="1"/>
            <a:r>
              <a:rPr lang="en-US" dirty="0" smtClean="0"/>
              <a:t>Executes in sandbox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1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Reporting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7" t="6091" r="26589" b="9041"/>
          <a:stretch/>
        </p:blipFill>
        <p:spPr bwMode="auto">
          <a:xfrm>
            <a:off x="1524000" y="1143000"/>
            <a:ext cx="5622628" cy="5257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71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suite of charts that users can embed in reports.</a:t>
            </a:r>
          </a:p>
          <a:p>
            <a:r>
              <a:rPr lang="en-US" dirty="0" smtClean="0"/>
              <a:t>Reports can be dynamic or snapshots.</a:t>
            </a:r>
          </a:p>
          <a:p>
            <a:r>
              <a:rPr lang="en-US" dirty="0" smtClean="0"/>
              <a:t>Stats engine can drive chart population.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Integration &amp; federation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Federate multiple XNATs to provide a single unified view.</a:t>
            </a:r>
          </a:p>
          <a:p>
            <a:r>
              <a:rPr lang="en-US" dirty="0" smtClean="0"/>
              <a:t>Integrate XNAT with other databases (I2B2, </a:t>
            </a:r>
            <a:r>
              <a:rPr lang="en-US" dirty="0" err="1" smtClean="0"/>
              <a:t>REDCap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Requires single sign-on and federated identity providers.</a:t>
            </a:r>
          </a:p>
          <a:p>
            <a:r>
              <a:rPr lang="en-US" dirty="0" smtClean="0"/>
              <a:t>Requires better standardization of common data elements.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</a:t>
            </a:r>
            <a:r>
              <a:rPr lang="en-US" dirty="0" smtClean="0"/>
              <a:t>DICOM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Enable C-FIND, C-GET, C-MOVE, C-WHATEVER</a:t>
            </a:r>
          </a:p>
          <a:p>
            <a:r>
              <a:rPr lang="en-US" dirty="0" smtClean="0"/>
              <a:t>Module to pull </a:t>
            </a:r>
            <a:r>
              <a:rPr lang="en-US" dirty="0" smtClean="0"/>
              <a:t>and </a:t>
            </a:r>
            <a:r>
              <a:rPr lang="en-US" dirty="0" err="1" smtClean="0"/>
              <a:t>anonymize</a:t>
            </a:r>
            <a:r>
              <a:rPr lang="en-US" dirty="0" smtClean="0"/>
              <a:t> studies is </a:t>
            </a:r>
            <a:r>
              <a:rPr lang="en-US" dirty="0" smtClean="0"/>
              <a:t>currently in development</a:t>
            </a:r>
          </a:p>
          <a:p>
            <a:r>
              <a:rPr lang="en-US" dirty="0" smtClean="0"/>
              <a:t>Standard pipeline step to generate secondary images &amp; structured reports</a:t>
            </a:r>
          </a:p>
          <a:p>
            <a:r>
              <a:rPr lang="en-US" dirty="0" smtClean="0"/>
              <a:t>Early Adopters Program to generate requirements </a:t>
            </a:r>
            <a:r>
              <a:rPr lang="en-US" smtClean="0"/>
              <a:t>and test.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</a:t>
            </a:r>
            <a:r>
              <a:rPr lang="en-US" dirty="0" smtClean="0"/>
              <a:t>Rule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Enable rules to be set that trigger actions.</a:t>
            </a:r>
          </a:p>
          <a:p>
            <a:pPr lvl="1"/>
            <a:r>
              <a:rPr lang="en-US" dirty="0" smtClean="0"/>
              <a:t>Ex. If next visit date is within 1 month, send scheduling reminder.</a:t>
            </a:r>
          </a:p>
          <a:p>
            <a:r>
              <a:rPr lang="en-US" dirty="0" smtClean="0"/>
              <a:t>Notification service will support multiple methods (email, text, message center, tweet)</a:t>
            </a:r>
          </a:p>
          <a:p>
            <a:r>
              <a:rPr lang="en-US" dirty="0" smtClean="0"/>
              <a:t>Engine will support user-generated actions, like site queries and QC review.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Download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Web-based? Desktop application/both?</a:t>
            </a:r>
          </a:p>
          <a:p>
            <a:r>
              <a:rPr lang="en-US" dirty="0" smtClean="0"/>
              <a:t>Start/stop/pause/restart</a:t>
            </a:r>
          </a:p>
          <a:p>
            <a:r>
              <a:rPr lang="en-US" dirty="0" smtClean="0"/>
              <a:t>Verification</a:t>
            </a:r>
          </a:p>
          <a:p>
            <a:r>
              <a:rPr lang="en-US" dirty="0" smtClean="0"/>
              <a:t>Synchronize</a:t>
            </a:r>
          </a:p>
          <a:p>
            <a:r>
              <a:rPr lang="en-US" dirty="0" smtClean="0"/>
              <a:t>By hierarchy, by search results</a:t>
            </a:r>
          </a:p>
          <a:p>
            <a:r>
              <a:rPr lang="en-US" dirty="0" smtClean="0"/>
              <a:t>Scheduled execution</a:t>
            </a:r>
          </a:p>
          <a:p>
            <a:r>
              <a:rPr lang="en-US" dirty="0" smtClean="0"/>
              <a:t>Maybe upload too?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9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Download manager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21" y="1325880"/>
            <a:ext cx="6793579" cy="484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25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Download manager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7772400" cy="4172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55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1.7: File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Provenance record (</a:t>
            </a:r>
            <a:r>
              <a:rPr lang="en-US" dirty="0"/>
              <a:t>O</a:t>
            </a:r>
            <a:r>
              <a:rPr lang="en-US" dirty="0" smtClean="0"/>
              <a:t>pen Provenance format)</a:t>
            </a:r>
          </a:p>
          <a:p>
            <a:r>
              <a:rPr lang="en-US" dirty="0" smtClean="0"/>
              <a:t>Version information (Creator, date stamp, version number, comments)</a:t>
            </a:r>
          </a:p>
          <a:p>
            <a:r>
              <a:rPr lang="en-US" dirty="0" smtClean="0"/>
              <a:t>Format</a:t>
            </a:r>
          </a:p>
          <a:p>
            <a:r>
              <a:rPr lang="en-US" dirty="0" smtClean="0"/>
              <a:t>Tags</a:t>
            </a:r>
          </a:p>
          <a:p>
            <a:r>
              <a:rPr lang="en-US" dirty="0" smtClean="0"/>
              <a:t>Checksum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39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File management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management at all levels of hierarchy</a:t>
            </a:r>
          </a:p>
          <a:p>
            <a:r>
              <a:rPr lang="en-US" dirty="0" smtClean="0"/>
              <a:t>Add comments</a:t>
            </a:r>
          </a:p>
          <a:p>
            <a:r>
              <a:rPr lang="en-US" dirty="0" smtClean="0"/>
              <a:t>Create versions</a:t>
            </a:r>
          </a:p>
          <a:p>
            <a:r>
              <a:rPr lang="en-US" dirty="0" smtClean="0"/>
              <a:t>Link to download manager</a:t>
            </a:r>
          </a:p>
          <a:p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8200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Configurable file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looks like:</a:t>
            </a:r>
          </a:p>
          <a:p>
            <a:pPr lvl="1"/>
            <a:r>
              <a:rPr lang="en-US" sz="2400" dirty="0" smtClean="0"/>
              <a:t>/dan_proj1/subjects/p1_s1/experiments/p1_s1_mr1/scans/mpr1/resources/mpr1/files/</a:t>
            </a:r>
            <a:r>
              <a:rPr lang="en-US" sz="2400" dirty="0" err="1" smtClean="0"/>
              <a:t>finally_the_file.nii</a:t>
            </a:r>
            <a:endParaRPr lang="en-US" sz="2400" dirty="0" smtClean="0"/>
          </a:p>
          <a:p>
            <a:r>
              <a:rPr lang="en-US" dirty="0" smtClean="0"/>
              <a:t>User provided template makes it:</a:t>
            </a:r>
          </a:p>
          <a:p>
            <a:pPr lvl="1"/>
            <a:r>
              <a:rPr lang="en-US" sz="2400" dirty="0" smtClean="0"/>
              <a:t>/dan_proj1/p1_s1/</a:t>
            </a:r>
            <a:r>
              <a:rPr lang="en-US" sz="2400" dirty="0" err="1" smtClean="0"/>
              <a:t>finally_the_file.nii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1319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Non-DICOM file 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Organize files in a standard directory structure</a:t>
            </a:r>
          </a:p>
          <a:p>
            <a:r>
              <a:rPr lang="en-US" dirty="0" smtClean="0"/>
              <a:t>OR: Include a little spec document</a:t>
            </a:r>
          </a:p>
          <a:p>
            <a:r>
              <a:rPr lang="en-US" dirty="0" smtClean="0"/>
              <a:t>Upload as a zip file to existing session</a:t>
            </a:r>
          </a:p>
          <a:p>
            <a:r>
              <a:rPr lang="en-US" dirty="0" smtClean="0"/>
              <a:t>OR: Name in a standard way and upload to a generic URL</a:t>
            </a:r>
          </a:p>
          <a:p>
            <a:r>
              <a:rPr lang="en-US" dirty="0" smtClean="0"/>
              <a:t>How does meta-data get populated?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59522"/>
      </p:ext>
    </p:extLst>
  </p:cSld>
  <p:clrMapOvr>
    <a:masterClrMapping/>
  </p:clrMapOvr>
</p:sld>
</file>

<file path=ppt/theme/theme1.xml><?xml version="1.0" encoding="utf-8"?>
<a:theme xmlns:a="http://schemas.openxmlformats.org/drawingml/2006/main" name="XNAT template workshop 2012 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 template workshop 2012 v4</Template>
  <TotalTime>181</TotalTime>
  <Words>930</Words>
  <Application>Microsoft Office PowerPoint</Application>
  <PresentationFormat>On-screen Show (4:3)</PresentationFormat>
  <Paragraphs>181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XNAT template workshop 2012 v4</vt:lpstr>
      <vt:lpstr>The XNAT Roadmap</vt:lpstr>
      <vt:lpstr>Recent (and planned) progress</vt:lpstr>
      <vt:lpstr>XNAT 1.7: Download manager</vt:lpstr>
      <vt:lpstr>XNAT 1.7: Download manager</vt:lpstr>
      <vt:lpstr>XNAT 1.7: Download manager</vt:lpstr>
      <vt:lpstr>XNAT 1.7: File integrity</vt:lpstr>
      <vt:lpstr>XNAT 1.7: File management UI</vt:lpstr>
      <vt:lpstr>XNAT 1.7: Configurable file paths</vt:lpstr>
      <vt:lpstr>XNAT 1.7: Non-DICOM file import</vt:lpstr>
      <vt:lpstr>XNAT 1.7: Friendly URLs</vt:lpstr>
      <vt:lpstr>XNAT 1.7: Revised Admin UI</vt:lpstr>
      <vt:lpstr>XNAT 1.7: Dynamic plugins</vt:lpstr>
      <vt:lpstr>XNAT 1.7: One click deployment</vt:lpstr>
      <vt:lpstr>XNAT 1.7: Scalability</vt:lpstr>
      <vt:lpstr>XNAT 1.7: Other stuff?</vt:lpstr>
      <vt:lpstr>XNAT 2.0</vt:lpstr>
      <vt:lpstr>XNAT 2.0: User interface reboot</vt:lpstr>
      <vt:lpstr>XNAT 2.0: User interface reboot</vt:lpstr>
      <vt:lpstr>XNAT 2.0: User interface reboot</vt:lpstr>
      <vt:lpstr>XNAT 2.0: Core internals reboot</vt:lpstr>
      <vt:lpstr>XNAT 2.0: Core internals reboot</vt:lpstr>
      <vt:lpstr>XNAT 2.0: Search engine reboot</vt:lpstr>
      <vt:lpstr>XNAT 2.0: Statistics engine</vt:lpstr>
      <vt:lpstr>XNAT 2.0: Statistics engine</vt:lpstr>
      <vt:lpstr>XNAT 2.0: Reporting</vt:lpstr>
      <vt:lpstr>XNAT 2.0: Reporting</vt:lpstr>
      <vt:lpstr>XNAT 2.0: Integration &amp; federation</vt:lpstr>
      <vt:lpstr>XNAT 2.0: DICOM</vt:lpstr>
      <vt:lpstr>XNAT 2.0: Rule engine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use cases that drive XNAT development</dc:title>
  <dc:creator>Dan Marcus</dc:creator>
  <cp:lastModifiedBy>Dan Marcus</cp:lastModifiedBy>
  <cp:revision>20</cp:revision>
  <dcterms:created xsi:type="dcterms:W3CDTF">2012-06-22T21:43:30Z</dcterms:created>
  <dcterms:modified xsi:type="dcterms:W3CDTF">2012-06-25T12:32:50Z</dcterms:modified>
</cp:coreProperties>
</file>