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sldIdLst>
    <p:sldId id="258" r:id="rId2"/>
    <p:sldId id="259" r:id="rId3"/>
    <p:sldId id="261" r:id="rId4"/>
    <p:sldId id="262" r:id="rId5"/>
    <p:sldId id="282" r:id="rId6"/>
    <p:sldId id="283" r:id="rId7"/>
    <p:sldId id="263" r:id="rId8"/>
    <p:sldId id="275" r:id="rId9"/>
    <p:sldId id="276" r:id="rId10"/>
    <p:sldId id="277" r:id="rId11"/>
    <p:sldId id="291" r:id="rId12"/>
    <p:sldId id="265" r:id="rId13"/>
    <p:sldId id="267" r:id="rId14"/>
    <p:sldId id="268" r:id="rId15"/>
    <p:sldId id="279" r:id="rId16"/>
    <p:sldId id="280" r:id="rId17"/>
    <p:sldId id="284" r:id="rId18"/>
    <p:sldId id="285" r:id="rId19"/>
    <p:sldId id="281" r:id="rId20"/>
    <p:sldId id="289" r:id="rId21"/>
    <p:sldId id="286" r:id="rId22"/>
    <p:sldId id="288" r:id="rId23"/>
    <p:sldId id="287" r:id="rId24"/>
    <p:sldId id="290" r:id="rId25"/>
    <p:sldId id="292" r:id="rId26"/>
    <p:sldId id="293" r:id="rId27"/>
    <p:sldId id="294" r:id="rId28"/>
    <p:sldId id="295" r:id="rId29"/>
    <p:sldId id="296" r:id="rId30"/>
    <p:sldId id="297" r:id="rId31"/>
    <p:sldId id="298" r:id="rId32"/>
    <p:sldId id="299" r:id="rId33"/>
    <p:sldId id="300" r:id="rId34"/>
    <p:sldId id="301" r:id="rId35"/>
    <p:sldId id="302" r:id="rId36"/>
    <p:sldId id="305" r:id="rId37"/>
    <p:sldId id="303" r:id="rId38"/>
    <p:sldId id="304" r:id="rId39"/>
    <p:sldId id="30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4F81BD"/>
    <a:srgbClr val="FF6600"/>
    <a:srgbClr val="FFCC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91" autoAdjust="0"/>
  </p:normalViewPr>
  <p:slideViewPr>
    <p:cSldViewPr>
      <p:cViewPr>
        <p:scale>
          <a:sx n="70" d="100"/>
          <a:sy n="70" d="100"/>
        </p:scale>
        <p:origin x="-1014"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4A2E6F-AD4C-4F8E-882D-4CCFF4C3D930}" type="datetimeFigureOut">
              <a:rPr lang="en-US" smtClean="0"/>
              <a:t>6/24/2012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776763-F2FF-4652-A187-51CC7D0B1098}" type="slidenum">
              <a:rPr lang="en-US" smtClean="0"/>
              <a:t>‹#›</a:t>
            </a:fld>
            <a:endParaRPr lang="en-US"/>
          </a:p>
        </p:txBody>
      </p:sp>
    </p:spTree>
    <p:extLst>
      <p:ext uri="{BB962C8B-B14F-4D97-AF65-F5344CB8AC3E}">
        <p14:creationId xmlns:p14="http://schemas.microsoft.com/office/powerpoint/2010/main" val="475975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effectLst/>
              </a:rPr>
              <a:t>Show Marcus projects search</a:t>
            </a:r>
          </a:p>
          <a:p>
            <a:pPr lvl="1"/>
            <a:r>
              <a:rPr lang="en-US" dirty="0" smtClean="0">
                <a:effectLst/>
              </a:rPr>
              <a:t>Show CONDR</a:t>
            </a:r>
          </a:p>
          <a:p>
            <a:pPr lvl="1"/>
            <a:r>
              <a:rPr lang="en-US" dirty="0" smtClean="0">
                <a:effectLst/>
              </a:rPr>
              <a:t>Show W016</a:t>
            </a:r>
          </a:p>
          <a:p>
            <a:pPr lvl="1"/>
            <a:r>
              <a:rPr lang="en-US" dirty="0" smtClean="0">
                <a:effectLst/>
              </a:rPr>
              <a:t>Show CCIR search</a:t>
            </a:r>
          </a:p>
          <a:p>
            <a:pPr lvl="1"/>
            <a:r>
              <a:rPr lang="en-US" dirty="0" smtClean="0">
                <a:effectLst/>
              </a:rPr>
              <a:t>Show CCIR_00367</a:t>
            </a:r>
          </a:p>
          <a:p>
            <a:endParaRPr lang="en-US" dirty="0"/>
          </a:p>
        </p:txBody>
      </p:sp>
      <p:sp>
        <p:nvSpPr>
          <p:cNvPr id="4" name="Slide Number Placeholder 3"/>
          <p:cNvSpPr>
            <a:spLocks noGrp="1"/>
          </p:cNvSpPr>
          <p:nvPr>
            <p:ph type="sldNum" sz="quarter" idx="10"/>
          </p:nvPr>
        </p:nvSpPr>
        <p:spPr/>
        <p:txBody>
          <a:bodyPr/>
          <a:lstStyle/>
          <a:p>
            <a:fld id="{FA776763-F2FF-4652-A187-51CC7D0B1098}" type="slidenum">
              <a:rPr lang="en-US" smtClean="0"/>
              <a:t>7</a:t>
            </a:fld>
            <a:endParaRPr lang="en-US"/>
          </a:p>
        </p:txBody>
      </p:sp>
    </p:spTree>
    <p:extLst>
      <p:ext uri="{BB962C8B-B14F-4D97-AF65-F5344CB8AC3E}">
        <p14:creationId xmlns:p14="http://schemas.microsoft.com/office/powerpoint/2010/main" val="3001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effectLst/>
              </a:rPr>
              <a:t>Show Marcus projects search</a:t>
            </a:r>
          </a:p>
          <a:p>
            <a:pPr lvl="1"/>
            <a:r>
              <a:rPr lang="en-US" dirty="0" smtClean="0">
                <a:effectLst/>
              </a:rPr>
              <a:t>Show CONDR</a:t>
            </a:r>
          </a:p>
          <a:p>
            <a:pPr lvl="1"/>
            <a:r>
              <a:rPr lang="en-US" dirty="0" smtClean="0">
                <a:effectLst/>
              </a:rPr>
              <a:t>Show W016</a:t>
            </a:r>
          </a:p>
          <a:p>
            <a:pPr lvl="1"/>
            <a:r>
              <a:rPr lang="en-US" dirty="0" smtClean="0">
                <a:effectLst/>
              </a:rPr>
              <a:t>Show CCIR search</a:t>
            </a:r>
          </a:p>
          <a:p>
            <a:pPr lvl="1"/>
            <a:r>
              <a:rPr lang="en-US" dirty="0" smtClean="0">
                <a:effectLst/>
              </a:rPr>
              <a:t>Show CCIR_00367</a:t>
            </a:r>
          </a:p>
          <a:p>
            <a:endParaRPr lang="en-US" dirty="0"/>
          </a:p>
        </p:txBody>
      </p:sp>
      <p:sp>
        <p:nvSpPr>
          <p:cNvPr id="4" name="Slide Number Placeholder 3"/>
          <p:cNvSpPr>
            <a:spLocks noGrp="1"/>
          </p:cNvSpPr>
          <p:nvPr>
            <p:ph type="sldNum" sz="quarter" idx="10"/>
          </p:nvPr>
        </p:nvSpPr>
        <p:spPr/>
        <p:txBody>
          <a:bodyPr/>
          <a:lstStyle/>
          <a:p>
            <a:fld id="{FA776763-F2FF-4652-A187-51CC7D0B1098}" type="slidenum">
              <a:rPr lang="en-US" smtClean="0"/>
              <a:t>8</a:t>
            </a:fld>
            <a:endParaRPr lang="en-US"/>
          </a:p>
        </p:txBody>
      </p:sp>
    </p:spTree>
    <p:extLst>
      <p:ext uri="{BB962C8B-B14F-4D97-AF65-F5344CB8AC3E}">
        <p14:creationId xmlns:p14="http://schemas.microsoft.com/office/powerpoint/2010/main" val="3001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effectLst/>
              </a:rPr>
              <a:t>Show Marcus projects search</a:t>
            </a:r>
          </a:p>
          <a:p>
            <a:pPr lvl="1"/>
            <a:r>
              <a:rPr lang="en-US" dirty="0" smtClean="0">
                <a:effectLst/>
              </a:rPr>
              <a:t>Show CONDR</a:t>
            </a:r>
          </a:p>
          <a:p>
            <a:pPr lvl="1"/>
            <a:r>
              <a:rPr lang="en-US" dirty="0" smtClean="0">
                <a:effectLst/>
              </a:rPr>
              <a:t>Show W016</a:t>
            </a:r>
          </a:p>
          <a:p>
            <a:pPr lvl="1"/>
            <a:r>
              <a:rPr lang="en-US" dirty="0" smtClean="0">
                <a:effectLst/>
              </a:rPr>
              <a:t>Show CCIR search</a:t>
            </a:r>
          </a:p>
          <a:p>
            <a:pPr lvl="1"/>
            <a:r>
              <a:rPr lang="en-US" dirty="0" smtClean="0">
                <a:effectLst/>
              </a:rPr>
              <a:t>Show CCIR_00367</a:t>
            </a:r>
          </a:p>
          <a:p>
            <a:endParaRPr lang="en-US" dirty="0"/>
          </a:p>
        </p:txBody>
      </p:sp>
      <p:sp>
        <p:nvSpPr>
          <p:cNvPr id="4" name="Slide Number Placeholder 3"/>
          <p:cNvSpPr>
            <a:spLocks noGrp="1"/>
          </p:cNvSpPr>
          <p:nvPr>
            <p:ph type="sldNum" sz="quarter" idx="10"/>
          </p:nvPr>
        </p:nvSpPr>
        <p:spPr/>
        <p:txBody>
          <a:bodyPr/>
          <a:lstStyle/>
          <a:p>
            <a:fld id="{FA776763-F2FF-4652-A187-51CC7D0B1098}" type="slidenum">
              <a:rPr lang="en-US" smtClean="0"/>
              <a:t>9</a:t>
            </a:fld>
            <a:endParaRPr lang="en-US"/>
          </a:p>
        </p:txBody>
      </p:sp>
    </p:spTree>
    <p:extLst>
      <p:ext uri="{BB962C8B-B14F-4D97-AF65-F5344CB8AC3E}">
        <p14:creationId xmlns:p14="http://schemas.microsoft.com/office/powerpoint/2010/main" val="3001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effectLst/>
              </a:rPr>
              <a:t>Show Marcus projects search</a:t>
            </a:r>
          </a:p>
          <a:p>
            <a:pPr lvl="1"/>
            <a:r>
              <a:rPr lang="en-US" dirty="0" smtClean="0">
                <a:effectLst/>
              </a:rPr>
              <a:t>Show CONDR</a:t>
            </a:r>
          </a:p>
          <a:p>
            <a:pPr lvl="1"/>
            <a:r>
              <a:rPr lang="en-US" dirty="0" smtClean="0">
                <a:effectLst/>
              </a:rPr>
              <a:t>Show W016</a:t>
            </a:r>
          </a:p>
          <a:p>
            <a:pPr lvl="1"/>
            <a:r>
              <a:rPr lang="en-US" dirty="0" smtClean="0">
                <a:effectLst/>
              </a:rPr>
              <a:t>Show CCIR search</a:t>
            </a:r>
          </a:p>
          <a:p>
            <a:pPr lvl="1"/>
            <a:r>
              <a:rPr lang="en-US" dirty="0" smtClean="0">
                <a:effectLst/>
              </a:rPr>
              <a:t>Show CCIR_00367</a:t>
            </a:r>
          </a:p>
          <a:p>
            <a:endParaRPr lang="en-US" dirty="0"/>
          </a:p>
        </p:txBody>
      </p:sp>
      <p:sp>
        <p:nvSpPr>
          <p:cNvPr id="4" name="Slide Number Placeholder 3"/>
          <p:cNvSpPr>
            <a:spLocks noGrp="1"/>
          </p:cNvSpPr>
          <p:nvPr>
            <p:ph type="sldNum" sz="quarter" idx="10"/>
          </p:nvPr>
        </p:nvSpPr>
        <p:spPr/>
        <p:txBody>
          <a:bodyPr/>
          <a:lstStyle/>
          <a:p>
            <a:fld id="{FA776763-F2FF-4652-A187-51CC7D0B1098}" type="slidenum">
              <a:rPr lang="en-US" smtClean="0"/>
              <a:t>19</a:t>
            </a:fld>
            <a:endParaRPr lang="en-US"/>
          </a:p>
        </p:txBody>
      </p:sp>
    </p:spTree>
    <p:extLst>
      <p:ext uri="{BB962C8B-B14F-4D97-AF65-F5344CB8AC3E}">
        <p14:creationId xmlns:p14="http://schemas.microsoft.com/office/powerpoint/2010/main" val="3001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effectLst/>
              </a:rPr>
              <a:t>Show Marcus projects search</a:t>
            </a:r>
          </a:p>
          <a:p>
            <a:pPr lvl="1"/>
            <a:r>
              <a:rPr lang="en-US" dirty="0" smtClean="0">
                <a:effectLst/>
              </a:rPr>
              <a:t>Show CONDR</a:t>
            </a:r>
          </a:p>
          <a:p>
            <a:pPr lvl="1"/>
            <a:r>
              <a:rPr lang="en-US" dirty="0" smtClean="0">
                <a:effectLst/>
              </a:rPr>
              <a:t>Show W016</a:t>
            </a:r>
          </a:p>
          <a:p>
            <a:pPr lvl="1"/>
            <a:r>
              <a:rPr lang="en-US" dirty="0" smtClean="0">
                <a:effectLst/>
              </a:rPr>
              <a:t>Show CCIR search</a:t>
            </a:r>
          </a:p>
          <a:p>
            <a:pPr lvl="1"/>
            <a:r>
              <a:rPr lang="en-US" dirty="0" smtClean="0">
                <a:effectLst/>
              </a:rPr>
              <a:t>Show CCIR_00367</a:t>
            </a:r>
          </a:p>
          <a:p>
            <a:endParaRPr lang="en-US" dirty="0"/>
          </a:p>
        </p:txBody>
      </p:sp>
      <p:sp>
        <p:nvSpPr>
          <p:cNvPr id="4" name="Slide Number Placeholder 3"/>
          <p:cNvSpPr>
            <a:spLocks noGrp="1"/>
          </p:cNvSpPr>
          <p:nvPr>
            <p:ph type="sldNum" sz="quarter" idx="10"/>
          </p:nvPr>
        </p:nvSpPr>
        <p:spPr/>
        <p:txBody>
          <a:bodyPr/>
          <a:lstStyle/>
          <a:p>
            <a:fld id="{FA776763-F2FF-4652-A187-51CC7D0B1098}" type="slidenum">
              <a:rPr lang="en-US" smtClean="0"/>
              <a:t>29</a:t>
            </a:fld>
            <a:endParaRPr lang="en-US"/>
          </a:p>
        </p:txBody>
      </p:sp>
    </p:spTree>
    <p:extLst>
      <p:ext uri="{BB962C8B-B14F-4D97-AF65-F5344CB8AC3E}">
        <p14:creationId xmlns:p14="http://schemas.microsoft.com/office/powerpoint/2010/main" val="3001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effectLst/>
              </a:rPr>
              <a:t>Show Marcus projects search</a:t>
            </a:r>
          </a:p>
          <a:p>
            <a:pPr lvl="1"/>
            <a:r>
              <a:rPr lang="en-US" dirty="0" smtClean="0">
                <a:effectLst/>
              </a:rPr>
              <a:t>Show CONDR</a:t>
            </a:r>
          </a:p>
          <a:p>
            <a:pPr lvl="1"/>
            <a:r>
              <a:rPr lang="en-US" dirty="0" smtClean="0">
                <a:effectLst/>
              </a:rPr>
              <a:t>Show W016</a:t>
            </a:r>
          </a:p>
          <a:p>
            <a:pPr lvl="1"/>
            <a:r>
              <a:rPr lang="en-US" dirty="0" smtClean="0">
                <a:effectLst/>
              </a:rPr>
              <a:t>Show CCIR search</a:t>
            </a:r>
          </a:p>
          <a:p>
            <a:pPr lvl="1"/>
            <a:r>
              <a:rPr lang="en-US" dirty="0" smtClean="0">
                <a:effectLst/>
              </a:rPr>
              <a:t>Show CCIR_00367</a:t>
            </a:r>
          </a:p>
          <a:p>
            <a:endParaRPr lang="en-US" dirty="0"/>
          </a:p>
        </p:txBody>
      </p:sp>
      <p:sp>
        <p:nvSpPr>
          <p:cNvPr id="4" name="Slide Number Placeholder 3"/>
          <p:cNvSpPr>
            <a:spLocks noGrp="1"/>
          </p:cNvSpPr>
          <p:nvPr>
            <p:ph type="sldNum" sz="quarter" idx="10"/>
          </p:nvPr>
        </p:nvSpPr>
        <p:spPr/>
        <p:txBody>
          <a:bodyPr/>
          <a:lstStyle/>
          <a:p>
            <a:fld id="{FA776763-F2FF-4652-A187-51CC7D0B1098}" type="slidenum">
              <a:rPr lang="en-US" smtClean="0"/>
              <a:t>36</a:t>
            </a:fld>
            <a:endParaRPr lang="en-US"/>
          </a:p>
        </p:txBody>
      </p:sp>
    </p:spTree>
    <p:extLst>
      <p:ext uri="{BB962C8B-B14F-4D97-AF65-F5344CB8AC3E}">
        <p14:creationId xmlns:p14="http://schemas.microsoft.com/office/powerpoint/2010/main" val="3001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33800" y="1295400"/>
            <a:ext cx="4953000" cy="2076450"/>
          </a:xfrm>
        </p:spPr>
        <p:txBody>
          <a:bodyPr anchor="b"/>
          <a:lstStyle/>
          <a:p>
            <a:r>
              <a:rPr lang="en-US" smtClean="0"/>
              <a:t>Click to edit Master title style</a:t>
            </a:r>
            <a:endParaRPr lang="en-US"/>
          </a:p>
        </p:txBody>
      </p:sp>
      <p:sp>
        <p:nvSpPr>
          <p:cNvPr id="3" name="Subtitle 2"/>
          <p:cNvSpPr>
            <a:spLocks noGrp="1"/>
          </p:cNvSpPr>
          <p:nvPr>
            <p:ph type="subTitle" idx="1" hasCustomPrompt="1"/>
          </p:nvPr>
        </p:nvSpPr>
        <p:spPr>
          <a:xfrm>
            <a:off x="3733800" y="3429000"/>
            <a:ext cx="4953000" cy="1752600"/>
          </a:xfrm>
        </p:spPr>
        <p:txBody>
          <a:bodyPr>
            <a:normAutofit/>
          </a:bodyPr>
          <a:lstStyle>
            <a:lvl1pPr marL="0" indent="0" algn="l">
              <a:buNone/>
              <a:defRPr sz="2400">
                <a:solidFill>
                  <a:srgbClr val="FFFF00"/>
                </a:solidFill>
                <a:effectLst/>
                <a:latin typeface="Franklin Gothic Medium Cond"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DF46816C-3D94-4DF2-8266-56D515106B58}" type="datetimeFigureOut">
              <a:rPr lang="en-US" smtClean="0"/>
              <a:pPr/>
              <a:t>6/24/2012</a:t>
            </a:fld>
            <a:endParaRPr lang="en-US"/>
          </a:p>
        </p:txBody>
      </p:sp>
      <p:sp>
        <p:nvSpPr>
          <p:cNvPr id="5" name="Footer Placeholder 4"/>
          <p:cNvSpPr>
            <a:spLocks noGrp="1"/>
          </p:cNvSpPr>
          <p:nvPr>
            <p:ph type="ftr" sz="quarter" idx="11"/>
          </p:nvPr>
        </p:nvSpPr>
        <p:spPr>
          <a:xfrm>
            <a:off x="3733800" y="6553200"/>
            <a:ext cx="1676400" cy="304800"/>
          </a:xfrm>
        </p:spPr>
        <p:txBody>
          <a:bodyPr/>
          <a:lstStyle/>
          <a:p>
            <a:endParaRPr lang="en-US" dirty="0"/>
          </a:p>
        </p:txBody>
      </p:sp>
      <p:sp>
        <p:nvSpPr>
          <p:cNvPr id="6" name="Slide Number Placeholder 5"/>
          <p:cNvSpPr>
            <a:spLocks noGrp="1"/>
          </p:cNvSpPr>
          <p:nvPr>
            <p:ph type="sldNum" sz="quarter" idx="12"/>
          </p:nvPr>
        </p:nvSpPr>
        <p:spPr/>
        <p:txBody>
          <a:bodyPr/>
          <a:lstStyle/>
          <a:p>
            <a:fld id="{413986A7-D485-4C3D-8D74-E3D7E2E74ECE}" type="slidenum">
              <a:rPr lang="en-US" smtClean="0"/>
              <a:pPr/>
              <a:t>‹#›</a:t>
            </a:fld>
            <a:endParaRPr lang="en-US"/>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r="2696"/>
          <a:stretch/>
        </p:blipFill>
        <p:spPr>
          <a:xfrm>
            <a:off x="-152400" y="609600"/>
            <a:ext cx="3781425" cy="5791200"/>
          </a:xfrm>
          <a:prstGeom prst="rect">
            <a:avLst/>
          </a:prstGeom>
        </p:spPr>
      </p:pic>
    </p:spTree>
    <p:extLst>
      <p:ext uri="{BB962C8B-B14F-4D97-AF65-F5344CB8AC3E}">
        <p14:creationId xmlns:p14="http://schemas.microsoft.com/office/powerpoint/2010/main" val="1719750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46816C-3D94-4DF2-8266-56D515106B58}"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46816C-3D94-4DF2-8266-56D515106B58}"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46816C-3D94-4DF2-8266-56D515106B58}"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46816C-3D94-4DF2-8266-56D515106B58}"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7" y="283"/>
            <a:ext cx="9143245" cy="6857434"/>
          </a:xfrm>
          <a:prstGeom prst="rect">
            <a:avLst/>
          </a:prstGeom>
        </p:spPr>
      </p:pic>
      <p:sp>
        <p:nvSpPr>
          <p:cNvPr id="2" name="Title 1"/>
          <p:cNvSpPr>
            <a:spLocks noGrp="1"/>
          </p:cNvSpPr>
          <p:nvPr>
            <p:ph type="ctrTitle"/>
          </p:nvPr>
        </p:nvSpPr>
        <p:spPr>
          <a:xfrm>
            <a:off x="685800" y="2130425"/>
            <a:ext cx="7772400" cy="1470025"/>
          </a:xfrm>
        </p:spPr>
        <p:txBody>
          <a:bodyPr anchor="b"/>
          <a:lstStyle/>
          <a:p>
            <a:r>
              <a:rPr lang="en-US" smtClean="0"/>
              <a:t>Click to edit Master title style</a:t>
            </a:r>
            <a:endParaRPr lang="en-US"/>
          </a:p>
        </p:txBody>
      </p:sp>
      <p:sp>
        <p:nvSpPr>
          <p:cNvPr id="3" name="Subtitle 2"/>
          <p:cNvSpPr>
            <a:spLocks noGrp="1"/>
          </p:cNvSpPr>
          <p:nvPr>
            <p:ph type="subTitle" idx="1" hasCustomPrompt="1"/>
          </p:nvPr>
        </p:nvSpPr>
        <p:spPr>
          <a:xfrm>
            <a:off x="1371600" y="3657600"/>
            <a:ext cx="7086600" cy="1752600"/>
          </a:xfrm>
        </p:spPr>
        <p:txBody>
          <a:bodyPr>
            <a:normAutofit/>
          </a:bodyPr>
          <a:lstStyle>
            <a:lvl1pPr marL="0" indent="0" algn="r">
              <a:buNone/>
              <a:defRPr sz="2400">
                <a:solidFill>
                  <a:schemeClr val="tx2">
                    <a:lumMod val="20000"/>
                    <a:lumOff val="80000"/>
                  </a:schemeClr>
                </a:solidFill>
                <a:effectLst/>
                <a:latin typeface="Franklin Gothic Medium Cond"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DF46816C-3D94-4DF2-8266-56D515106B58}"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986A7-D485-4C3D-8D74-E3D7E2E74ECE}" type="slidenum">
              <a:rPr lang="en-US" smtClean="0"/>
              <a:pPr/>
              <a:t>‹#›</a:t>
            </a:fld>
            <a:endParaRPr lang="en-US"/>
          </a:p>
        </p:txBody>
      </p:sp>
    </p:spTree>
    <p:extLst>
      <p:ext uri="{BB962C8B-B14F-4D97-AF65-F5344CB8AC3E}">
        <p14:creationId xmlns:p14="http://schemas.microsoft.com/office/powerpoint/2010/main" val="244864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p>
            <a:r>
              <a:rPr lang="en-US" smtClean="0"/>
              <a:t>Click to edit Master title style</a:t>
            </a:r>
            <a:endParaRPr lang="en-US"/>
          </a:p>
        </p:txBody>
      </p:sp>
      <p:sp>
        <p:nvSpPr>
          <p:cNvPr id="3" name="Subtitle 2"/>
          <p:cNvSpPr>
            <a:spLocks noGrp="1"/>
          </p:cNvSpPr>
          <p:nvPr>
            <p:ph type="subTitle" idx="1" hasCustomPrompt="1"/>
          </p:nvPr>
        </p:nvSpPr>
        <p:spPr>
          <a:xfrm>
            <a:off x="1371600" y="3657600"/>
            <a:ext cx="7086600" cy="1752600"/>
          </a:xfrm>
        </p:spPr>
        <p:txBody>
          <a:bodyPr>
            <a:normAutofit/>
          </a:bodyPr>
          <a:lstStyle>
            <a:lvl1pPr marL="0" indent="0" algn="r">
              <a:buNone/>
              <a:defRPr sz="2400">
                <a:solidFill>
                  <a:schemeClr val="tx2">
                    <a:lumMod val="20000"/>
                    <a:lumOff val="80000"/>
                  </a:schemeClr>
                </a:solidFill>
                <a:effectLst/>
                <a:latin typeface="Franklin Gothic Medium Cond"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DF46816C-3D94-4DF2-8266-56D515106B58}"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986A7-D485-4C3D-8D74-E3D7E2E74ECE}" type="slidenum">
              <a:rPr lang="en-US" smtClean="0"/>
              <a:pPr/>
              <a:t>‹#›</a:t>
            </a:fld>
            <a:endParaRPr lang="en-US"/>
          </a:p>
        </p:txBody>
      </p:sp>
    </p:spTree>
    <p:extLst>
      <p:ext uri="{BB962C8B-B14F-4D97-AF65-F5344CB8AC3E}">
        <p14:creationId xmlns:p14="http://schemas.microsoft.com/office/powerpoint/2010/main" val="3699704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46816C-3D94-4DF2-8266-56D515106B58}"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6816C-3D94-4DF2-8266-56D515106B58}"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46816C-3D94-4DF2-8266-56D515106B58}"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46816C-3D94-4DF2-8266-56D515106B58}" type="datetimeFigureOut">
              <a:rPr lang="en-US" smtClean="0"/>
              <a:pPr/>
              <a:t>6/24/2012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46816C-3D94-4DF2-8266-56D515106B58}" type="datetimeFigureOut">
              <a:rPr lang="en-US" smtClean="0"/>
              <a:pPr/>
              <a:t>6/24/2012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6816C-3D94-4DF2-8266-56D515106B58}" type="datetimeFigureOut">
              <a:rPr lang="en-US" smtClean="0"/>
              <a:pPr/>
              <a:t>6/24/2012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55" y="0"/>
            <a:ext cx="9143245" cy="6857434"/>
          </a:xfrm>
          <a:prstGeom prst="rect">
            <a:avLst/>
          </a:prstGeom>
        </p:spPr>
      </p:pic>
      <p:sp>
        <p:nvSpPr>
          <p:cNvPr id="2" name="Title Placeholder 1"/>
          <p:cNvSpPr>
            <a:spLocks noGrp="1"/>
          </p:cNvSpPr>
          <p:nvPr>
            <p:ph type="title"/>
          </p:nvPr>
        </p:nvSpPr>
        <p:spPr>
          <a:xfrm>
            <a:off x="457200" y="274638"/>
            <a:ext cx="8229600" cy="8683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24600" y="6553200"/>
            <a:ext cx="2133600" cy="304800"/>
          </a:xfrm>
          <a:prstGeom prst="rect">
            <a:avLst/>
          </a:prstGeom>
        </p:spPr>
        <p:txBody>
          <a:bodyPr vert="horz" lIns="91440" tIns="45720" rIns="91440" bIns="45720" rtlCol="0" anchor="ctr"/>
          <a:lstStyle>
            <a:lvl1pPr algn="r">
              <a:defRPr sz="1200">
                <a:solidFill>
                  <a:schemeClr val="tx2">
                    <a:lumMod val="20000"/>
                    <a:lumOff val="80000"/>
                  </a:schemeClr>
                </a:solidFill>
                <a:latin typeface="Franklin Gothic Demi Cond" pitchFamily="34" charset="0"/>
              </a:defRPr>
            </a:lvl1pPr>
          </a:lstStyle>
          <a:p>
            <a:fld id="{DF46816C-3D94-4DF2-8266-56D515106B58}" type="datetimeFigureOut">
              <a:rPr lang="en-US" smtClean="0"/>
              <a:pPr/>
              <a:t>6/24/2012</a:t>
            </a:fld>
            <a:endParaRPr lang="en-US" dirty="0"/>
          </a:p>
        </p:txBody>
      </p:sp>
      <p:sp>
        <p:nvSpPr>
          <p:cNvPr id="5" name="Footer Placeholder 4"/>
          <p:cNvSpPr>
            <a:spLocks noGrp="1"/>
          </p:cNvSpPr>
          <p:nvPr>
            <p:ph type="ftr" sz="quarter" idx="3"/>
          </p:nvPr>
        </p:nvSpPr>
        <p:spPr>
          <a:xfrm>
            <a:off x="4038600" y="6553200"/>
            <a:ext cx="1371600" cy="304800"/>
          </a:xfrm>
          <a:prstGeom prst="rect">
            <a:avLst/>
          </a:prstGeom>
        </p:spPr>
        <p:txBody>
          <a:bodyPr vert="horz" lIns="91440" tIns="45720" rIns="91440" bIns="45720" rtlCol="0" anchor="ctr"/>
          <a:lstStyle>
            <a:lvl1pPr algn="l">
              <a:defRPr sz="1200">
                <a:solidFill>
                  <a:schemeClr val="tx2">
                    <a:lumMod val="20000"/>
                    <a:lumOff val="80000"/>
                  </a:schemeClr>
                </a:solidFill>
                <a:latin typeface="Franklin Gothic Demi Cond" pitchFamily="34" charset="0"/>
              </a:defRPr>
            </a:lvl1pPr>
          </a:lstStyle>
          <a:p>
            <a:endParaRPr lang="en-US" dirty="0"/>
          </a:p>
        </p:txBody>
      </p:sp>
      <p:sp>
        <p:nvSpPr>
          <p:cNvPr id="6" name="Slide Number Placeholder 5"/>
          <p:cNvSpPr>
            <a:spLocks noGrp="1"/>
          </p:cNvSpPr>
          <p:nvPr>
            <p:ph type="sldNum" sz="quarter" idx="4"/>
          </p:nvPr>
        </p:nvSpPr>
        <p:spPr>
          <a:xfrm>
            <a:off x="8686800" y="6553200"/>
            <a:ext cx="457200" cy="304800"/>
          </a:xfrm>
          <a:prstGeom prst="rect">
            <a:avLst/>
          </a:prstGeom>
        </p:spPr>
        <p:txBody>
          <a:bodyPr vert="horz" lIns="91440" tIns="45720" rIns="91440" bIns="45720" rtlCol="0" anchor="ctr"/>
          <a:lstStyle>
            <a:lvl1pPr algn="r">
              <a:defRPr sz="1200">
                <a:solidFill>
                  <a:schemeClr val="bg1"/>
                </a:solidFill>
                <a:latin typeface="Franklin Gothic Demi Cond" pitchFamily="34" charset="0"/>
              </a:defRPr>
            </a:lvl1pPr>
          </a:lstStyle>
          <a:p>
            <a:fld id="{413986A7-D485-4C3D-8D74-E3D7E2E74E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85" r:id="rId2"/>
    <p:sldLayoutId id="2147483684"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xStyles>
    <p:titleStyle>
      <a:lvl1pPr algn="l" defTabSz="914400" rtl="0" eaLnBrk="1" latinLnBrk="0" hangingPunct="1">
        <a:spcBef>
          <a:spcPct val="0"/>
        </a:spcBef>
        <a:buNone/>
        <a:defRPr sz="4800" kern="1200">
          <a:solidFill>
            <a:schemeClr val="bg1"/>
          </a:solidFill>
          <a:effectLst>
            <a:outerShdw blurRad="38100" dist="38100" dir="2700000" algn="tl">
              <a:srgbClr val="000000">
                <a:alpha val="43137"/>
              </a:srgbClr>
            </a:outerShdw>
          </a:effectLst>
          <a:latin typeface="Franklin Gothic Medium Cond"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effectLst>
            <a:outerShdw blurRad="38100" dist="38100" dir="2700000" algn="tl">
              <a:srgbClr val="000000">
                <a:alpha val="43137"/>
              </a:srgbClr>
            </a:outerShdw>
          </a:effectLst>
          <a:latin typeface="Franklin Gothic Book"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effectLst>
            <a:outerShdw blurRad="38100" dist="38100" dir="2700000" algn="tl">
              <a:srgbClr val="000000">
                <a:alpha val="43137"/>
              </a:srgbClr>
            </a:outerShdw>
          </a:effectLst>
          <a:latin typeface="Franklin Gothic Book"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effectLst>
            <a:outerShdw blurRad="38100" dist="38100" dir="2700000" algn="tl">
              <a:srgbClr val="000000">
                <a:alpha val="43137"/>
              </a:srgbClr>
            </a:outerShdw>
          </a:effectLst>
          <a:latin typeface="Franklin Gothic Book"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effectLst>
            <a:outerShdw blurRad="38100" dist="38100" dir="2700000" algn="tl">
              <a:srgbClr val="000000">
                <a:alpha val="43137"/>
              </a:srgbClr>
            </a:outerShdw>
          </a:effectLst>
          <a:latin typeface="Franklin Gothic Book"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effectLst>
            <a:outerShdw blurRad="38100" dist="38100" dir="2700000" algn="tl">
              <a:srgbClr val="000000">
                <a:alpha val="43137"/>
              </a:srgbClr>
            </a:outerShdw>
          </a:effectLst>
          <a:latin typeface="Franklin Gothic Boo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The use cases that drive XNAT development</a:t>
            </a:r>
            <a:endParaRPr lang="en-US" sz="3600" dirty="0"/>
          </a:p>
        </p:txBody>
      </p:sp>
      <p:sp>
        <p:nvSpPr>
          <p:cNvPr id="5" name="Subtitle 4"/>
          <p:cNvSpPr>
            <a:spLocks noGrp="1"/>
          </p:cNvSpPr>
          <p:nvPr>
            <p:ph type="subTitle" idx="1"/>
          </p:nvPr>
        </p:nvSpPr>
        <p:spPr/>
        <p:txBody>
          <a:bodyPr/>
          <a:lstStyle/>
          <a:p>
            <a:r>
              <a:rPr lang="en-US" dirty="0" smtClean="0"/>
              <a:t>Dan Marcus</a:t>
            </a:r>
          </a:p>
          <a:p>
            <a:r>
              <a:rPr lang="en-US" dirty="0"/>
              <a:t>J</a:t>
            </a:r>
            <a:r>
              <a:rPr lang="en-US" dirty="0" smtClean="0"/>
              <a:t>une 24, 2012</a:t>
            </a:r>
            <a:endParaRPr lang="en-US" dirty="0"/>
          </a:p>
        </p:txBody>
      </p:sp>
    </p:spTree>
    <p:extLst>
      <p:ext uri="{BB962C8B-B14F-4D97-AF65-F5344CB8AC3E}">
        <p14:creationId xmlns:p14="http://schemas.microsoft.com/office/powerpoint/2010/main" val="2967588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import from CCIR</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pPr marL="514350" indent="-514350">
              <a:buFont typeface="+mj-lt"/>
              <a:buAutoNum type="arabicPeriod"/>
            </a:pPr>
            <a:r>
              <a:rPr lang="en-US" dirty="0" smtClean="0"/>
              <a:t>Betsy Thomas, head coordinator, manages creation of new protocols, assigns protocol #.</a:t>
            </a:r>
          </a:p>
          <a:p>
            <a:pPr marL="514350" indent="-514350">
              <a:buFont typeface="+mj-lt"/>
              <a:buAutoNum type="arabicPeriod"/>
            </a:pPr>
            <a:r>
              <a:rPr lang="en-US" dirty="0" smtClean="0"/>
              <a:t>Betsy creates project in CNDA using protocol # as project ID.</a:t>
            </a:r>
          </a:p>
          <a:p>
            <a:pPr marL="514350" indent="-514350">
              <a:buFont typeface="+mj-lt"/>
              <a:buAutoNum type="arabicPeriod"/>
            </a:pPr>
            <a:r>
              <a:rPr lang="en-US" dirty="0" smtClean="0"/>
              <a:t>Betsy notifies PI re: CNDA project.</a:t>
            </a:r>
          </a:p>
          <a:p>
            <a:pPr marL="514350" indent="-514350">
              <a:buFont typeface="+mj-lt"/>
              <a:buAutoNum type="arabicPeriod"/>
            </a:pPr>
            <a:r>
              <a:rPr lang="en-US" dirty="0" smtClean="0"/>
              <a:t>Scanner tech creates project specific protocol on scanner.  CCIR# is written to DICOM header.</a:t>
            </a:r>
          </a:p>
          <a:p>
            <a:pPr marL="514350" indent="-514350">
              <a:buFont typeface="+mj-lt"/>
              <a:buAutoNum type="arabicPeriod"/>
            </a:pPr>
            <a:r>
              <a:rPr lang="en-US" dirty="0" smtClean="0"/>
              <a:t>Scanner tech sends all scans to CNDA immediately after acquisition.</a:t>
            </a:r>
          </a:p>
          <a:p>
            <a:pPr marL="514350" indent="-514350">
              <a:buFont typeface="+mj-lt"/>
              <a:buAutoNum type="arabicPeriod"/>
            </a:pPr>
            <a:r>
              <a:rPr lang="en-US" dirty="0" smtClean="0"/>
              <a:t>Automated scripts sent to scanner techs to “close the loop”.</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28942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import from CCIR</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12006878"/>
              </p:ext>
            </p:extLst>
          </p:nvPr>
        </p:nvGraphicFramePr>
        <p:xfrm>
          <a:off x="152401" y="1492196"/>
          <a:ext cx="8610598" cy="3338884"/>
        </p:xfrm>
        <a:graphic>
          <a:graphicData uri="http://schemas.openxmlformats.org/drawingml/2006/table">
            <a:tbl>
              <a:tblPr/>
              <a:tblGrid>
                <a:gridCol w="914399"/>
                <a:gridCol w="1066800"/>
                <a:gridCol w="1447800"/>
                <a:gridCol w="1600200"/>
                <a:gridCol w="1219200"/>
                <a:gridCol w="1600200"/>
                <a:gridCol w="761999"/>
              </a:tblGrid>
              <a:tr h="127278">
                <a:tc>
                  <a:txBody>
                    <a:bodyPr/>
                    <a:lstStyle/>
                    <a:p>
                      <a:pPr algn="l" fontAlgn="b"/>
                      <a:r>
                        <a:rPr lang="en-US" sz="2000" b="1" i="0" u="none" strike="noStrike" dirty="0">
                          <a:solidFill>
                            <a:schemeClr val="bg1"/>
                          </a:solidFill>
                          <a:effectLst/>
                          <a:latin typeface="Calibri"/>
                        </a:rPr>
                        <a:t>source</a:t>
                      </a:r>
                    </a:p>
                  </a:txBody>
                  <a:tcPr marL="8308" marR="8308" marT="8308" marB="0" anchor="b">
                    <a:lnL>
                      <a:noFill/>
                    </a:lnL>
                    <a:lnR>
                      <a:noFill/>
                    </a:lnR>
                    <a:lnT>
                      <a:noFill/>
                    </a:lnT>
                    <a:lnB>
                      <a:noFill/>
                    </a:lnB>
                    <a:solidFill>
                      <a:schemeClr val="tx2">
                        <a:lumMod val="40000"/>
                        <a:lumOff val="60000"/>
                      </a:schemeClr>
                    </a:solidFill>
                  </a:tcPr>
                </a:tc>
                <a:tc>
                  <a:txBody>
                    <a:bodyPr/>
                    <a:lstStyle/>
                    <a:p>
                      <a:pPr algn="l" fontAlgn="b"/>
                      <a:r>
                        <a:rPr lang="en-US" sz="2000" b="1" i="0" u="none" strike="noStrike" dirty="0" smtClean="0">
                          <a:solidFill>
                            <a:schemeClr val="bg1"/>
                          </a:solidFill>
                          <a:effectLst/>
                          <a:latin typeface="Calibri"/>
                        </a:rPr>
                        <a:t>project</a:t>
                      </a:r>
                      <a:endParaRPr lang="en-US" sz="2000" b="1" i="0" u="none" strike="noStrike" dirty="0">
                        <a:solidFill>
                          <a:schemeClr val="bg1"/>
                        </a:solidFill>
                        <a:effectLst/>
                        <a:latin typeface="Calibri"/>
                      </a:endParaRPr>
                    </a:p>
                  </a:txBody>
                  <a:tcPr marL="8308" marR="8308" marT="8308" marB="0" anchor="b">
                    <a:lnL>
                      <a:noFill/>
                    </a:lnL>
                    <a:lnR>
                      <a:noFill/>
                    </a:lnR>
                    <a:lnT>
                      <a:noFill/>
                    </a:lnT>
                    <a:lnB>
                      <a:noFill/>
                    </a:lnB>
                    <a:solidFill>
                      <a:schemeClr val="tx2">
                        <a:lumMod val="40000"/>
                        <a:lumOff val="60000"/>
                      </a:schemeClr>
                    </a:solidFill>
                  </a:tcPr>
                </a:tc>
                <a:tc>
                  <a:txBody>
                    <a:bodyPr/>
                    <a:lstStyle/>
                    <a:p>
                      <a:pPr algn="l" fontAlgn="b"/>
                      <a:r>
                        <a:rPr lang="en-US" sz="2000" b="1" i="0" u="none" strike="noStrike" dirty="0">
                          <a:solidFill>
                            <a:schemeClr val="bg1"/>
                          </a:solidFill>
                          <a:effectLst/>
                          <a:latin typeface="Calibri"/>
                        </a:rPr>
                        <a:t>subject</a:t>
                      </a:r>
                    </a:p>
                  </a:txBody>
                  <a:tcPr marL="8308" marR="8308" marT="8308" marB="0" anchor="b">
                    <a:lnL>
                      <a:noFill/>
                    </a:lnL>
                    <a:lnR>
                      <a:noFill/>
                    </a:lnR>
                    <a:lnT>
                      <a:noFill/>
                    </a:lnT>
                    <a:lnB>
                      <a:noFill/>
                    </a:lnB>
                    <a:solidFill>
                      <a:schemeClr val="tx2">
                        <a:lumMod val="40000"/>
                        <a:lumOff val="60000"/>
                      </a:schemeClr>
                    </a:solidFill>
                  </a:tcPr>
                </a:tc>
                <a:tc>
                  <a:txBody>
                    <a:bodyPr/>
                    <a:lstStyle/>
                    <a:p>
                      <a:pPr algn="l" fontAlgn="b"/>
                      <a:r>
                        <a:rPr lang="en-US" sz="2000" b="1" i="0" u="none" strike="noStrike" dirty="0" err="1">
                          <a:solidFill>
                            <a:schemeClr val="bg1"/>
                          </a:solidFill>
                          <a:effectLst/>
                          <a:latin typeface="Calibri"/>
                        </a:rPr>
                        <a:t>sessionLabel</a:t>
                      </a:r>
                      <a:endParaRPr lang="en-US" sz="2000" b="1" i="0" u="none" strike="noStrike" dirty="0">
                        <a:solidFill>
                          <a:schemeClr val="bg1"/>
                        </a:solidFill>
                        <a:effectLst/>
                        <a:latin typeface="Calibri"/>
                      </a:endParaRPr>
                    </a:p>
                  </a:txBody>
                  <a:tcPr marL="8308" marR="8308" marT="8308" marB="0" anchor="b">
                    <a:lnL>
                      <a:noFill/>
                    </a:lnL>
                    <a:lnR>
                      <a:noFill/>
                    </a:lnR>
                    <a:lnT>
                      <a:noFill/>
                    </a:lnT>
                    <a:lnB>
                      <a:noFill/>
                    </a:lnB>
                    <a:solidFill>
                      <a:schemeClr val="tx2">
                        <a:lumMod val="40000"/>
                        <a:lumOff val="60000"/>
                      </a:schemeClr>
                    </a:solidFill>
                  </a:tcPr>
                </a:tc>
                <a:tc>
                  <a:txBody>
                    <a:bodyPr/>
                    <a:lstStyle/>
                    <a:p>
                      <a:pPr algn="l" fontAlgn="b"/>
                      <a:r>
                        <a:rPr lang="en-US" sz="2000" b="1" i="0" u="none" strike="noStrike" dirty="0" err="1">
                          <a:solidFill>
                            <a:schemeClr val="bg1"/>
                          </a:solidFill>
                          <a:effectLst/>
                          <a:latin typeface="Calibri"/>
                        </a:rPr>
                        <a:t>scanDate</a:t>
                      </a:r>
                      <a:endParaRPr lang="en-US" sz="2000" b="1" i="0" u="none" strike="noStrike" dirty="0">
                        <a:solidFill>
                          <a:schemeClr val="bg1"/>
                        </a:solidFill>
                        <a:effectLst/>
                        <a:latin typeface="Calibri"/>
                      </a:endParaRPr>
                    </a:p>
                  </a:txBody>
                  <a:tcPr marL="8308" marR="8308" marT="8308" marB="0" anchor="b">
                    <a:lnL>
                      <a:noFill/>
                    </a:lnL>
                    <a:lnR>
                      <a:noFill/>
                    </a:lnR>
                    <a:lnT>
                      <a:noFill/>
                    </a:lnT>
                    <a:lnB>
                      <a:noFill/>
                    </a:lnB>
                    <a:solidFill>
                      <a:schemeClr val="tx2">
                        <a:lumMod val="40000"/>
                        <a:lumOff val="60000"/>
                      </a:schemeClr>
                    </a:solidFill>
                  </a:tcPr>
                </a:tc>
                <a:tc>
                  <a:txBody>
                    <a:bodyPr/>
                    <a:lstStyle/>
                    <a:p>
                      <a:pPr algn="l" fontAlgn="b"/>
                      <a:r>
                        <a:rPr lang="en-US" sz="2000" b="1" i="0" u="none" strike="noStrike" dirty="0" smtClean="0">
                          <a:solidFill>
                            <a:schemeClr val="bg1"/>
                          </a:solidFill>
                          <a:effectLst/>
                          <a:latin typeface="Calibri"/>
                        </a:rPr>
                        <a:t>Upload date</a:t>
                      </a:r>
                      <a:endParaRPr lang="en-US" sz="2000" b="1" i="0" u="none" strike="noStrike" dirty="0">
                        <a:solidFill>
                          <a:schemeClr val="bg1"/>
                        </a:solidFill>
                        <a:effectLst/>
                        <a:latin typeface="Calibri"/>
                      </a:endParaRPr>
                    </a:p>
                  </a:txBody>
                  <a:tcPr marL="8308" marR="8308" marT="8308" marB="0" anchor="b">
                    <a:lnL>
                      <a:noFill/>
                    </a:lnL>
                    <a:lnR>
                      <a:noFill/>
                    </a:lnR>
                    <a:lnT>
                      <a:noFill/>
                    </a:lnT>
                    <a:lnB>
                      <a:noFill/>
                    </a:lnB>
                    <a:solidFill>
                      <a:schemeClr val="tx2">
                        <a:lumMod val="40000"/>
                        <a:lumOff val="60000"/>
                      </a:schemeClr>
                    </a:solidFill>
                  </a:tcPr>
                </a:tc>
                <a:tc>
                  <a:txBody>
                    <a:bodyPr/>
                    <a:lstStyle/>
                    <a:p>
                      <a:pPr algn="l" fontAlgn="b"/>
                      <a:r>
                        <a:rPr lang="en-US" sz="2000" b="1" i="0" u="none" strike="noStrike" dirty="0" smtClean="0">
                          <a:solidFill>
                            <a:schemeClr val="bg1"/>
                          </a:solidFill>
                          <a:effectLst/>
                          <a:latin typeface="Calibri"/>
                        </a:rPr>
                        <a:t>files</a:t>
                      </a:r>
                      <a:endParaRPr lang="en-US" sz="2000" b="1" i="0" u="none" strike="noStrike" dirty="0">
                        <a:solidFill>
                          <a:schemeClr val="bg1"/>
                        </a:solidFill>
                        <a:effectLst/>
                        <a:latin typeface="Calibri"/>
                      </a:endParaRPr>
                    </a:p>
                  </a:txBody>
                  <a:tcPr marL="8308" marR="8308" marT="8308" marB="0" anchor="b">
                    <a:lnL>
                      <a:noFill/>
                    </a:lnL>
                    <a:lnR>
                      <a:noFill/>
                    </a:lnR>
                    <a:lnT>
                      <a:noFill/>
                    </a:lnT>
                    <a:lnB>
                      <a:noFill/>
                    </a:lnB>
                    <a:solidFill>
                      <a:schemeClr val="tx2">
                        <a:lumMod val="40000"/>
                        <a:lumOff val="60000"/>
                      </a:schemeClr>
                    </a:solidFill>
                  </a:tcPr>
                </a:tc>
              </a:tr>
              <a:tr h="247976">
                <a:tc>
                  <a:txBody>
                    <a:bodyPr/>
                    <a:lstStyle/>
                    <a:p>
                      <a:pPr algn="l" fontAlgn="b"/>
                      <a:r>
                        <a:rPr lang="en-US" sz="1600" b="0" i="0" u="none" strike="noStrike" dirty="0">
                          <a:solidFill>
                            <a:schemeClr val="bg1"/>
                          </a:solidFill>
                          <a:effectLst/>
                          <a:latin typeface="Calibri"/>
                        </a:rPr>
                        <a:t>archive</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CCIR-00343</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1206211</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1206211</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6/21/2012</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6/21/2012 15:45</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2430</a:t>
                      </a:r>
                    </a:p>
                  </a:txBody>
                  <a:tcPr marL="8308" marR="8308" marT="8308" marB="0" anchor="b">
                    <a:lnL>
                      <a:noFill/>
                    </a:lnL>
                    <a:lnR>
                      <a:noFill/>
                    </a:lnR>
                    <a:lnT>
                      <a:noFill/>
                    </a:lnT>
                    <a:lnB>
                      <a:noFill/>
                    </a:lnB>
                  </a:tcPr>
                </a:tc>
              </a:tr>
              <a:tr h="247976">
                <a:tc>
                  <a:txBody>
                    <a:bodyPr/>
                    <a:lstStyle/>
                    <a:p>
                      <a:pPr algn="l" fontAlgn="b"/>
                      <a:r>
                        <a:rPr lang="en-US" sz="1600" b="0" i="0" u="none" strike="noStrike">
                          <a:solidFill>
                            <a:schemeClr val="bg1"/>
                          </a:solidFill>
                          <a:effectLst/>
                          <a:latin typeface="Calibri"/>
                        </a:rPr>
                        <a:t>archive</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CCIR-00286</a:t>
                      </a:r>
                    </a:p>
                  </a:txBody>
                  <a:tcPr marL="8308" marR="8308" marT="8308" marB="0" anchor="b">
                    <a:lnL>
                      <a:noFill/>
                    </a:lnL>
                    <a:lnR>
                      <a:noFill/>
                    </a:lnR>
                    <a:lnT>
                      <a:noFill/>
                    </a:lnT>
                    <a:lnB>
                      <a:noFill/>
                    </a:lnB>
                  </a:tcPr>
                </a:tc>
                <a:tc>
                  <a:txBody>
                    <a:bodyPr/>
                    <a:lstStyle/>
                    <a:p>
                      <a:pPr algn="l" fontAlgn="b"/>
                      <a:r>
                        <a:rPr lang="en-US" sz="1600" b="0" i="0" u="none" strike="noStrike" dirty="0" smtClean="0">
                          <a:solidFill>
                            <a:schemeClr val="bg1"/>
                          </a:solidFill>
                          <a:effectLst/>
                          <a:latin typeface="Calibri"/>
                        </a:rPr>
                        <a:t>1721_1721</a:t>
                      </a:r>
                      <a:endParaRPr lang="en-US" sz="1600" b="0" i="0" u="none" strike="noStrike" dirty="0">
                        <a:solidFill>
                          <a:schemeClr val="bg1"/>
                        </a:solidFill>
                        <a:effectLst/>
                        <a:latin typeface="Calibri"/>
                      </a:endParaRP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1721-3v10</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6/21/2012</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6/21/2012 13:58</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3982</a:t>
                      </a:r>
                    </a:p>
                  </a:txBody>
                  <a:tcPr marL="8308" marR="8308" marT="8308" marB="0" anchor="b">
                    <a:lnL>
                      <a:noFill/>
                    </a:lnL>
                    <a:lnR>
                      <a:noFill/>
                    </a:lnR>
                    <a:lnT>
                      <a:noFill/>
                    </a:lnT>
                    <a:lnB>
                      <a:noFill/>
                    </a:lnB>
                  </a:tcPr>
                </a:tc>
              </a:tr>
              <a:tr h="247976">
                <a:tc>
                  <a:txBody>
                    <a:bodyPr/>
                    <a:lstStyle/>
                    <a:p>
                      <a:pPr algn="l" fontAlgn="b"/>
                      <a:r>
                        <a:rPr lang="en-US" sz="1600" b="0" i="0" u="none" strike="noStrike">
                          <a:solidFill>
                            <a:schemeClr val="bg1"/>
                          </a:solidFill>
                          <a:effectLst/>
                          <a:latin typeface="Calibri"/>
                        </a:rPr>
                        <a:t>archive</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CCIR-00286</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phantom</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phantom</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6/21/2012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6/21/2012 13:58</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a:t>
                      </a:r>
                    </a:p>
                  </a:txBody>
                  <a:tcPr marL="8308" marR="8308" marT="8308" marB="0" anchor="b">
                    <a:lnL>
                      <a:noFill/>
                    </a:lnL>
                    <a:lnR>
                      <a:noFill/>
                    </a:lnR>
                    <a:lnT>
                      <a:noFill/>
                    </a:lnT>
                    <a:lnB>
                      <a:noFill/>
                    </a:lnB>
                  </a:tcPr>
                </a:tc>
              </a:tr>
              <a:tr h="247976">
                <a:tc>
                  <a:txBody>
                    <a:bodyPr/>
                    <a:lstStyle/>
                    <a:p>
                      <a:pPr algn="l" fontAlgn="b"/>
                      <a:r>
                        <a:rPr lang="en-US" sz="1600" b="0" i="0" u="none" strike="noStrike">
                          <a:solidFill>
                            <a:schemeClr val="bg1"/>
                          </a:solidFill>
                          <a:effectLst/>
                          <a:latin typeface="Calibri"/>
                        </a:rPr>
                        <a:t>prearchive</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CCIR-00358</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pan158</a:t>
                      </a:r>
                    </a:p>
                  </a:txBody>
                  <a:tcPr marL="8308" marR="8308" marT="8308" marB="0" anchor="b">
                    <a:lnL>
                      <a:noFill/>
                    </a:lnL>
                    <a:lnR>
                      <a:noFill/>
                    </a:lnR>
                    <a:lnT>
                      <a:noFill/>
                    </a:lnT>
                    <a:lnB>
                      <a:noFill/>
                    </a:lnB>
                  </a:tcPr>
                </a:tc>
                <a:tc>
                  <a:txBody>
                    <a:bodyPr/>
                    <a:lstStyle/>
                    <a:p>
                      <a:pPr algn="l" fontAlgn="b"/>
                      <a:r>
                        <a:rPr lang="en-US" sz="1600" b="0" i="0" u="none" strike="noStrike" dirty="0" smtClean="0">
                          <a:solidFill>
                            <a:schemeClr val="bg1"/>
                          </a:solidFill>
                          <a:effectLst/>
                          <a:latin typeface="Calibri"/>
                        </a:rPr>
                        <a:t>12_06_21-11_1</a:t>
                      </a:r>
                      <a:endParaRPr lang="en-US" sz="1600" b="0" i="0" u="none" strike="noStrike" dirty="0">
                        <a:solidFill>
                          <a:schemeClr val="bg1"/>
                        </a:solidFill>
                        <a:effectLst/>
                        <a:latin typeface="Calibri"/>
                      </a:endParaRP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6/21/2012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6/21/2012 11:26</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1</a:t>
                      </a:r>
                    </a:p>
                  </a:txBody>
                  <a:tcPr marL="8308" marR="8308" marT="8308" marB="0" anchor="b">
                    <a:lnL>
                      <a:noFill/>
                    </a:lnL>
                    <a:lnR>
                      <a:noFill/>
                    </a:lnR>
                    <a:lnT>
                      <a:noFill/>
                    </a:lnT>
                    <a:lnB>
                      <a:noFill/>
                    </a:lnB>
                  </a:tcPr>
                </a:tc>
              </a:tr>
              <a:tr h="247976">
                <a:tc>
                  <a:txBody>
                    <a:bodyPr/>
                    <a:lstStyle/>
                    <a:p>
                      <a:pPr algn="l" fontAlgn="b"/>
                      <a:r>
                        <a:rPr lang="en-US" sz="1600" b="0" i="0" u="none" strike="noStrike">
                          <a:solidFill>
                            <a:schemeClr val="bg1"/>
                          </a:solidFill>
                          <a:effectLst/>
                          <a:latin typeface="Calibri"/>
                        </a:rPr>
                        <a:t>archive</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CCIR-00477</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ADOL_0032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ADOL_0032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6/21/2012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6/21/2012 10:21</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1752</a:t>
                      </a:r>
                    </a:p>
                  </a:txBody>
                  <a:tcPr marL="8308" marR="8308" marT="8308" marB="0" anchor="b">
                    <a:lnL>
                      <a:noFill/>
                    </a:lnL>
                    <a:lnR>
                      <a:noFill/>
                    </a:lnR>
                    <a:lnT>
                      <a:noFill/>
                    </a:lnT>
                    <a:lnB>
                      <a:noFill/>
                    </a:lnB>
                  </a:tcPr>
                </a:tc>
              </a:tr>
              <a:tr h="247976">
                <a:tc>
                  <a:txBody>
                    <a:bodyPr/>
                    <a:lstStyle/>
                    <a:p>
                      <a:pPr algn="l" fontAlgn="b"/>
                      <a:r>
                        <a:rPr lang="en-US" sz="1600" b="0" i="0" u="none" strike="noStrike">
                          <a:solidFill>
                            <a:schemeClr val="bg1"/>
                          </a:solidFill>
                          <a:effectLst/>
                          <a:latin typeface="Calibri"/>
                        </a:rPr>
                        <a:t>archive</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CCIR-00491</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RD6</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RD6</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6/20/2012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6/20/2012 19:06</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1644</a:t>
                      </a:r>
                    </a:p>
                  </a:txBody>
                  <a:tcPr marL="8308" marR="8308" marT="8308" marB="0" anchor="b">
                    <a:lnL>
                      <a:noFill/>
                    </a:lnL>
                    <a:lnR>
                      <a:noFill/>
                    </a:lnR>
                    <a:lnT>
                      <a:noFill/>
                    </a:lnT>
                    <a:lnB>
                      <a:noFill/>
                    </a:lnB>
                  </a:tcPr>
                </a:tc>
              </a:tr>
              <a:tr h="247976">
                <a:tc>
                  <a:txBody>
                    <a:bodyPr/>
                    <a:lstStyle/>
                    <a:p>
                      <a:pPr algn="l" fontAlgn="b"/>
                      <a:r>
                        <a:rPr lang="en-US" sz="1600" b="0" i="0" u="none" strike="noStrike">
                          <a:solidFill>
                            <a:schemeClr val="bg1"/>
                          </a:solidFill>
                          <a:effectLst/>
                          <a:latin typeface="Calibri"/>
                        </a:rPr>
                        <a:t>archive</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CCIR-00437</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NP965-31</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P8047</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6/20/2012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6/20/2012 17:22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918</a:t>
                      </a:r>
                    </a:p>
                  </a:txBody>
                  <a:tcPr marL="8308" marR="8308" marT="8308" marB="0" anchor="b">
                    <a:lnL>
                      <a:noFill/>
                    </a:lnL>
                    <a:lnR>
                      <a:noFill/>
                    </a:lnR>
                    <a:lnT>
                      <a:noFill/>
                    </a:lnT>
                    <a:lnB>
                      <a:noFill/>
                    </a:lnB>
                  </a:tcPr>
                </a:tc>
              </a:tr>
              <a:tr h="247976">
                <a:tc>
                  <a:txBody>
                    <a:bodyPr/>
                    <a:lstStyle/>
                    <a:p>
                      <a:pPr algn="l" fontAlgn="b"/>
                      <a:r>
                        <a:rPr lang="en-US" sz="1600" b="0" i="0" u="none" strike="noStrike">
                          <a:solidFill>
                            <a:schemeClr val="bg1"/>
                          </a:solidFill>
                          <a:effectLst/>
                          <a:latin typeface="Calibri"/>
                        </a:rPr>
                        <a:t>prearchive</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CCIR-00387</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5135</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120620-5135</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6/20/2012</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6/20/2012 15:19</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1413</a:t>
                      </a:r>
                    </a:p>
                  </a:txBody>
                  <a:tcPr marL="8308" marR="8308" marT="8308" marB="0" anchor="b">
                    <a:lnL>
                      <a:noFill/>
                    </a:lnL>
                    <a:lnR>
                      <a:noFill/>
                    </a:lnR>
                    <a:lnT>
                      <a:noFill/>
                    </a:lnT>
                    <a:lnB>
                      <a:noFill/>
                    </a:lnB>
                  </a:tcPr>
                </a:tc>
              </a:tr>
              <a:tr h="247976">
                <a:tc>
                  <a:txBody>
                    <a:bodyPr/>
                    <a:lstStyle/>
                    <a:p>
                      <a:pPr algn="l" fontAlgn="b"/>
                      <a:r>
                        <a:rPr lang="en-US" sz="1600" b="0" i="0" u="none" strike="noStrike">
                          <a:solidFill>
                            <a:schemeClr val="bg1"/>
                          </a:solidFill>
                          <a:effectLst/>
                          <a:latin typeface="Calibri"/>
                        </a:rPr>
                        <a:t>prearchive</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CCIR-00387</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5197</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120620-5197</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6/20/2012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6/20/2012 14:37</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1455</a:t>
                      </a:r>
                    </a:p>
                  </a:txBody>
                  <a:tcPr marL="8308" marR="8308" marT="8308" marB="0" anchor="b">
                    <a:lnL>
                      <a:noFill/>
                    </a:lnL>
                    <a:lnR>
                      <a:noFill/>
                    </a:lnR>
                    <a:lnT>
                      <a:noFill/>
                    </a:lnT>
                    <a:lnB>
                      <a:noFill/>
                    </a:lnB>
                  </a:tcPr>
                </a:tc>
              </a:tr>
              <a:tr h="247976">
                <a:tc>
                  <a:txBody>
                    <a:bodyPr/>
                    <a:lstStyle/>
                    <a:p>
                      <a:pPr algn="l" fontAlgn="b"/>
                      <a:r>
                        <a:rPr lang="en-US" sz="1600" b="0" i="0" u="none" strike="noStrike">
                          <a:solidFill>
                            <a:schemeClr val="bg1"/>
                          </a:solidFill>
                          <a:effectLst/>
                          <a:latin typeface="Calibri"/>
                        </a:rPr>
                        <a:t>archive</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CCIR-00176</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BA75_MR1</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BA75_MR1</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6/20/2012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6/20/2012 13:21</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1815</a:t>
                      </a:r>
                    </a:p>
                  </a:txBody>
                  <a:tcPr marL="8308" marR="8308" marT="8308" marB="0" anchor="b">
                    <a:lnL>
                      <a:noFill/>
                    </a:lnL>
                    <a:lnR>
                      <a:noFill/>
                    </a:lnR>
                    <a:lnT>
                      <a:noFill/>
                    </a:lnT>
                    <a:lnB>
                      <a:noFill/>
                    </a:lnB>
                  </a:tcPr>
                </a:tc>
              </a:tr>
              <a:tr h="247976">
                <a:tc>
                  <a:txBody>
                    <a:bodyPr/>
                    <a:lstStyle/>
                    <a:p>
                      <a:pPr algn="l" fontAlgn="b"/>
                      <a:r>
                        <a:rPr lang="en-US" sz="1600" b="0" i="0" u="none" strike="noStrike">
                          <a:solidFill>
                            <a:schemeClr val="bg1"/>
                          </a:solidFill>
                          <a:effectLst/>
                          <a:latin typeface="Calibri"/>
                        </a:rPr>
                        <a:t>archive</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CCIR-00022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7_11_62_MRI</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7_11_62_MRI</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6/20/2012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6/20/2012 11:22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1631</a:t>
                      </a:r>
                    </a:p>
                  </a:txBody>
                  <a:tcPr marL="8308" marR="8308" marT="8308" marB="0" anchor="b">
                    <a:lnL>
                      <a:noFill/>
                    </a:lnL>
                    <a:lnR>
                      <a:noFill/>
                    </a:lnR>
                    <a:lnT>
                      <a:noFill/>
                    </a:lnT>
                    <a:lnB>
                      <a:noFill/>
                    </a:lnB>
                  </a:tcPr>
                </a:tc>
              </a:tr>
              <a:tr h="247976">
                <a:tc>
                  <a:txBody>
                    <a:bodyPr/>
                    <a:lstStyle/>
                    <a:p>
                      <a:pPr algn="l" fontAlgn="b"/>
                      <a:r>
                        <a:rPr lang="en-US" sz="1600" b="0" i="0" u="none" strike="noStrike">
                          <a:solidFill>
                            <a:schemeClr val="bg1"/>
                          </a:solidFill>
                          <a:effectLst/>
                          <a:latin typeface="Calibri"/>
                        </a:rPr>
                        <a:t>archive</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CCIR-00387</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5210</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120614_5210</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6/14/2012</a:t>
                      </a:r>
                    </a:p>
                  </a:txBody>
                  <a:tcPr marL="8308" marR="8308" marT="8308" marB="0" anchor="b">
                    <a:lnL>
                      <a:noFill/>
                    </a:lnL>
                    <a:lnR>
                      <a:noFill/>
                    </a:lnR>
                    <a:lnT>
                      <a:noFill/>
                    </a:lnT>
                    <a:lnB>
                      <a:noFill/>
                    </a:lnB>
                  </a:tcPr>
                </a:tc>
                <a:tc>
                  <a:txBody>
                    <a:bodyPr/>
                    <a:lstStyle/>
                    <a:p>
                      <a:pPr algn="l" fontAlgn="b"/>
                      <a:r>
                        <a:rPr lang="en-US" sz="1600" b="0" i="0" u="none" strike="noStrike">
                          <a:solidFill>
                            <a:schemeClr val="bg1"/>
                          </a:solidFill>
                          <a:effectLst/>
                          <a:latin typeface="Calibri"/>
                        </a:rPr>
                        <a:t>6/20/2012 10:36</a:t>
                      </a:r>
                    </a:p>
                  </a:txBody>
                  <a:tcPr marL="8308" marR="8308" marT="8308" marB="0" anchor="b">
                    <a:lnL>
                      <a:noFill/>
                    </a:lnL>
                    <a:lnR>
                      <a:noFill/>
                    </a:lnR>
                    <a:lnT>
                      <a:noFill/>
                    </a:lnT>
                    <a:lnB>
                      <a:noFill/>
                    </a:lnB>
                  </a:tcPr>
                </a:tc>
                <a:tc>
                  <a:txBody>
                    <a:bodyPr/>
                    <a:lstStyle/>
                    <a:p>
                      <a:pPr algn="l" fontAlgn="b"/>
                      <a:r>
                        <a:rPr lang="en-US" sz="1600" b="0" i="0" u="none" strike="noStrike" dirty="0">
                          <a:solidFill>
                            <a:schemeClr val="bg1"/>
                          </a:solidFill>
                          <a:effectLst/>
                          <a:latin typeface="Calibri"/>
                        </a:rPr>
                        <a:t>1463</a:t>
                      </a:r>
                    </a:p>
                  </a:txBody>
                  <a:tcPr marL="8308" marR="8308" marT="8308" marB="0" anchor="b">
                    <a:lnL>
                      <a:noFill/>
                    </a:lnL>
                    <a:lnR>
                      <a:noFill/>
                    </a:lnR>
                    <a:lnT>
                      <a:noFill/>
                    </a:lnT>
                    <a:lnB>
                      <a:noFill/>
                    </a:lnB>
                  </a:tcPr>
                </a:tc>
              </a:tr>
            </a:tbl>
          </a:graphicData>
        </a:graphic>
      </p:graphicFrame>
    </p:spTree>
    <p:extLst>
      <p:ext uri="{BB962C8B-B14F-4D97-AF65-F5344CB8AC3E}">
        <p14:creationId xmlns:p14="http://schemas.microsoft.com/office/powerpoint/2010/main" val="785159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import from East Building</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pPr marL="514350" indent="-514350">
              <a:buFont typeface="+mj-lt"/>
              <a:buAutoNum type="arabicPeriod"/>
            </a:pPr>
            <a:r>
              <a:rPr lang="en-US" dirty="0" smtClean="0"/>
              <a:t>Investigators opt in.</a:t>
            </a:r>
          </a:p>
          <a:p>
            <a:pPr marL="514350" indent="-514350">
              <a:buFont typeface="+mj-lt"/>
              <a:buAutoNum type="arabicPeriod"/>
            </a:pPr>
            <a:r>
              <a:rPr lang="en-US" dirty="0" smtClean="0"/>
              <a:t>Investigators create their own projects.</a:t>
            </a:r>
          </a:p>
          <a:p>
            <a:pPr marL="514350" indent="-514350">
              <a:buFont typeface="+mj-lt"/>
              <a:buAutoNum type="arabicPeriod"/>
            </a:pPr>
            <a:r>
              <a:rPr lang="en-US" dirty="0" smtClean="0"/>
              <a:t>Whoever runs scan manually enters project ID in Study Comments</a:t>
            </a:r>
          </a:p>
          <a:p>
            <a:pPr marL="514350" indent="-514350">
              <a:buFont typeface="+mj-lt"/>
              <a:buAutoNum type="arabicPeriod"/>
            </a:pPr>
            <a:r>
              <a:rPr lang="en-US" dirty="0" smtClean="0"/>
              <a:t>Whoever runs scan sends scan to CNDA destination</a:t>
            </a:r>
          </a:p>
          <a:p>
            <a:pPr marL="514350" indent="-514350">
              <a:buFont typeface="+mj-lt"/>
              <a:buAutoNum type="arabicPeriod"/>
            </a:pPr>
            <a:r>
              <a:rPr lang="en-US" dirty="0" smtClean="0"/>
              <a:t>Whoever screws up calls helpdesk to locate scan.</a:t>
            </a:r>
          </a:p>
          <a:p>
            <a:pPr marL="514350" indent="-514350">
              <a:buFont typeface="+mj-lt"/>
              <a:buAutoNum type="arabicPeriod"/>
            </a:pPr>
            <a:endParaRPr lang="en-US" dirty="0"/>
          </a:p>
        </p:txBody>
      </p:sp>
    </p:spTree>
    <p:extLst>
      <p:ext uri="{BB962C8B-B14F-4D97-AF65-F5344CB8AC3E}">
        <p14:creationId xmlns:p14="http://schemas.microsoft.com/office/powerpoint/2010/main" val="754760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models</a:t>
            </a:r>
            <a:endParaRPr lang="en-US" dirty="0"/>
          </a:p>
        </p:txBody>
      </p:sp>
      <p:sp>
        <p:nvSpPr>
          <p:cNvPr id="3" name="Content Placeholder 2"/>
          <p:cNvSpPr>
            <a:spLocks noGrp="1"/>
          </p:cNvSpPr>
          <p:nvPr>
            <p:ph idx="1"/>
          </p:nvPr>
        </p:nvSpPr>
        <p:spPr/>
        <p:txBody>
          <a:bodyPr/>
          <a:lstStyle/>
          <a:p>
            <a:r>
              <a:rPr lang="en-US" dirty="0" smtClean="0"/>
              <a:t>Per project (or subject or scan) fee</a:t>
            </a:r>
          </a:p>
          <a:p>
            <a:r>
              <a:rPr lang="en-US" dirty="0" smtClean="0"/>
              <a:t>Departmental support</a:t>
            </a:r>
          </a:p>
          <a:p>
            <a:r>
              <a:rPr lang="en-US" dirty="0" smtClean="0"/>
              <a:t>Center funding</a:t>
            </a:r>
          </a:p>
          <a:p>
            <a:r>
              <a:rPr lang="en-US" dirty="0" smtClean="0"/>
              <a:t>Large scale projects</a:t>
            </a:r>
          </a:p>
          <a:p>
            <a:r>
              <a:rPr lang="en-US" dirty="0" smtClean="0"/>
              <a:t>Industry support</a:t>
            </a:r>
          </a:p>
          <a:p>
            <a:endParaRPr lang="en-US" dirty="0" smtClean="0"/>
          </a:p>
          <a:p>
            <a:endParaRPr lang="en-US" dirty="0"/>
          </a:p>
        </p:txBody>
      </p:sp>
    </p:spTree>
    <p:extLst>
      <p:ext uri="{BB962C8B-B14F-4D97-AF65-F5344CB8AC3E}">
        <p14:creationId xmlns:p14="http://schemas.microsoft.com/office/powerpoint/2010/main" val="482691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Spinning out mini repositories </a:t>
            </a:r>
            <a:endParaRPr lang="en-US" dirty="0"/>
          </a:p>
        </p:txBody>
      </p:sp>
      <p:sp>
        <p:nvSpPr>
          <p:cNvPr id="3" name="Content Placeholder 2"/>
          <p:cNvSpPr>
            <a:spLocks noGrp="1"/>
          </p:cNvSpPr>
          <p:nvPr>
            <p:ph idx="1"/>
          </p:nvPr>
        </p:nvSpPr>
        <p:spPr/>
        <p:txBody>
          <a:bodyPr/>
          <a:lstStyle/>
          <a:p>
            <a:r>
              <a:rPr lang="en-US" dirty="0" smtClean="0"/>
              <a:t>When to do it?</a:t>
            </a:r>
          </a:p>
          <a:p>
            <a:r>
              <a:rPr lang="en-US" dirty="0" smtClean="0"/>
              <a:t>How to do it?</a:t>
            </a:r>
            <a:endParaRPr lang="en-US" dirty="0"/>
          </a:p>
        </p:txBody>
      </p:sp>
    </p:spTree>
    <p:extLst>
      <p:ext uri="{BB962C8B-B14F-4D97-AF65-F5344CB8AC3E}">
        <p14:creationId xmlns:p14="http://schemas.microsoft.com/office/powerpoint/2010/main" val="3200226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Multicenter studies</a:t>
            </a:r>
            <a:endParaRPr lang="en-US" dirty="0"/>
          </a:p>
        </p:txBody>
      </p:sp>
      <p:sp>
        <p:nvSpPr>
          <p:cNvPr id="3" name="Content Placeholder 2"/>
          <p:cNvSpPr>
            <a:spLocks noGrp="1"/>
          </p:cNvSpPr>
          <p:nvPr>
            <p:ph idx="1"/>
          </p:nvPr>
        </p:nvSpPr>
        <p:spPr/>
        <p:txBody>
          <a:bodyPr>
            <a:normAutofit/>
          </a:bodyPr>
          <a:lstStyle/>
          <a:p>
            <a:r>
              <a:rPr lang="en-US" dirty="0" smtClean="0"/>
              <a:t>Organizational Characteristics:</a:t>
            </a:r>
          </a:p>
          <a:p>
            <a:pPr lvl="1"/>
            <a:r>
              <a:rPr lang="en-US" dirty="0"/>
              <a:t>One primary PI</a:t>
            </a:r>
          </a:p>
          <a:p>
            <a:pPr lvl="1"/>
            <a:r>
              <a:rPr lang="en-US" dirty="0"/>
              <a:t>Many site </a:t>
            </a:r>
            <a:r>
              <a:rPr lang="en-US" dirty="0" smtClean="0"/>
              <a:t>PIs</a:t>
            </a:r>
          </a:p>
          <a:p>
            <a:pPr lvl="1"/>
            <a:r>
              <a:rPr lang="en-US" dirty="0" smtClean="0"/>
              <a:t>One data coordinating center</a:t>
            </a:r>
            <a:endParaRPr lang="en-US" dirty="0"/>
          </a:p>
          <a:p>
            <a:pPr lvl="1"/>
            <a:r>
              <a:rPr lang="en-US" dirty="0" smtClean="0"/>
              <a:t>Many staff, many roles</a:t>
            </a:r>
          </a:p>
          <a:p>
            <a:pPr lvl="1"/>
            <a:r>
              <a:rPr lang="en-US" dirty="0" smtClean="0"/>
              <a:t>Multiple </a:t>
            </a:r>
            <a:r>
              <a:rPr lang="en-US" dirty="0"/>
              <a:t>data sources, one unified data set</a:t>
            </a:r>
          </a:p>
          <a:p>
            <a:pPr lvl="1"/>
            <a:r>
              <a:rPr lang="en-US" dirty="0"/>
              <a:t>Multiple data access </a:t>
            </a:r>
            <a:r>
              <a:rPr lang="en-US" dirty="0" smtClean="0"/>
              <a:t>policies</a:t>
            </a:r>
            <a:endParaRPr lang="en-US" dirty="0" smtClean="0"/>
          </a:p>
          <a:p>
            <a:pPr lvl="1"/>
            <a:endParaRPr lang="en-US" dirty="0"/>
          </a:p>
        </p:txBody>
      </p:sp>
    </p:spTree>
    <p:extLst>
      <p:ext uri="{BB962C8B-B14F-4D97-AF65-F5344CB8AC3E}">
        <p14:creationId xmlns:p14="http://schemas.microsoft.com/office/powerpoint/2010/main" val="288956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Multicenter trials</a:t>
            </a:r>
            <a:endParaRPr lang="en-US" dirty="0"/>
          </a:p>
        </p:txBody>
      </p:sp>
      <p:sp>
        <p:nvSpPr>
          <p:cNvPr id="3" name="Content Placeholder 2"/>
          <p:cNvSpPr>
            <a:spLocks noGrp="1"/>
          </p:cNvSpPr>
          <p:nvPr>
            <p:ph idx="1"/>
          </p:nvPr>
        </p:nvSpPr>
        <p:spPr/>
        <p:txBody>
          <a:bodyPr/>
          <a:lstStyle/>
          <a:p>
            <a:r>
              <a:rPr lang="en-US" dirty="0" smtClean="0"/>
              <a:t>Technical Characteristics:</a:t>
            </a:r>
          </a:p>
          <a:p>
            <a:pPr lvl="1"/>
            <a:r>
              <a:rPr lang="en-US" dirty="0"/>
              <a:t>Uploading is key</a:t>
            </a:r>
          </a:p>
          <a:p>
            <a:pPr lvl="1"/>
            <a:r>
              <a:rPr lang="en-US" dirty="0" smtClean="0"/>
              <a:t>Central </a:t>
            </a:r>
            <a:r>
              <a:rPr lang="en-US" dirty="0" smtClean="0"/>
              <a:t>image database</a:t>
            </a:r>
          </a:p>
          <a:p>
            <a:pPr lvl="1"/>
            <a:r>
              <a:rPr lang="en-US" dirty="0" smtClean="0"/>
              <a:t>Separate clinical database</a:t>
            </a:r>
          </a:p>
          <a:p>
            <a:pPr lvl="1"/>
            <a:r>
              <a:rPr lang="en-US" dirty="0"/>
              <a:t>Common protocol (with variations)</a:t>
            </a:r>
          </a:p>
          <a:p>
            <a:pPr lvl="1"/>
            <a:r>
              <a:rPr lang="en-US" dirty="0"/>
              <a:t>Common image analysis (with variations)</a:t>
            </a:r>
          </a:p>
          <a:p>
            <a:pPr lvl="1"/>
            <a:r>
              <a:rPr lang="en-US" dirty="0"/>
              <a:t>Many ways to screw </a:t>
            </a:r>
            <a:r>
              <a:rPr lang="en-US" dirty="0" smtClean="0"/>
              <a:t>up</a:t>
            </a:r>
          </a:p>
          <a:p>
            <a:pPr lvl="1"/>
            <a:endParaRPr lang="en-US" dirty="0" smtClean="0"/>
          </a:p>
          <a:p>
            <a:pPr lvl="1"/>
            <a:endParaRPr lang="en-US" dirty="0"/>
          </a:p>
        </p:txBody>
      </p:sp>
    </p:spTree>
    <p:extLst>
      <p:ext uri="{BB962C8B-B14F-4D97-AF65-F5344CB8AC3E}">
        <p14:creationId xmlns:p14="http://schemas.microsoft.com/office/powerpoint/2010/main" val="3587877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Multicenter trials</a:t>
            </a:r>
            <a:endParaRPr lang="en-US" dirty="0"/>
          </a:p>
        </p:txBody>
      </p:sp>
      <p:sp>
        <p:nvSpPr>
          <p:cNvPr id="3" name="Content Placeholder 2"/>
          <p:cNvSpPr>
            <a:spLocks noGrp="1"/>
          </p:cNvSpPr>
          <p:nvPr>
            <p:ph idx="1"/>
          </p:nvPr>
        </p:nvSpPr>
        <p:spPr/>
        <p:txBody>
          <a:bodyPr/>
          <a:lstStyle/>
          <a:p>
            <a:r>
              <a:rPr lang="en-US" dirty="0" smtClean="0"/>
              <a:t>XNAT Capabilities</a:t>
            </a:r>
          </a:p>
          <a:p>
            <a:pPr lvl="1"/>
            <a:r>
              <a:rPr lang="en-US" dirty="0" smtClean="0"/>
              <a:t>Between-project sharing</a:t>
            </a:r>
          </a:p>
          <a:p>
            <a:pPr lvl="1"/>
            <a:r>
              <a:rPr lang="en-US" dirty="0" smtClean="0"/>
              <a:t>Image acquisition validation</a:t>
            </a:r>
          </a:p>
          <a:p>
            <a:pPr lvl="1"/>
            <a:r>
              <a:rPr lang="en-US" dirty="0" smtClean="0"/>
              <a:t>Programmatic API</a:t>
            </a:r>
          </a:p>
          <a:p>
            <a:pPr lvl="1"/>
            <a:r>
              <a:rPr lang="en-US" dirty="0" smtClean="0"/>
              <a:t>Protocol validation</a:t>
            </a:r>
          </a:p>
          <a:p>
            <a:pPr lvl="1"/>
            <a:r>
              <a:rPr lang="en-US" dirty="0" smtClean="0"/>
              <a:t>Visualization</a:t>
            </a:r>
          </a:p>
          <a:p>
            <a:pPr lvl="1"/>
            <a:r>
              <a:rPr lang="en-US" dirty="0" smtClean="0"/>
              <a:t>21 CFR Part 11 compliance*</a:t>
            </a:r>
          </a:p>
        </p:txBody>
      </p:sp>
      <p:sp>
        <p:nvSpPr>
          <p:cNvPr id="4" name="TextBox 3"/>
          <p:cNvSpPr txBox="1"/>
          <p:nvPr/>
        </p:nvSpPr>
        <p:spPr>
          <a:xfrm>
            <a:off x="669351" y="5558135"/>
            <a:ext cx="7636449" cy="461665"/>
          </a:xfrm>
          <a:prstGeom prst="rect">
            <a:avLst/>
          </a:prstGeom>
          <a:noFill/>
        </p:spPr>
        <p:txBody>
          <a:bodyPr wrap="none" rtlCol="0">
            <a:spAutoFit/>
          </a:bodyPr>
          <a:lstStyle/>
          <a:p>
            <a:r>
              <a:rPr lang="en-US" sz="2400" dirty="0" smtClean="0">
                <a:solidFill>
                  <a:schemeClr val="bg1"/>
                </a:solidFill>
              </a:rPr>
              <a:t>* Requires additional commercial modules from </a:t>
            </a:r>
            <a:r>
              <a:rPr lang="en-US" sz="2400" dirty="0" err="1" smtClean="0">
                <a:solidFill>
                  <a:schemeClr val="bg1"/>
                </a:solidFill>
              </a:rPr>
              <a:t>Radiologics</a:t>
            </a:r>
            <a:endParaRPr lang="en-US" sz="2400" dirty="0">
              <a:solidFill>
                <a:schemeClr val="bg1"/>
              </a:solidFill>
            </a:endParaRPr>
          </a:p>
        </p:txBody>
      </p:sp>
    </p:spTree>
    <p:extLst>
      <p:ext uri="{BB962C8B-B14F-4D97-AF65-F5344CB8AC3E}">
        <p14:creationId xmlns:p14="http://schemas.microsoft.com/office/powerpoint/2010/main" val="3576131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Multicenter trials</a:t>
            </a:r>
            <a:endParaRPr lang="en-US" dirty="0"/>
          </a:p>
        </p:txBody>
      </p:sp>
      <p:sp>
        <p:nvSpPr>
          <p:cNvPr id="3" name="Content Placeholder 2"/>
          <p:cNvSpPr>
            <a:spLocks noGrp="1"/>
          </p:cNvSpPr>
          <p:nvPr>
            <p:ph idx="1"/>
          </p:nvPr>
        </p:nvSpPr>
        <p:spPr/>
        <p:txBody>
          <a:bodyPr/>
          <a:lstStyle/>
          <a:p>
            <a:r>
              <a:rPr lang="en-US" dirty="0" smtClean="0"/>
              <a:t>XNAT Gaps</a:t>
            </a:r>
          </a:p>
          <a:p>
            <a:pPr lvl="1"/>
            <a:r>
              <a:rPr lang="en-US" dirty="0" smtClean="0"/>
              <a:t>Notification service</a:t>
            </a:r>
          </a:p>
          <a:p>
            <a:pPr lvl="1"/>
            <a:r>
              <a:rPr lang="en-US" dirty="0" smtClean="0"/>
              <a:t>Rule engine</a:t>
            </a:r>
          </a:p>
          <a:p>
            <a:pPr lvl="1"/>
            <a:r>
              <a:rPr lang="en-US" dirty="0" smtClean="0"/>
              <a:t>Site query service</a:t>
            </a:r>
          </a:p>
          <a:p>
            <a:pPr lvl="1"/>
            <a:endParaRPr lang="en-US" dirty="0" smtClean="0"/>
          </a:p>
          <a:p>
            <a:pPr lvl="1"/>
            <a:endParaRPr lang="en-US" dirty="0"/>
          </a:p>
        </p:txBody>
      </p:sp>
    </p:spTree>
    <p:extLst>
      <p:ext uri="{BB962C8B-B14F-4D97-AF65-F5344CB8AC3E}">
        <p14:creationId xmlns:p14="http://schemas.microsoft.com/office/powerpoint/2010/main" val="3536740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Multicenter trials</a:t>
            </a:r>
            <a:endParaRPr lang="en-US" dirty="0"/>
          </a:p>
        </p:txBody>
      </p:sp>
      <p:sp>
        <p:nvSpPr>
          <p:cNvPr id="3" name="Content Placeholder 2"/>
          <p:cNvSpPr>
            <a:spLocks noGrp="1"/>
          </p:cNvSpPr>
          <p:nvPr>
            <p:ph idx="1"/>
          </p:nvPr>
        </p:nvSpPr>
        <p:spPr>
          <a:xfrm>
            <a:off x="457200" y="1600200"/>
            <a:ext cx="8382000" cy="4648200"/>
          </a:xfrm>
        </p:spPr>
        <p:txBody>
          <a:bodyPr>
            <a:normAutofit fontScale="92500"/>
          </a:bodyPr>
          <a:lstStyle/>
          <a:p>
            <a:r>
              <a:rPr lang="en-US" dirty="0" smtClean="0"/>
              <a:t>Example:</a:t>
            </a:r>
          </a:p>
          <a:p>
            <a:pPr lvl="1"/>
            <a:r>
              <a:rPr lang="en-US" dirty="0" smtClean="0"/>
              <a:t>Dominantly Inherited Alzheimer Network (DIAN)</a:t>
            </a:r>
          </a:p>
          <a:p>
            <a:pPr lvl="2"/>
            <a:r>
              <a:rPr lang="en-US" dirty="0" smtClean="0">
                <a:effectLst/>
              </a:rPr>
              <a:t>Longitudinal study</a:t>
            </a:r>
          </a:p>
          <a:p>
            <a:pPr lvl="2"/>
            <a:r>
              <a:rPr lang="en-US" dirty="0" smtClean="0">
                <a:effectLst/>
              </a:rPr>
              <a:t>12 sites</a:t>
            </a:r>
          </a:p>
          <a:p>
            <a:pPr lvl="2"/>
            <a:r>
              <a:rPr lang="en-US" dirty="0" smtClean="0">
                <a:effectLst/>
              </a:rPr>
              <a:t>269 participants</a:t>
            </a:r>
          </a:p>
          <a:p>
            <a:pPr lvl="2"/>
            <a:r>
              <a:rPr lang="en-US" dirty="0" smtClean="0">
                <a:effectLst/>
              </a:rPr>
              <a:t>Extensive protocol (MRI, 2x PET, tissue, clinical battery, </a:t>
            </a:r>
            <a:r>
              <a:rPr lang="en-US" dirty="0" err="1" smtClean="0">
                <a:effectLst/>
              </a:rPr>
              <a:t>etc</a:t>
            </a:r>
            <a:r>
              <a:rPr lang="en-US" dirty="0" smtClean="0">
                <a:effectLst/>
              </a:rPr>
              <a:t>)</a:t>
            </a:r>
          </a:p>
          <a:p>
            <a:pPr lvl="2"/>
            <a:r>
              <a:rPr lang="en-US" dirty="0" smtClean="0">
                <a:effectLst/>
              </a:rPr>
              <a:t>Clinical coordinating center  (and clinical DB) at Alzheimer’s Disease Cooperative Study (ADCS), UCSD</a:t>
            </a:r>
          </a:p>
          <a:p>
            <a:pPr lvl="2"/>
            <a:r>
              <a:rPr lang="en-US" dirty="0" smtClean="0">
                <a:effectLst/>
              </a:rPr>
              <a:t>MRI QC at Mayo clinic</a:t>
            </a:r>
          </a:p>
          <a:p>
            <a:pPr lvl="2"/>
            <a:r>
              <a:rPr lang="en-US" dirty="0" smtClean="0">
                <a:effectLst/>
              </a:rPr>
              <a:t>PET QC at U of Michigan</a:t>
            </a:r>
          </a:p>
          <a:p>
            <a:pPr lvl="2"/>
            <a:r>
              <a:rPr lang="en-US" dirty="0" smtClean="0">
                <a:effectLst/>
              </a:rPr>
              <a:t>Radiology </a:t>
            </a:r>
            <a:r>
              <a:rPr lang="en-US" dirty="0" err="1" smtClean="0">
                <a:effectLst/>
              </a:rPr>
              <a:t>eads</a:t>
            </a:r>
            <a:r>
              <a:rPr lang="en-US" dirty="0" smtClean="0">
                <a:effectLst/>
              </a:rPr>
              <a:t> by Wash U diagnostic group</a:t>
            </a:r>
          </a:p>
          <a:p>
            <a:pPr lvl="2"/>
            <a:endParaRPr lang="en-US" dirty="0"/>
          </a:p>
        </p:txBody>
      </p:sp>
    </p:spTree>
    <p:extLst>
      <p:ext uri="{BB962C8B-B14F-4D97-AF65-F5344CB8AC3E}">
        <p14:creationId xmlns:p14="http://schemas.microsoft.com/office/powerpoint/2010/main" val="218456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Driving Use Cases</a:t>
            </a:r>
            <a:endParaRPr lang="en-US" dirty="0"/>
          </a:p>
        </p:txBody>
      </p:sp>
      <p:sp>
        <p:nvSpPr>
          <p:cNvPr id="3" name="Content Placeholder 2"/>
          <p:cNvSpPr>
            <a:spLocks noGrp="1"/>
          </p:cNvSpPr>
          <p:nvPr>
            <p:ph idx="1"/>
          </p:nvPr>
        </p:nvSpPr>
        <p:spPr/>
        <p:txBody>
          <a:bodyPr/>
          <a:lstStyle/>
          <a:p>
            <a:r>
              <a:rPr lang="en-US" dirty="0" smtClean="0"/>
              <a:t>Institutional repositories</a:t>
            </a:r>
          </a:p>
          <a:p>
            <a:r>
              <a:rPr lang="en-US" dirty="0" smtClean="0"/>
              <a:t>Multi-center studies</a:t>
            </a:r>
          </a:p>
          <a:p>
            <a:r>
              <a:rPr lang="en-US" dirty="0" smtClean="0"/>
              <a:t>Data sharing</a:t>
            </a:r>
          </a:p>
          <a:p>
            <a:r>
              <a:rPr lang="en-US" dirty="0" smtClean="0"/>
              <a:t>Clinical research</a:t>
            </a:r>
          </a:p>
          <a:p>
            <a:r>
              <a:rPr lang="en-US" dirty="0" smtClean="0"/>
              <a:t>(There are others – individual labs, small animal imaging, etc.)</a:t>
            </a:r>
            <a:endParaRPr lang="en-US" dirty="0"/>
          </a:p>
        </p:txBody>
      </p:sp>
    </p:spTree>
    <p:extLst>
      <p:ext uri="{BB962C8B-B14F-4D97-AF65-F5344CB8AC3E}">
        <p14:creationId xmlns:p14="http://schemas.microsoft.com/office/powerpoint/2010/main" val="38976128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DIAN Dataflow</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293" y="1447800"/>
            <a:ext cx="7562707"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1397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Coordinating Data</a:t>
            </a:r>
            <a:endParaRPr lang="en-US" dirty="0"/>
          </a:p>
        </p:txBody>
      </p:sp>
      <p:sp>
        <p:nvSpPr>
          <p:cNvPr id="3" name="Content Placeholder 2"/>
          <p:cNvSpPr>
            <a:spLocks noGrp="1"/>
          </p:cNvSpPr>
          <p:nvPr>
            <p:ph idx="1"/>
          </p:nvPr>
        </p:nvSpPr>
        <p:spPr/>
        <p:txBody>
          <a:bodyPr>
            <a:normAutofit/>
          </a:bodyPr>
          <a:lstStyle/>
          <a:p>
            <a:r>
              <a:rPr lang="en-US" b="1" dirty="0" smtClean="0"/>
              <a:t>Images </a:t>
            </a:r>
            <a:r>
              <a:rPr lang="en-US" dirty="0" smtClean="0"/>
              <a:t>uploaded via upload applet.</a:t>
            </a:r>
          </a:p>
          <a:p>
            <a:r>
              <a:rPr lang="en-US" b="1" dirty="0" smtClean="0"/>
              <a:t>Psychometrics </a:t>
            </a:r>
            <a:r>
              <a:rPr lang="en-US" dirty="0" smtClean="0"/>
              <a:t>uploaded via custom form.</a:t>
            </a:r>
          </a:p>
          <a:p>
            <a:r>
              <a:rPr lang="en-US" b="1" dirty="0" smtClean="0"/>
              <a:t>PET QC </a:t>
            </a:r>
            <a:r>
              <a:rPr lang="en-US" dirty="0" smtClean="0"/>
              <a:t>completed through online forms (Easy breezy).</a:t>
            </a:r>
          </a:p>
          <a:p>
            <a:r>
              <a:rPr lang="en-US" b="1" dirty="0" smtClean="0"/>
              <a:t>Radiology reads</a:t>
            </a:r>
            <a:r>
              <a:rPr lang="en-US" dirty="0" smtClean="0"/>
              <a:t> completed through online viewer and forms (Easy breezy).</a:t>
            </a:r>
          </a:p>
          <a:p>
            <a:r>
              <a:rPr lang="en-US" dirty="0" smtClean="0"/>
              <a:t>Processed image data through automated pipelines (Tough but worthwhile).</a:t>
            </a:r>
          </a:p>
        </p:txBody>
      </p:sp>
    </p:spTree>
    <p:extLst>
      <p:ext uri="{BB962C8B-B14F-4D97-AF65-F5344CB8AC3E}">
        <p14:creationId xmlns:p14="http://schemas.microsoft.com/office/powerpoint/2010/main" val="1581022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Coordinating Data</a:t>
            </a:r>
            <a:endParaRPr lang="en-US" dirty="0"/>
          </a:p>
        </p:txBody>
      </p:sp>
      <p:sp>
        <p:nvSpPr>
          <p:cNvPr id="3" name="Content Placeholder 2"/>
          <p:cNvSpPr>
            <a:spLocks noGrp="1"/>
          </p:cNvSpPr>
          <p:nvPr>
            <p:ph idx="1"/>
          </p:nvPr>
        </p:nvSpPr>
        <p:spPr/>
        <p:txBody>
          <a:bodyPr>
            <a:normAutofit/>
          </a:bodyPr>
          <a:lstStyle/>
          <a:p>
            <a:r>
              <a:rPr lang="en-US" dirty="0" smtClean="0"/>
              <a:t>MR QC imported through ETL process</a:t>
            </a:r>
          </a:p>
          <a:p>
            <a:pPr lvl="1"/>
            <a:r>
              <a:rPr lang="en-US" dirty="0" smtClean="0"/>
              <a:t>Data extracted from Mayo DB into spreadsheet.</a:t>
            </a:r>
          </a:p>
          <a:p>
            <a:pPr lvl="1"/>
            <a:r>
              <a:rPr lang="en-US" dirty="0" smtClean="0"/>
              <a:t>Spreadsheet transformed to XNAT XML.</a:t>
            </a:r>
          </a:p>
          <a:p>
            <a:pPr lvl="1"/>
            <a:r>
              <a:rPr lang="en-US" dirty="0" smtClean="0"/>
              <a:t>XML loaded to CNDA by NRG scripts.</a:t>
            </a:r>
          </a:p>
          <a:p>
            <a:pPr lvl="1"/>
            <a:r>
              <a:rPr lang="en-US" dirty="0" smtClean="0"/>
              <a:t>Havoc ensues.</a:t>
            </a:r>
          </a:p>
        </p:txBody>
      </p:sp>
    </p:spTree>
    <p:extLst>
      <p:ext uri="{BB962C8B-B14F-4D97-AF65-F5344CB8AC3E}">
        <p14:creationId xmlns:p14="http://schemas.microsoft.com/office/powerpoint/2010/main" val="231811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Coordinating Data</a:t>
            </a:r>
            <a:endParaRPr lang="en-US" dirty="0"/>
          </a:p>
        </p:txBody>
      </p:sp>
      <p:sp>
        <p:nvSpPr>
          <p:cNvPr id="3" name="Content Placeholder 2"/>
          <p:cNvSpPr>
            <a:spLocks noGrp="1"/>
          </p:cNvSpPr>
          <p:nvPr>
            <p:ph idx="1"/>
          </p:nvPr>
        </p:nvSpPr>
        <p:spPr/>
        <p:txBody>
          <a:bodyPr>
            <a:normAutofit/>
          </a:bodyPr>
          <a:lstStyle/>
          <a:p>
            <a:r>
              <a:rPr lang="en-US" b="1" dirty="0" smtClean="0"/>
              <a:t>Clinical data </a:t>
            </a:r>
            <a:r>
              <a:rPr lang="en-US" dirty="0" smtClean="0"/>
              <a:t>imported through ETL process</a:t>
            </a:r>
          </a:p>
          <a:p>
            <a:pPr lvl="1"/>
            <a:r>
              <a:rPr lang="en-US" dirty="0" smtClean="0"/>
              <a:t>Data extracted from EDC by NRG via programmatic interface.</a:t>
            </a:r>
          </a:p>
          <a:p>
            <a:pPr lvl="1"/>
            <a:r>
              <a:rPr lang="en-US" dirty="0" smtClean="0"/>
              <a:t>Data transformed to XML by NRG scripts.</a:t>
            </a:r>
          </a:p>
          <a:p>
            <a:pPr lvl="1"/>
            <a:r>
              <a:rPr lang="en-US" dirty="0" smtClean="0"/>
              <a:t>XML loaded to CNDA by NRG scripts.</a:t>
            </a:r>
          </a:p>
          <a:p>
            <a:pPr lvl="1"/>
            <a:r>
              <a:rPr lang="en-US" dirty="0" smtClean="0"/>
              <a:t>Havoc DOESN’T ensue.</a:t>
            </a:r>
          </a:p>
        </p:txBody>
      </p:sp>
    </p:spTree>
    <p:extLst>
      <p:ext uri="{BB962C8B-B14F-4D97-AF65-F5344CB8AC3E}">
        <p14:creationId xmlns:p14="http://schemas.microsoft.com/office/powerpoint/2010/main" val="76012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Coordinating Data</a:t>
            </a:r>
            <a:endParaRPr lang="en-US" dirty="0"/>
          </a:p>
        </p:txBody>
      </p:sp>
      <p:sp>
        <p:nvSpPr>
          <p:cNvPr id="3" name="Content Placeholder 2"/>
          <p:cNvSpPr>
            <a:spLocks noGrp="1"/>
          </p:cNvSpPr>
          <p:nvPr>
            <p:ph idx="1"/>
          </p:nvPr>
        </p:nvSpPr>
        <p:spPr/>
        <p:txBody>
          <a:bodyPr>
            <a:normAutofit/>
          </a:bodyPr>
          <a:lstStyle/>
          <a:p>
            <a:r>
              <a:rPr lang="en-US" dirty="0" smtClean="0"/>
              <a:t>What’s the difference?</a:t>
            </a:r>
          </a:p>
          <a:p>
            <a:pPr lvl="1"/>
            <a:r>
              <a:rPr lang="en-US" dirty="0" smtClean="0"/>
              <a:t>Mayo uses patient name field in DICOM which might not match the database.</a:t>
            </a:r>
          </a:p>
          <a:p>
            <a:pPr lvl="1"/>
            <a:r>
              <a:rPr lang="en-US" dirty="0" smtClean="0"/>
              <a:t>MRI QC values trigger actions (queries, uploads) so changes cause lots of confusion.</a:t>
            </a:r>
          </a:p>
          <a:p>
            <a:pPr lvl="1"/>
            <a:r>
              <a:rPr lang="en-US" dirty="0" smtClean="0"/>
              <a:t>Wash U controls clinical data transfers, so if things get weird are aware and can resolve.</a:t>
            </a:r>
          </a:p>
        </p:txBody>
      </p:sp>
    </p:spTree>
    <p:extLst>
      <p:ext uri="{BB962C8B-B14F-4D97-AF65-F5344CB8AC3E}">
        <p14:creationId xmlns:p14="http://schemas.microsoft.com/office/powerpoint/2010/main" val="2827542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 sharing</a:t>
            </a:r>
            <a:endParaRPr lang="en-US" dirty="0"/>
          </a:p>
        </p:txBody>
      </p:sp>
      <p:sp>
        <p:nvSpPr>
          <p:cNvPr id="3" name="Content Placeholder 2"/>
          <p:cNvSpPr>
            <a:spLocks noGrp="1"/>
          </p:cNvSpPr>
          <p:nvPr>
            <p:ph idx="1"/>
          </p:nvPr>
        </p:nvSpPr>
        <p:spPr/>
        <p:txBody>
          <a:bodyPr>
            <a:normAutofit lnSpcReduction="10000"/>
          </a:bodyPr>
          <a:lstStyle/>
          <a:p>
            <a:r>
              <a:rPr lang="en-US" dirty="0" smtClean="0"/>
              <a:t>Organizational Characteristics:</a:t>
            </a:r>
          </a:p>
          <a:p>
            <a:pPr lvl="1"/>
            <a:r>
              <a:rPr lang="en-US" dirty="0" smtClean="0"/>
              <a:t>Different sharing models (open access, access approval)</a:t>
            </a:r>
          </a:p>
          <a:p>
            <a:pPr lvl="1"/>
            <a:r>
              <a:rPr lang="en-US" dirty="0" smtClean="0"/>
              <a:t>A few </a:t>
            </a:r>
            <a:r>
              <a:rPr lang="en-US" dirty="0" err="1" smtClean="0"/>
              <a:t>uploaders</a:t>
            </a:r>
            <a:endParaRPr lang="en-US" dirty="0" smtClean="0"/>
          </a:p>
          <a:p>
            <a:pPr lvl="1"/>
            <a:r>
              <a:rPr lang="en-US" dirty="0" smtClean="0"/>
              <a:t>Many downloaders</a:t>
            </a:r>
          </a:p>
          <a:p>
            <a:pPr lvl="1"/>
            <a:r>
              <a:rPr lang="en-US" dirty="0" smtClean="0"/>
              <a:t>Link to publication</a:t>
            </a:r>
          </a:p>
          <a:p>
            <a:pPr lvl="1"/>
            <a:r>
              <a:rPr lang="en-US" dirty="0" smtClean="0"/>
              <a:t>Documentation is needed</a:t>
            </a:r>
          </a:p>
          <a:p>
            <a:pPr lvl="1"/>
            <a:r>
              <a:rPr lang="en-US" dirty="0" smtClean="0"/>
              <a:t>Trust and reliability are concerns</a:t>
            </a:r>
            <a:endParaRPr lang="en-US" dirty="0"/>
          </a:p>
          <a:p>
            <a:pPr lvl="1"/>
            <a:r>
              <a:rPr lang="en-US" dirty="0" smtClean="0"/>
              <a:t>Usage tracking</a:t>
            </a:r>
            <a:endParaRPr lang="en-US" dirty="0"/>
          </a:p>
        </p:txBody>
      </p:sp>
    </p:spTree>
    <p:extLst>
      <p:ext uri="{BB962C8B-B14F-4D97-AF65-F5344CB8AC3E}">
        <p14:creationId xmlns:p14="http://schemas.microsoft.com/office/powerpoint/2010/main" val="227555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sharing</a:t>
            </a:r>
            <a:endParaRPr lang="en-US" dirty="0"/>
          </a:p>
        </p:txBody>
      </p:sp>
      <p:sp>
        <p:nvSpPr>
          <p:cNvPr id="3" name="Content Placeholder 2"/>
          <p:cNvSpPr>
            <a:spLocks noGrp="1"/>
          </p:cNvSpPr>
          <p:nvPr>
            <p:ph idx="1"/>
          </p:nvPr>
        </p:nvSpPr>
        <p:spPr/>
        <p:txBody>
          <a:bodyPr/>
          <a:lstStyle/>
          <a:p>
            <a:r>
              <a:rPr lang="en-US" dirty="0" smtClean="0"/>
              <a:t>Technical Characteristics:</a:t>
            </a:r>
          </a:p>
          <a:p>
            <a:pPr lvl="1"/>
            <a:r>
              <a:rPr lang="en-US" dirty="0"/>
              <a:t>Downloading is </a:t>
            </a:r>
            <a:r>
              <a:rPr lang="en-US" dirty="0" smtClean="0"/>
              <a:t>key</a:t>
            </a:r>
          </a:p>
          <a:p>
            <a:pPr lvl="1"/>
            <a:r>
              <a:rPr lang="en-US" dirty="0" smtClean="0"/>
              <a:t>Between instance sharing (“Share this project to XNAT Central”)</a:t>
            </a:r>
          </a:p>
          <a:p>
            <a:pPr lvl="1"/>
            <a:r>
              <a:rPr lang="en-US" dirty="0" smtClean="0"/>
              <a:t>Convenient </a:t>
            </a:r>
            <a:r>
              <a:rPr lang="en-US" dirty="0" smtClean="0"/>
              <a:t>data formats</a:t>
            </a:r>
          </a:p>
          <a:p>
            <a:pPr lvl="1"/>
            <a:r>
              <a:rPr lang="en-US" dirty="0" smtClean="0"/>
              <a:t>Careful </a:t>
            </a:r>
            <a:r>
              <a:rPr lang="en-US" dirty="0" err="1" smtClean="0"/>
              <a:t>anonymization</a:t>
            </a:r>
            <a:endParaRPr lang="en-US" dirty="0" smtClean="0"/>
          </a:p>
          <a:p>
            <a:pPr lvl="1"/>
            <a:r>
              <a:rPr lang="en-US" dirty="0" smtClean="0"/>
              <a:t>Bandwidth bursts</a:t>
            </a:r>
          </a:p>
          <a:p>
            <a:pPr lvl="1"/>
            <a:endParaRPr lang="en-US" dirty="0" smtClean="0"/>
          </a:p>
          <a:p>
            <a:pPr lvl="1"/>
            <a:endParaRPr lang="en-US" dirty="0"/>
          </a:p>
        </p:txBody>
      </p:sp>
    </p:spTree>
    <p:extLst>
      <p:ext uri="{BB962C8B-B14F-4D97-AF65-F5344CB8AC3E}">
        <p14:creationId xmlns:p14="http://schemas.microsoft.com/office/powerpoint/2010/main" val="820568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sharing</a:t>
            </a:r>
            <a:endParaRPr lang="en-US" dirty="0"/>
          </a:p>
        </p:txBody>
      </p:sp>
      <p:sp>
        <p:nvSpPr>
          <p:cNvPr id="3" name="Content Placeholder 2"/>
          <p:cNvSpPr>
            <a:spLocks noGrp="1"/>
          </p:cNvSpPr>
          <p:nvPr>
            <p:ph idx="1"/>
          </p:nvPr>
        </p:nvSpPr>
        <p:spPr/>
        <p:txBody>
          <a:bodyPr/>
          <a:lstStyle/>
          <a:p>
            <a:r>
              <a:rPr lang="en-US" dirty="0" smtClean="0"/>
              <a:t>XNAT </a:t>
            </a:r>
            <a:r>
              <a:rPr lang="en-US" dirty="0" smtClean="0"/>
              <a:t>Capabilities</a:t>
            </a:r>
          </a:p>
          <a:p>
            <a:pPr lvl="1"/>
            <a:r>
              <a:rPr lang="en-US" dirty="0" smtClean="0"/>
              <a:t>Project access options</a:t>
            </a:r>
          </a:p>
          <a:p>
            <a:pPr lvl="1"/>
            <a:r>
              <a:rPr lang="en-US" dirty="0" smtClean="0"/>
              <a:t>DICOM review</a:t>
            </a:r>
          </a:p>
          <a:p>
            <a:pPr lvl="1"/>
            <a:r>
              <a:rPr lang="en-US" dirty="0" smtClean="0"/>
              <a:t>DICOM to NIFTI pipeline</a:t>
            </a:r>
          </a:p>
          <a:p>
            <a:pPr lvl="1"/>
            <a:r>
              <a:rPr lang="en-US" dirty="0" smtClean="0"/>
              <a:t>Data type extensibility</a:t>
            </a:r>
          </a:p>
          <a:p>
            <a:pPr lvl="1"/>
            <a:r>
              <a:rPr lang="en-US" dirty="0" smtClean="0"/>
              <a:t>API</a:t>
            </a:r>
          </a:p>
          <a:p>
            <a:pPr lvl="1"/>
            <a:endParaRPr lang="en-US" dirty="0" smtClean="0"/>
          </a:p>
        </p:txBody>
      </p:sp>
    </p:spTree>
    <p:extLst>
      <p:ext uri="{BB962C8B-B14F-4D97-AF65-F5344CB8AC3E}">
        <p14:creationId xmlns:p14="http://schemas.microsoft.com/office/powerpoint/2010/main" val="1287386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sharing</a:t>
            </a:r>
            <a:endParaRPr lang="en-US" dirty="0"/>
          </a:p>
        </p:txBody>
      </p:sp>
      <p:sp>
        <p:nvSpPr>
          <p:cNvPr id="3" name="Content Placeholder 2"/>
          <p:cNvSpPr>
            <a:spLocks noGrp="1"/>
          </p:cNvSpPr>
          <p:nvPr>
            <p:ph idx="1"/>
          </p:nvPr>
        </p:nvSpPr>
        <p:spPr/>
        <p:txBody>
          <a:bodyPr/>
          <a:lstStyle/>
          <a:p>
            <a:r>
              <a:rPr lang="en-US" dirty="0" smtClean="0"/>
              <a:t>XNAT </a:t>
            </a:r>
            <a:r>
              <a:rPr lang="en-US" dirty="0" smtClean="0"/>
              <a:t>Gaps</a:t>
            </a:r>
          </a:p>
          <a:p>
            <a:pPr lvl="1"/>
            <a:r>
              <a:rPr lang="en-US" dirty="0" smtClean="0"/>
              <a:t>Exceptional download tool</a:t>
            </a:r>
          </a:p>
          <a:p>
            <a:pPr lvl="1"/>
            <a:r>
              <a:rPr lang="en-US" dirty="0" smtClean="0"/>
              <a:t>Non-DICOM upload tool</a:t>
            </a:r>
          </a:p>
          <a:p>
            <a:pPr lvl="1"/>
            <a:r>
              <a:rPr lang="en-US" dirty="0" smtClean="0"/>
              <a:t>Dynamic extensibility</a:t>
            </a:r>
          </a:p>
          <a:p>
            <a:pPr lvl="1"/>
            <a:r>
              <a:rPr lang="en-US" dirty="0" smtClean="0"/>
              <a:t>Good project summaries</a:t>
            </a:r>
          </a:p>
          <a:p>
            <a:pPr lvl="1"/>
            <a:r>
              <a:rPr lang="en-US" dirty="0" smtClean="0"/>
              <a:t>Standard QA pipelines</a:t>
            </a:r>
          </a:p>
          <a:p>
            <a:pPr lvl="1"/>
            <a:r>
              <a:rPr lang="en-US" dirty="0" smtClean="0"/>
              <a:t>Data dictionaries</a:t>
            </a:r>
          </a:p>
          <a:p>
            <a:pPr lvl="1"/>
            <a:r>
              <a:rPr lang="en-US" dirty="0" smtClean="0"/>
              <a:t>Customizable project pages</a:t>
            </a:r>
          </a:p>
        </p:txBody>
      </p:sp>
    </p:spTree>
    <p:extLst>
      <p:ext uri="{BB962C8B-B14F-4D97-AF65-F5344CB8AC3E}">
        <p14:creationId xmlns:p14="http://schemas.microsoft.com/office/powerpoint/2010/main" val="15506302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sharing</a:t>
            </a:r>
            <a:endParaRPr lang="en-US" dirty="0"/>
          </a:p>
        </p:txBody>
      </p:sp>
      <p:sp>
        <p:nvSpPr>
          <p:cNvPr id="3" name="Content Placeholder 2"/>
          <p:cNvSpPr>
            <a:spLocks noGrp="1"/>
          </p:cNvSpPr>
          <p:nvPr>
            <p:ph idx="1"/>
          </p:nvPr>
        </p:nvSpPr>
        <p:spPr>
          <a:xfrm>
            <a:off x="457200" y="1600200"/>
            <a:ext cx="8382000" cy="4648200"/>
          </a:xfrm>
        </p:spPr>
        <p:txBody>
          <a:bodyPr>
            <a:normAutofit fontScale="92500" lnSpcReduction="10000"/>
          </a:bodyPr>
          <a:lstStyle/>
          <a:p>
            <a:r>
              <a:rPr lang="en-US" dirty="0" smtClean="0"/>
              <a:t>Examples:</a:t>
            </a:r>
            <a:endParaRPr lang="en-US" dirty="0" smtClean="0"/>
          </a:p>
          <a:p>
            <a:pPr lvl="1"/>
            <a:r>
              <a:rPr lang="en-US" dirty="0" smtClean="0"/>
              <a:t>OASIS</a:t>
            </a:r>
          </a:p>
          <a:p>
            <a:pPr lvl="2"/>
            <a:r>
              <a:rPr lang="en-US" dirty="0" smtClean="0"/>
              <a:t>Cross sectional – 430 subjects across lifespan</a:t>
            </a:r>
          </a:p>
          <a:p>
            <a:pPr lvl="2"/>
            <a:r>
              <a:rPr lang="en-US" dirty="0" smtClean="0"/>
              <a:t>Longitudinal -- </a:t>
            </a:r>
            <a:r>
              <a:rPr lang="en-US" dirty="0"/>
              <a:t>150 </a:t>
            </a:r>
            <a:r>
              <a:rPr lang="en-US" dirty="0" smtClean="0"/>
              <a:t>old subjects, multiple </a:t>
            </a:r>
            <a:r>
              <a:rPr lang="en-US" dirty="0" err="1" smtClean="0"/>
              <a:t>visists</a:t>
            </a:r>
            <a:endParaRPr lang="en-US" dirty="0" smtClean="0"/>
          </a:p>
          <a:p>
            <a:pPr lvl="2"/>
            <a:r>
              <a:rPr lang="en-US" dirty="0" smtClean="0"/>
              <a:t>MR, demographics, some clinical, </a:t>
            </a:r>
            <a:r>
              <a:rPr lang="en-US" dirty="0" err="1" smtClean="0"/>
              <a:t>freesufer</a:t>
            </a:r>
            <a:endParaRPr lang="en-US" dirty="0" smtClean="0"/>
          </a:p>
          <a:p>
            <a:pPr lvl="2"/>
            <a:r>
              <a:rPr lang="en-US" dirty="0" smtClean="0"/>
              <a:t>Open access – lots of downloads, dozens of papers.</a:t>
            </a:r>
            <a:endParaRPr lang="en-US" dirty="0" smtClean="0"/>
          </a:p>
          <a:p>
            <a:pPr lvl="1"/>
            <a:r>
              <a:rPr lang="en-US" dirty="0" smtClean="0"/>
              <a:t>XNAT Central</a:t>
            </a:r>
            <a:endParaRPr lang="en-US" dirty="0" smtClean="0"/>
          </a:p>
          <a:p>
            <a:pPr lvl="2"/>
            <a:r>
              <a:rPr lang="en-US" dirty="0" smtClean="0">
                <a:effectLst/>
              </a:rPr>
              <a:t>Public XNAT instance</a:t>
            </a:r>
            <a:endParaRPr lang="en-US" dirty="0" smtClean="0">
              <a:effectLst/>
            </a:endParaRPr>
          </a:p>
          <a:p>
            <a:pPr lvl="2"/>
            <a:r>
              <a:rPr lang="en-US" dirty="0" smtClean="0">
                <a:effectLst/>
              </a:rPr>
              <a:t>Open to contributions from anyone</a:t>
            </a:r>
          </a:p>
          <a:p>
            <a:pPr lvl="2"/>
            <a:r>
              <a:rPr lang="en-US" dirty="0" smtClean="0">
                <a:effectLst/>
              </a:rPr>
              <a:t>Unfunded proof of concept</a:t>
            </a:r>
          </a:p>
          <a:p>
            <a:pPr lvl="2"/>
            <a:r>
              <a:rPr lang="en-US" dirty="0" smtClean="0">
                <a:effectLst/>
              </a:rPr>
              <a:t>250 projects – mostly garbage</a:t>
            </a:r>
            <a:endParaRPr lang="en-US" dirty="0" smtClean="0">
              <a:effectLst/>
            </a:endParaRPr>
          </a:p>
          <a:p>
            <a:pPr marL="914400" lvl="2" indent="0">
              <a:buNone/>
            </a:pPr>
            <a:endParaRPr lang="en-US" dirty="0"/>
          </a:p>
        </p:txBody>
      </p:sp>
    </p:spTree>
    <p:extLst>
      <p:ext uri="{BB962C8B-B14F-4D97-AF65-F5344CB8AC3E}">
        <p14:creationId xmlns:p14="http://schemas.microsoft.com/office/powerpoint/2010/main" val="2604071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repositories</a:t>
            </a:r>
            <a:endParaRPr lang="en-US" dirty="0"/>
          </a:p>
        </p:txBody>
      </p:sp>
      <p:sp>
        <p:nvSpPr>
          <p:cNvPr id="3" name="Content Placeholder 2"/>
          <p:cNvSpPr>
            <a:spLocks noGrp="1"/>
          </p:cNvSpPr>
          <p:nvPr>
            <p:ph idx="1"/>
          </p:nvPr>
        </p:nvSpPr>
        <p:spPr/>
        <p:txBody>
          <a:bodyPr/>
          <a:lstStyle/>
          <a:p>
            <a:r>
              <a:rPr lang="en-US" dirty="0" smtClean="0"/>
              <a:t>Organizational Characteristics:</a:t>
            </a:r>
          </a:p>
          <a:p>
            <a:pPr lvl="1"/>
            <a:r>
              <a:rPr lang="en-US" dirty="0" smtClean="0"/>
              <a:t>Multiple studies (i.e. protocols, projects)</a:t>
            </a:r>
          </a:p>
          <a:p>
            <a:pPr lvl="1"/>
            <a:r>
              <a:rPr lang="en-US" dirty="0" smtClean="0"/>
              <a:t>Multiple investigators</a:t>
            </a:r>
          </a:p>
          <a:p>
            <a:pPr lvl="1"/>
            <a:r>
              <a:rPr lang="en-US" dirty="0" smtClean="0"/>
              <a:t>Multiple modalities</a:t>
            </a:r>
          </a:p>
          <a:p>
            <a:pPr lvl="1"/>
            <a:r>
              <a:rPr lang="en-US" dirty="0" smtClean="0"/>
              <a:t>Multiple user types (PIs, RAs, students, techs, external collaborators, etc.)</a:t>
            </a:r>
          </a:p>
          <a:p>
            <a:pPr lvl="1"/>
            <a:r>
              <a:rPr lang="en-US" dirty="0"/>
              <a:t>Common imaging protocols</a:t>
            </a:r>
          </a:p>
          <a:p>
            <a:pPr lvl="1"/>
            <a:r>
              <a:rPr lang="en-US" dirty="0"/>
              <a:t>Common data </a:t>
            </a:r>
            <a:r>
              <a:rPr lang="en-US" dirty="0" smtClean="0"/>
              <a:t>elements</a:t>
            </a:r>
          </a:p>
          <a:p>
            <a:pPr lvl="1"/>
            <a:endParaRPr lang="en-US" dirty="0" smtClean="0"/>
          </a:p>
          <a:p>
            <a:pPr lvl="1"/>
            <a:endParaRPr lang="en-US" dirty="0"/>
          </a:p>
        </p:txBody>
      </p:sp>
    </p:spTree>
    <p:extLst>
      <p:ext uri="{BB962C8B-B14F-4D97-AF65-F5344CB8AC3E}">
        <p14:creationId xmlns:p14="http://schemas.microsoft.com/office/powerpoint/2010/main" val="647468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dirty="0" smtClean="0"/>
              <a:t>Open access DUA</a:t>
            </a:r>
            <a:endParaRPr lang="en-US" dirty="0" smtClean="0"/>
          </a:p>
        </p:txBody>
      </p:sp>
      <p:sp>
        <p:nvSpPr>
          <p:cNvPr id="68611" name="Content Placeholder 2"/>
          <p:cNvSpPr>
            <a:spLocks noGrp="1"/>
          </p:cNvSpPr>
          <p:nvPr>
            <p:ph idx="1"/>
          </p:nvPr>
        </p:nvSpPr>
        <p:spPr>
          <a:xfrm>
            <a:off x="457200" y="1600200"/>
            <a:ext cx="8229600" cy="5105400"/>
          </a:xfrm>
        </p:spPr>
        <p:txBody>
          <a:bodyPr rtlCol="0">
            <a:normAutofit lnSpcReduction="10000"/>
          </a:bodyPr>
          <a:lstStyle/>
          <a:p>
            <a:pPr eaLnBrk="1" fontAlgn="auto" hangingPunct="1">
              <a:spcAft>
                <a:spcPts val="0"/>
              </a:spcAft>
              <a:buFont typeface="Calibri" pitchFamily="34" charset="0"/>
              <a:buAutoNum type="arabicPeriod"/>
              <a:defRPr/>
            </a:pPr>
            <a:r>
              <a:rPr lang="en-US" dirty="0" smtClean="0"/>
              <a:t>Indemnify:</a:t>
            </a:r>
          </a:p>
          <a:p>
            <a:pPr lvl="1" indent="0" eaLnBrk="1" fontAlgn="auto" hangingPunct="1">
              <a:spcAft>
                <a:spcPts val="0"/>
              </a:spcAft>
              <a:buFont typeface="Arial" pitchFamily="34" charset="0"/>
              <a:buNone/>
              <a:defRPr/>
            </a:pPr>
            <a:r>
              <a:rPr lang="en-US" sz="2400" dirty="0" smtClean="0"/>
              <a:t>The quality and completeness of the data cannot be guaranteed. Users employ these data at their own risk. </a:t>
            </a:r>
          </a:p>
          <a:p>
            <a:pPr eaLnBrk="1" fontAlgn="auto" hangingPunct="1">
              <a:spcAft>
                <a:spcPts val="0"/>
              </a:spcAft>
              <a:buFont typeface="Calibri" pitchFamily="34" charset="0"/>
              <a:buAutoNum type="arabicPeriod"/>
              <a:defRPr/>
            </a:pPr>
            <a:r>
              <a:rPr lang="en-US" dirty="0" smtClean="0"/>
              <a:t>Respect subject privacy:</a:t>
            </a:r>
          </a:p>
          <a:p>
            <a:pPr lvl="1" indent="0" eaLnBrk="1" fontAlgn="auto" hangingPunct="1">
              <a:spcAft>
                <a:spcPts val="0"/>
              </a:spcAft>
              <a:buFont typeface="Arial" pitchFamily="34" charset="0"/>
              <a:buNone/>
              <a:defRPr/>
            </a:pPr>
            <a:r>
              <a:rPr lang="en-US" sz="2400" dirty="0" smtClean="0"/>
              <a:t>Users shall respect restrictions of access to sensitive data. Users will make no attempt to identify the individuals whose images are included in OASIS data sets. </a:t>
            </a:r>
          </a:p>
          <a:p>
            <a:pPr eaLnBrk="1" fontAlgn="auto" hangingPunct="1">
              <a:spcAft>
                <a:spcPts val="0"/>
              </a:spcAft>
              <a:buFont typeface="Calibri" pitchFamily="34" charset="0"/>
              <a:buAutoNum type="arabicPeriod"/>
              <a:defRPr/>
            </a:pPr>
            <a:r>
              <a:rPr lang="en-US" dirty="0" smtClean="0"/>
              <a:t>Acknowledge:</a:t>
            </a:r>
          </a:p>
          <a:p>
            <a:pPr lvl="1" indent="0" eaLnBrk="1" fontAlgn="auto" hangingPunct="1">
              <a:spcAft>
                <a:spcPts val="0"/>
              </a:spcAft>
              <a:buFont typeface="Arial" pitchFamily="34" charset="0"/>
              <a:buNone/>
              <a:defRPr/>
            </a:pPr>
            <a:r>
              <a:rPr lang="en-US" sz="2400" dirty="0" smtClean="0"/>
              <a:t>Users must acknowledge the use of OASIS data and data derived from OASIS data when publicly presenting any findings or algorithms that benefited from their use…</a:t>
            </a:r>
          </a:p>
        </p:txBody>
      </p:sp>
    </p:spTree>
    <p:extLst>
      <p:ext uri="{BB962C8B-B14F-4D97-AF65-F5344CB8AC3E}">
        <p14:creationId xmlns:p14="http://schemas.microsoft.com/office/powerpoint/2010/main" val="14323374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dirty="0" smtClean="0"/>
              <a:t>Open access DUA</a:t>
            </a:r>
            <a:endParaRPr lang="en-US" dirty="0" smtClean="0"/>
          </a:p>
        </p:txBody>
      </p:sp>
      <p:sp>
        <p:nvSpPr>
          <p:cNvPr id="3" name="Content Placeholder 2"/>
          <p:cNvSpPr>
            <a:spLocks noGrp="1"/>
          </p:cNvSpPr>
          <p:nvPr>
            <p:ph idx="1"/>
          </p:nvPr>
        </p:nvSpPr>
        <p:spPr/>
        <p:txBody>
          <a:bodyPr rtlCol="0">
            <a:normAutofit/>
          </a:bodyPr>
          <a:lstStyle/>
          <a:p>
            <a:pPr marL="347472" indent="-347472" eaLnBrk="1" fontAlgn="auto" hangingPunct="1">
              <a:spcAft>
                <a:spcPts val="0"/>
              </a:spcAft>
              <a:buFont typeface="+mj-lt"/>
              <a:buAutoNum type="arabicPeriod" startAt="4"/>
              <a:defRPr/>
            </a:pPr>
            <a:r>
              <a:rPr lang="en-US" dirty="0" smtClean="0"/>
              <a:t>Encourage redistribution:</a:t>
            </a:r>
          </a:p>
          <a:p>
            <a:pPr marL="740664" lvl="1" indent="0" algn="just" eaLnBrk="1" fontAlgn="auto" hangingPunct="1">
              <a:spcAft>
                <a:spcPts val="0"/>
              </a:spcAft>
              <a:buFont typeface="Arial" charset="0"/>
              <a:buNone/>
              <a:defRPr/>
            </a:pPr>
            <a:r>
              <a:rPr lang="en-US" sz="2400" dirty="0" smtClean="0"/>
              <a:t>Redistribution of original OASIS data is permitted so long as the data are redistributed under the same terms and conditions are described in this DUA. </a:t>
            </a:r>
          </a:p>
          <a:p>
            <a:pPr eaLnBrk="1" fontAlgn="auto" hangingPunct="1">
              <a:spcAft>
                <a:spcPts val="0"/>
              </a:spcAft>
              <a:buFont typeface="+mj-lt"/>
              <a:buAutoNum type="arabicPeriod" startAt="4"/>
              <a:defRPr/>
            </a:pPr>
            <a:r>
              <a:rPr lang="en-US" dirty="0" smtClean="0"/>
              <a:t>Respect your users:</a:t>
            </a:r>
          </a:p>
          <a:p>
            <a:pPr lvl="1" indent="0" algn="just" eaLnBrk="1" fontAlgn="auto" hangingPunct="1">
              <a:spcAft>
                <a:spcPts val="0"/>
              </a:spcAft>
              <a:buFont typeface="Arial" charset="0"/>
              <a:buNone/>
              <a:defRPr/>
            </a:pPr>
            <a:r>
              <a:rPr lang="en-US" sz="2400" dirty="0" smtClean="0"/>
              <a:t>Data derived from original OASIS data may be distributed under terms and conditions established by the creators of the data. Users must comply with the terms and conditions of use set by the creators of the data. </a:t>
            </a:r>
          </a:p>
        </p:txBody>
      </p:sp>
    </p:spTree>
    <p:extLst>
      <p:ext uri="{BB962C8B-B14F-4D97-AF65-F5344CB8AC3E}">
        <p14:creationId xmlns:p14="http://schemas.microsoft.com/office/powerpoint/2010/main" val="22906311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Clinical Research</a:t>
            </a:r>
            <a:endParaRPr lang="en-US" dirty="0"/>
          </a:p>
        </p:txBody>
      </p:sp>
      <p:sp>
        <p:nvSpPr>
          <p:cNvPr id="3" name="Content Placeholder 2"/>
          <p:cNvSpPr>
            <a:spLocks noGrp="1"/>
          </p:cNvSpPr>
          <p:nvPr>
            <p:ph idx="1"/>
          </p:nvPr>
        </p:nvSpPr>
        <p:spPr/>
        <p:txBody>
          <a:bodyPr>
            <a:normAutofit/>
          </a:bodyPr>
          <a:lstStyle/>
          <a:p>
            <a:r>
              <a:rPr lang="en-US" dirty="0" smtClean="0"/>
              <a:t>Organizational Characteristics:</a:t>
            </a:r>
          </a:p>
          <a:p>
            <a:pPr lvl="1"/>
            <a:r>
              <a:rPr lang="en-US" dirty="0" smtClean="0"/>
              <a:t>Patient images</a:t>
            </a:r>
          </a:p>
          <a:p>
            <a:pPr lvl="1"/>
            <a:r>
              <a:rPr lang="en-US" dirty="0" smtClean="0"/>
              <a:t>Patient medical record</a:t>
            </a:r>
          </a:p>
          <a:p>
            <a:pPr lvl="1"/>
            <a:r>
              <a:rPr lang="en-US" dirty="0" smtClean="0"/>
              <a:t>No standard protocols</a:t>
            </a:r>
          </a:p>
          <a:p>
            <a:pPr lvl="1"/>
            <a:r>
              <a:rPr lang="en-US" dirty="0" smtClean="0"/>
              <a:t>Lower quality images</a:t>
            </a:r>
          </a:p>
          <a:p>
            <a:pPr lvl="1"/>
            <a:r>
              <a:rPr lang="en-US" dirty="0" smtClean="0"/>
              <a:t>Prospective studies</a:t>
            </a:r>
          </a:p>
          <a:p>
            <a:pPr lvl="1"/>
            <a:r>
              <a:rPr lang="en-US" dirty="0" smtClean="0"/>
              <a:t>Retrospective studies</a:t>
            </a:r>
            <a:endParaRPr lang="en-US" dirty="0" smtClean="0"/>
          </a:p>
        </p:txBody>
      </p:sp>
    </p:spTree>
    <p:extLst>
      <p:ext uri="{BB962C8B-B14F-4D97-AF65-F5344CB8AC3E}">
        <p14:creationId xmlns:p14="http://schemas.microsoft.com/office/powerpoint/2010/main" val="205128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Research</a:t>
            </a:r>
            <a:endParaRPr lang="en-US" dirty="0"/>
          </a:p>
        </p:txBody>
      </p:sp>
      <p:sp>
        <p:nvSpPr>
          <p:cNvPr id="3" name="Content Placeholder 2"/>
          <p:cNvSpPr>
            <a:spLocks noGrp="1"/>
          </p:cNvSpPr>
          <p:nvPr>
            <p:ph idx="1"/>
          </p:nvPr>
        </p:nvSpPr>
        <p:spPr/>
        <p:txBody>
          <a:bodyPr/>
          <a:lstStyle/>
          <a:p>
            <a:r>
              <a:rPr lang="en-US" dirty="0" smtClean="0"/>
              <a:t>Technical Characteristics:</a:t>
            </a:r>
          </a:p>
          <a:p>
            <a:pPr lvl="1"/>
            <a:r>
              <a:rPr lang="en-US" dirty="0" smtClean="0"/>
              <a:t>Crossing the divide is key </a:t>
            </a:r>
          </a:p>
          <a:p>
            <a:pPr lvl="1"/>
            <a:r>
              <a:rPr lang="en-US" dirty="0" smtClean="0"/>
              <a:t>Need to obtain images from archives</a:t>
            </a:r>
          </a:p>
          <a:p>
            <a:pPr lvl="1"/>
            <a:r>
              <a:rPr lang="en-US" dirty="0" smtClean="0"/>
              <a:t>Need to obtain data directly from modalities</a:t>
            </a:r>
          </a:p>
          <a:p>
            <a:pPr lvl="1"/>
            <a:r>
              <a:rPr lang="en-US" dirty="0" smtClean="0"/>
              <a:t>Careful handling of PHI</a:t>
            </a:r>
          </a:p>
          <a:p>
            <a:pPr lvl="1"/>
            <a:r>
              <a:rPr lang="en-US" dirty="0" smtClean="0"/>
              <a:t>Need to send reports back to clinical information systems</a:t>
            </a:r>
            <a:endParaRPr lang="en-US" dirty="0" smtClean="0"/>
          </a:p>
          <a:p>
            <a:pPr lvl="1"/>
            <a:endParaRPr lang="en-US" dirty="0"/>
          </a:p>
        </p:txBody>
      </p:sp>
    </p:spTree>
    <p:extLst>
      <p:ext uri="{BB962C8B-B14F-4D97-AF65-F5344CB8AC3E}">
        <p14:creationId xmlns:p14="http://schemas.microsoft.com/office/powerpoint/2010/main" val="35073164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Research</a:t>
            </a:r>
            <a:endParaRPr lang="en-US" dirty="0"/>
          </a:p>
        </p:txBody>
      </p:sp>
      <p:sp>
        <p:nvSpPr>
          <p:cNvPr id="3" name="Content Placeholder 2"/>
          <p:cNvSpPr>
            <a:spLocks noGrp="1"/>
          </p:cNvSpPr>
          <p:nvPr>
            <p:ph idx="1"/>
          </p:nvPr>
        </p:nvSpPr>
        <p:spPr/>
        <p:txBody>
          <a:bodyPr/>
          <a:lstStyle/>
          <a:p>
            <a:r>
              <a:rPr lang="en-US" dirty="0" smtClean="0"/>
              <a:t>XNAT </a:t>
            </a:r>
            <a:r>
              <a:rPr lang="en-US" dirty="0" smtClean="0"/>
              <a:t>Capabilities</a:t>
            </a:r>
          </a:p>
          <a:p>
            <a:pPr lvl="1"/>
            <a:r>
              <a:rPr lang="en-US" dirty="0" smtClean="0"/>
              <a:t>DICOM C-Store</a:t>
            </a:r>
          </a:p>
          <a:p>
            <a:pPr lvl="1"/>
            <a:r>
              <a:rPr lang="en-US" dirty="0" smtClean="0"/>
              <a:t>DICOM C-Find, C-Move (almost)</a:t>
            </a:r>
          </a:p>
          <a:p>
            <a:pPr lvl="1"/>
            <a:r>
              <a:rPr lang="en-US" dirty="0" smtClean="0"/>
              <a:t>Automated pipelines (including NIFTI to DICOM)</a:t>
            </a:r>
          </a:p>
          <a:p>
            <a:pPr lvl="1"/>
            <a:r>
              <a:rPr lang="en-US" dirty="0" smtClean="0"/>
              <a:t>Metadata summaries</a:t>
            </a:r>
          </a:p>
          <a:p>
            <a:pPr lvl="1"/>
            <a:endParaRPr lang="en-US" dirty="0" smtClean="0"/>
          </a:p>
          <a:p>
            <a:pPr lvl="1"/>
            <a:endParaRPr lang="en-US" dirty="0" smtClean="0"/>
          </a:p>
        </p:txBody>
      </p:sp>
    </p:spTree>
    <p:extLst>
      <p:ext uri="{BB962C8B-B14F-4D97-AF65-F5344CB8AC3E}">
        <p14:creationId xmlns:p14="http://schemas.microsoft.com/office/powerpoint/2010/main" val="3732021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Research</a:t>
            </a:r>
            <a:endParaRPr lang="en-US" dirty="0"/>
          </a:p>
        </p:txBody>
      </p:sp>
      <p:sp>
        <p:nvSpPr>
          <p:cNvPr id="3" name="Content Placeholder 2"/>
          <p:cNvSpPr>
            <a:spLocks noGrp="1"/>
          </p:cNvSpPr>
          <p:nvPr>
            <p:ph idx="1"/>
          </p:nvPr>
        </p:nvSpPr>
        <p:spPr/>
        <p:txBody>
          <a:bodyPr/>
          <a:lstStyle/>
          <a:p>
            <a:r>
              <a:rPr lang="en-US" dirty="0" smtClean="0"/>
              <a:t>XNAT </a:t>
            </a:r>
            <a:r>
              <a:rPr lang="en-US" dirty="0" smtClean="0"/>
              <a:t>Gaps</a:t>
            </a:r>
          </a:p>
          <a:p>
            <a:pPr lvl="1"/>
            <a:r>
              <a:rPr lang="en-US" dirty="0" smtClean="0"/>
              <a:t>Better linking to clinical research databases (</a:t>
            </a:r>
            <a:r>
              <a:rPr lang="en-US" dirty="0" err="1" smtClean="0"/>
              <a:t>ClinPortal</a:t>
            </a:r>
            <a:r>
              <a:rPr lang="en-US" dirty="0" smtClean="0"/>
              <a:t>, I2B2)</a:t>
            </a:r>
          </a:p>
          <a:p>
            <a:pPr lvl="1"/>
            <a:r>
              <a:rPr lang="en-US" dirty="0" smtClean="0"/>
              <a:t>Formatting data types as structured reports</a:t>
            </a:r>
          </a:p>
          <a:p>
            <a:pPr lvl="1"/>
            <a:r>
              <a:rPr lang="en-US" dirty="0" smtClean="0"/>
              <a:t>Pushing reports &amp; images back to clinical information systems</a:t>
            </a:r>
          </a:p>
          <a:p>
            <a:pPr lvl="1"/>
            <a:r>
              <a:rPr lang="en-US" dirty="0" smtClean="0"/>
              <a:t>Metadata-based searches</a:t>
            </a:r>
          </a:p>
          <a:p>
            <a:pPr lvl="1"/>
            <a:endParaRPr lang="en-US" dirty="0" smtClean="0"/>
          </a:p>
        </p:txBody>
      </p:sp>
    </p:spTree>
    <p:extLst>
      <p:ext uri="{BB962C8B-B14F-4D97-AF65-F5344CB8AC3E}">
        <p14:creationId xmlns:p14="http://schemas.microsoft.com/office/powerpoint/2010/main" val="39252483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sharing</a:t>
            </a:r>
            <a:endParaRPr lang="en-US" dirty="0"/>
          </a:p>
        </p:txBody>
      </p:sp>
      <p:sp>
        <p:nvSpPr>
          <p:cNvPr id="3" name="Content Placeholder 2"/>
          <p:cNvSpPr>
            <a:spLocks noGrp="1"/>
          </p:cNvSpPr>
          <p:nvPr>
            <p:ph idx="1"/>
          </p:nvPr>
        </p:nvSpPr>
        <p:spPr>
          <a:xfrm>
            <a:off x="457200" y="1600200"/>
            <a:ext cx="8382000" cy="4648200"/>
          </a:xfrm>
        </p:spPr>
        <p:txBody>
          <a:bodyPr>
            <a:normAutofit/>
          </a:bodyPr>
          <a:lstStyle/>
          <a:p>
            <a:r>
              <a:rPr lang="en-US" dirty="0" smtClean="0"/>
              <a:t>Example:</a:t>
            </a:r>
            <a:endParaRPr lang="en-US" dirty="0" smtClean="0"/>
          </a:p>
          <a:p>
            <a:pPr lvl="1"/>
            <a:r>
              <a:rPr lang="en-US" dirty="0" smtClean="0"/>
              <a:t>Resting state fMRI for </a:t>
            </a:r>
            <a:r>
              <a:rPr lang="en-US" dirty="0" err="1" smtClean="0"/>
              <a:t>neursurgical</a:t>
            </a:r>
            <a:r>
              <a:rPr lang="en-US" dirty="0" smtClean="0"/>
              <a:t> planning</a:t>
            </a:r>
          </a:p>
          <a:p>
            <a:pPr lvl="2"/>
            <a:r>
              <a:rPr lang="en-US" dirty="0" smtClean="0">
                <a:effectLst/>
              </a:rPr>
              <a:t>Run </a:t>
            </a:r>
            <a:r>
              <a:rPr lang="en-US" dirty="0" err="1" smtClean="0">
                <a:effectLst/>
              </a:rPr>
              <a:t>rs</a:t>
            </a:r>
            <a:r>
              <a:rPr lang="en-US" dirty="0" smtClean="0">
                <a:effectLst/>
              </a:rPr>
              <a:t>-fMRI scan preoperatively</a:t>
            </a:r>
          </a:p>
          <a:p>
            <a:pPr lvl="2"/>
            <a:r>
              <a:rPr lang="en-US" dirty="0" smtClean="0">
                <a:effectLst/>
              </a:rPr>
              <a:t>Execute</a:t>
            </a:r>
            <a:r>
              <a:rPr lang="en-US" dirty="0" smtClean="0">
                <a:effectLst/>
              </a:rPr>
              <a:t> “Perceptron” pipeline for </a:t>
            </a:r>
            <a:r>
              <a:rPr lang="en-US" dirty="0" err="1" smtClean="0">
                <a:effectLst/>
              </a:rPr>
              <a:t>localizaing</a:t>
            </a:r>
            <a:r>
              <a:rPr lang="en-US" dirty="0" smtClean="0">
                <a:effectLst/>
              </a:rPr>
              <a:t> key networks</a:t>
            </a:r>
          </a:p>
          <a:p>
            <a:pPr lvl="2"/>
            <a:r>
              <a:rPr lang="en-US" dirty="0" smtClean="0">
                <a:effectLst/>
              </a:rPr>
              <a:t>Create DICOM version of spatially registered labeled image </a:t>
            </a:r>
          </a:p>
          <a:p>
            <a:pPr lvl="2"/>
            <a:r>
              <a:rPr lang="en-US" dirty="0" smtClean="0">
                <a:effectLst/>
              </a:rPr>
              <a:t>Post image as secondary capture </a:t>
            </a:r>
            <a:r>
              <a:rPr lang="en-US" dirty="0" smtClean="0">
                <a:effectLst/>
              </a:rPr>
              <a:t>with study</a:t>
            </a:r>
          </a:p>
          <a:p>
            <a:pPr lvl="2"/>
            <a:r>
              <a:rPr lang="en-US" dirty="0" smtClean="0">
                <a:effectLst/>
              </a:rPr>
              <a:t>Load study on navigation system for surgeon</a:t>
            </a:r>
            <a:endParaRPr lang="en-US" dirty="0" smtClean="0">
              <a:effectLst/>
            </a:endParaRPr>
          </a:p>
          <a:p>
            <a:pPr marL="914400" lvl="2" indent="0">
              <a:buNone/>
            </a:pPr>
            <a:endParaRPr lang="en-US" dirty="0"/>
          </a:p>
        </p:txBody>
      </p:sp>
    </p:spTree>
    <p:extLst>
      <p:ext uri="{BB962C8B-B14F-4D97-AF65-F5344CB8AC3E}">
        <p14:creationId xmlns:p14="http://schemas.microsoft.com/office/powerpoint/2010/main" val="6427008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Workflow</a:t>
            </a:r>
            <a:endParaRPr lang="en-US" dirty="0"/>
          </a:p>
        </p:txBody>
      </p:sp>
      <p:pic>
        <p:nvPicPr>
          <p:cNvPr id="5" name="Picture 10"/>
          <p:cNvPicPr>
            <a:picLocks noChangeAspect="1" noChangeArrowheads="1"/>
          </p:cNvPicPr>
          <p:nvPr/>
        </p:nvPicPr>
        <p:blipFill>
          <a:blip r:embed="rId2" cstate="print"/>
          <a:srcRect l="39601" t="27174" r="24458" b="52846"/>
          <a:stretch>
            <a:fillRect/>
          </a:stretch>
        </p:blipFill>
        <p:spPr bwMode="auto">
          <a:xfrm>
            <a:off x="287337" y="1752600"/>
            <a:ext cx="1597025" cy="1376363"/>
          </a:xfrm>
          <a:prstGeom prst="rect">
            <a:avLst/>
          </a:prstGeom>
          <a:noFill/>
          <a:ln w="12700">
            <a:noFill/>
            <a:miter lim="800000"/>
            <a:headEnd/>
            <a:tailEnd/>
          </a:ln>
        </p:spPr>
      </p:pic>
      <p:cxnSp>
        <p:nvCxnSpPr>
          <p:cNvPr id="7" name="Straight Arrow Connector 6"/>
          <p:cNvCxnSpPr/>
          <p:nvPr/>
        </p:nvCxnSpPr>
        <p:spPr>
          <a:xfrm>
            <a:off x="2209800" y="2440781"/>
            <a:ext cx="12192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2050" name="Picture 2" descr="xnat"/>
          <p:cNvPicPr>
            <a:picLocks noChangeAspect="1" noChangeArrowheads="1"/>
          </p:cNvPicPr>
          <p:nvPr/>
        </p:nvPicPr>
        <p:blipFill rotWithShape="1">
          <a:blip r:embed="rId3">
            <a:extLst>
              <a:ext uri="{28A0092B-C50C-407E-A947-70E740481C1C}">
                <a14:useLocalDpi xmlns:a14="http://schemas.microsoft.com/office/drawing/2010/main" val="0"/>
              </a:ext>
            </a:extLst>
          </a:blip>
          <a:srcRect r="12622"/>
          <a:stretch/>
        </p:blipFill>
        <p:spPr bwMode="auto">
          <a:xfrm>
            <a:off x="3505033" y="1834487"/>
            <a:ext cx="2438567" cy="9525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Arrow Connector 9"/>
          <p:cNvCxnSpPr/>
          <p:nvPr/>
        </p:nvCxnSpPr>
        <p:spPr>
          <a:xfrm>
            <a:off x="5867400" y="2438400"/>
            <a:ext cx="12192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8" name="Can 7"/>
          <p:cNvSpPr/>
          <p:nvPr/>
        </p:nvSpPr>
        <p:spPr>
          <a:xfrm>
            <a:off x="7391400" y="1524000"/>
            <a:ext cx="1295400" cy="1604963"/>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PACS</a:t>
            </a:r>
            <a:endParaRPr lang="en-US" sz="3200" dirty="0"/>
          </a:p>
        </p:txBody>
      </p:sp>
      <p:cxnSp>
        <p:nvCxnSpPr>
          <p:cNvPr id="12" name="Straight Arrow Connector 11"/>
          <p:cNvCxnSpPr/>
          <p:nvPr/>
        </p:nvCxnSpPr>
        <p:spPr>
          <a:xfrm rot="16200000">
            <a:off x="4267200" y="3810000"/>
            <a:ext cx="1219200" cy="0"/>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sp>
        <p:nvSpPr>
          <p:cNvPr id="11" name="Cube 10"/>
          <p:cNvSpPr/>
          <p:nvPr/>
        </p:nvSpPr>
        <p:spPr>
          <a:xfrm>
            <a:off x="3810000" y="4419600"/>
            <a:ext cx="838200" cy="1752600"/>
          </a:xfrm>
          <a:prstGeom prst="cube">
            <a:avLst>
              <a:gd name="adj" fmla="val 452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ube 13"/>
          <p:cNvSpPr/>
          <p:nvPr/>
        </p:nvSpPr>
        <p:spPr>
          <a:xfrm>
            <a:off x="4457700" y="4610100"/>
            <a:ext cx="838200" cy="1752600"/>
          </a:xfrm>
          <a:prstGeom prst="cube">
            <a:avLst>
              <a:gd name="adj" fmla="val 452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ube 14"/>
          <p:cNvSpPr/>
          <p:nvPr/>
        </p:nvSpPr>
        <p:spPr>
          <a:xfrm>
            <a:off x="5105400" y="4800600"/>
            <a:ext cx="838200" cy="1752600"/>
          </a:xfrm>
          <a:prstGeom prst="cube">
            <a:avLst>
              <a:gd name="adj" fmla="val 452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rot="16200000">
            <a:off x="7391400" y="3810001"/>
            <a:ext cx="1219200" cy="0"/>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086600" y="4800600"/>
            <a:ext cx="19050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Stealth</a:t>
            </a:r>
          </a:p>
        </p:txBody>
      </p:sp>
    </p:spTree>
    <p:extLst>
      <p:ext uri="{BB962C8B-B14F-4D97-AF65-F5344CB8AC3E}">
        <p14:creationId xmlns:p14="http://schemas.microsoft.com/office/powerpoint/2010/main" val="41996318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Workflow – using Amazon</a:t>
            </a:r>
            <a:endParaRPr lang="en-US" dirty="0"/>
          </a:p>
        </p:txBody>
      </p:sp>
      <p:pic>
        <p:nvPicPr>
          <p:cNvPr id="4" name="Picture 4" descr="amazonwebservices"/>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1936" b="10640"/>
          <a:stretch/>
        </p:blipFill>
        <p:spPr bwMode="auto">
          <a:xfrm>
            <a:off x="248646" y="1371600"/>
            <a:ext cx="8666754"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76289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Do these use cases match what others are doing?</a:t>
            </a:r>
          </a:p>
          <a:p>
            <a:r>
              <a:rPr lang="en-US" dirty="0" smtClean="0"/>
              <a:t>Am I missing key use cases?</a:t>
            </a:r>
          </a:p>
          <a:p>
            <a:r>
              <a:rPr lang="en-US" dirty="0" smtClean="0"/>
              <a:t>Are </a:t>
            </a:r>
            <a:r>
              <a:rPr lang="en-US" smtClean="0"/>
              <a:t>there complimentary technologies </a:t>
            </a:r>
            <a:r>
              <a:rPr lang="en-US" dirty="0" smtClean="0"/>
              <a:t>we need to be aware?</a:t>
            </a:r>
            <a:endParaRPr lang="en-US" dirty="0"/>
          </a:p>
        </p:txBody>
      </p:sp>
    </p:spTree>
    <p:extLst>
      <p:ext uri="{BB962C8B-B14F-4D97-AF65-F5344CB8AC3E}">
        <p14:creationId xmlns:p14="http://schemas.microsoft.com/office/powerpoint/2010/main" val="2923484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repositories</a:t>
            </a:r>
            <a:endParaRPr lang="en-US" dirty="0"/>
          </a:p>
        </p:txBody>
      </p:sp>
      <p:sp>
        <p:nvSpPr>
          <p:cNvPr id="3" name="Content Placeholder 2"/>
          <p:cNvSpPr>
            <a:spLocks noGrp="1"/>
          </p:cNvSpPr>
          <p:nvPr>
            <p:ph idx="1"/>
          </p:nvPr>
        </p:nvSpPr>
        <p:spPr/>
        <p:txBody>
          <a:bodyPr/>
          <a:lstStyle/>
          <a:p>
            <a:r>
              <a:rPr lang="en-US" dirty="0" smtClean="0"/>
              <a:t>Technical Characteristics:</a:t>
            </a:r>
          </a:p>
          <a:p>
            <a:pPr lvl="1"/>
            <a:r>
              <a:rPr lang="en-US" dirty="0" smtClean="0"/>
              <a:t>Common computing resources (e.g. data storage, computing grid)</a:t>
            </a:r>
          </a:p>
          <a:p>
            <a:pPr lvl="1"/>
            <a:r>
              <a:rPr lang="en-US" dirty="0" smtClean="0"/>
              <a:t>Common data resources (</a:t>
            </a:r>
            <a:r>
              <a:rPr lang="en-US" dirty="0" err="1" smtClean="0"/>
              <a:t>e.g</a:t>
            </a:r>
            <a:r>
              <a:rPr lang="en-US" dirty="0" smtClean="0"/>
              <a:t> PACS, clinical database).</a:t>
            </a:r>
          </a:p>
          <a:p>
            <a:pPr lvl="1"/>
            <a:r>
              <a:rPr lang="en-US" dirty="0" smtClean="0"/>
              <a:t>Common authentication/authorization resources (e.g. active directory, university login system)</a:t>
            </a:r>
          </a:p>
          <a:p>
            <a:pPr lvl="1"/>
            <a:endParaRPr lang="en-US" dirty="0" smtClean="0"/>
          </a:p>
          <a:p>
            <a:pPr lvl="1"/>
            <a:endParaRPr lang="en-US" dirty="0"/>
          </a:p>
        </p:txBody>
      </p:sp>
    </p:spTree>
    <p:extLst>
      <p:ext uri="{BB962C8B-B14F-4D97-AF65-F5344CB8AC3E}">
        <p14:creationId xmlns:p14="http://schemas.microsoft.com/office/powerpoint/2010/main" val="3765770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repositories</a:t>
            </a:r>
            <a:endParaRPr lang="en-US" dirty="0"/>
          </a:p>
        </p:txBody>
      </p:sp>
      <p:sp>
        <p:nvSpPr>
          <p:cNvPr id="3" name="Content Placeholder 2"/>
          <p:cNvSpPr>
            <a:spLocks noGrp="1"/>
          </p:cNvSpPr>
          <p:nvPr>
            <p:ph idx="1"/>
          </p:nvPr>
        </p:nvSpPr>
        <p:spPr/>
        <p:txBody>
          <a:bodyPr/>
          <a:lstStyle/>
          <a:p>
            <a:r>
              <a:rPr lang="en-US" dirty="0" smtClean="0"/>
              <a:t>XNAT Capabilities</a:t>
            </a:r>
          </a:p>
          <a:p>
            <a:pPr lvl="1"/>
            <a:r>
              <a:rPr lang="en-US" dirty="0" smtClean="0"/>
              <a:t>Project-based security and navigation</a:t>
            </a:r>
          </a:p>
          <a:p>
            <a:pPr lvl="1"/>
            <a:r>
              <a:rPr lang="en-US" dirty="0" smtClean="0"/>
              <a:t>DICOM C-Store</a:t>
            </a:r>
          </a:p>
          <a:p>
            <a:pPr lvl="1"/>
            <a:r>
              <a:rPr lang="en-US" dirty="0" smtClean="0"/>
              <a:t>Custom routing rules</a:t>
            </a:r>
          </a:p>
          <a:p>
            <a:pPr lvl="1"/>
            <a:r>
              <a:rPr lang="en-US" dirty="0" smtClean="0"/>
              <a:t>Pipeline management</a:t>
            </a:r>
          </a:p>
          <a:p>
            <a:pPr lvl="1"/>
            <a:r>
              <a:rPr lang="en-US" dirty="0" smtClean="0"/>
              <a:t>LDAP authentication</a:t>
            </a:r>
          </a:p>
          <a:p>
            <a:pPr lvl="1"/>
            <a:endParaRPr lang="en-US" dirty="0"/>
          </a:p>
        </p:txBody>
      </p:sp>
    </p:spTree>
    <p:extLst>
      <p:ext uri="{BB962C8B-B14F-4D97-AF65-F5344CB8AC3E}">
        <p14:creationId xmlns:p14="http://schemas.microsoft.com/office/powerpoint/2010/main" val="1401844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repositories</a:t>
            </a:r>
            <a:endParaRPr lang="en-US" dirty="0"/>
          </a:p>
        </p:txBody>
      </p:sp>
      <p:sp>
        <p:nvSpPr>
          <p:cNvPr id="3" name="Content Placeholder 2"/>
          <p:cNvSpPr>
            <a:spLocks noGrp="1"/>
          </p:cNvSpPr>
          <p:nvPr>
            <p:ph idx="1"/>
          </p:nvPr>
        </p:nvSpPr>
        <p:spPr/>
        <p:txBody>
          <a:bodyPr/>
          <a:lstStyle/>
          <a:p>
            <a:r>
              <a:rPr lang="en-US" dirty="0" smtClean="0"/>
              <a:t>XNAT Gaps</a:t>
            </a:r>
          </a:p>
          <a:p>
            <a:pPr lvl="1"/>
            <a:r>
              <a:rPr lang="en-US" dirty="0" smtClean="0"/>
              <a:t>Pushing protocols to scanners.</a:t>
            </a:r>
          </a:p>
          <a:p>
            <a:pPr lvl="1"/>
            <a:endParaRPr lang="en-US" dirty="0" smtClean="0"/>
          </a:p>
          <a:p>
            <a:pPr lvl="1"/>
            <a:endParaRPr lang="en-US" dirty="0"/>
          </a:p>
        </p:txBody>
      </p:sp>
    </p:spTree>
    <p:extLst>
      <p:ext uri="{BB962C8B-B14F-4D97-AF65-F5344CB8AC3E}">
        <p14:creationId xmlns:p14="http://schemas.microsoft.com/office/powerpoint/2010/main" val="574355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repositories</a:t>
            </a:r>
            <a:endParaRPr lang="en-US" dirty="0"/>
          </a:p>
        </p:txBody>
      </p:sp>
      <p:sp>
        <p:nvSpPr>
          <p:cNvPr id="3" name="Content Placeholder 2"/>
          <p:cNvSpPr>
            <a:spLocks noGrp="1"/>
          </p:cNvSpPr>
          <p:nvPr>
            <p:ph idx="1"/>
          </p:nvPr>
        </p:nvSpPr>
        <p:spPr/>
        <p:txBody>
          <a:bodyPr/>
          <a:lstStyle/>
          <a:p>
            <a:r>
              <a:rPr lang="en-US" dirty="0" smtClean="0"/>
              <a:t>Example:</a:t>
            </a:r>
          </a:p>
          <a:p>
            <a:pPr lvl="1"/>
            <a:r>
              <a:rPr lang="en-US" dirty="0" smtClean="0"/>
              <a:t>Central Neuroimaging Data Archive (CNDA) (“The Original XNAT”)</a:t>
            </a:r>
          </a:p>
          <a:p>
            <a:pPr lvl="2"/>
            <a:r>
              <a:rPr lang="en-US" dirty="0">
                <a:effectLst/>
              </a:rPr>
              <a:t>831 Projects, 17026 Subjects, </a:t>
            </a:r>
            <a:r>
              <a:rPr lang="en-US" dirty="0" smtClean="0">
                <a:effectLst/>
              </a:rPr>
              <a:t>23351 </a:t>
            </a:r>
            <a:r>
              <a:rPr lang="en-US" dirty="0">
                <a:effectLst/>
              </a:rPr>
              <a:t>Imaging </a:t>
            </a:r>
            <a:r>
              <a:rPr lang="en-US" dirty="0" smtClean="0">
                <a:effectLst/>
              </a:rPr>
              <a:t>Sessions, 240 PIs.</a:t>
            </a:r>
          </a:p>
          <a:p>
            <a:pPr lvl="2"/>
            <a:r>
              <a:rPr lang="en-US" dirty="0" smtClean="0">
                <a:effectLst/>
              </a:rPr>
              <a:t>Direct connectivity to all research scanners</a:t>
            </a:r>
          </a:p>
          <a:p>
            <a:pPr lvl="2"/>
            <a:r>
              <a:rPr lang="en-US" dirty="0" smtClean="0">
                <a:effectLst/>
              </a:rPr>
              <a:t>Direct access to department data storage</a:t>
            </a:r>
          </a:p>
          <a:p>
            <a:pPr lvl="2"/>
            <a:r>
              <a:rPr lang="en-US" dirty="0" smtClean="0">
                <a:effectLst/>
              </a:rPr>
              <a:t>Direct connectivity to department computing resources.</a:t>
            </a:r>
          </a:p>
          <a:p>
            <a:pPr lvl="2"/>
            <a:endParaRPr lang="en-US" dirty="0"/>
          </a:p>
        </p:txBody>
      </p:sp>
    </p:spTree>
    <p:extLst>
      <p:ext uri="{BB962C8B-B14F-4D97-AF65-F5344CB8AC3E}">
        <p14:creationId xmlns:p14="http://schemas.microsoft.com/office/powerpoint/2010/main" val="1548754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repositories</a:t>
            </a:r>
            <a:endParaRPr lang="en-US" dirty="0"/>
          </a:p>
        </p:txBody>
      </p:sp>
      <p:sp>
        <p:nvSpPr>
          <p:cNvPr id="3" name="Content Placeholder 2"/>
          <p:cNvSpPr>
            <a:spLocks noGrp="1"/>
          </p:cNvSpPr>
          <p:nvPr>
            <p:ph idx="1"/>
          </p:nvPr>
        </p:nvSpPr>
        <p:spPr/>
        <p:txBody>
          <a:bodyPr/>
          <a:lstStyle/>
          <a:p>
            <a:r>
              <a:rPr lang="en-US" dirty="0" smtClean="0"/>
              <a:t>Central Neuroimaging Data Archive (CNDA) (“The Original XNAT”)</a:t>
            </a:r>
          </a:p>
          <a:p>
            <a:pPr lvl="1"/>
            <a:r>
              <a:rPr lang="en-US" dirty="0">
                <a:effectLst/>
              </a:rPr>
              <a:t>831 Projects, 17026 Subjects, </a:t>
            </a:r>
            <a:r>
              <a:rPr lang="en-US" dirty="0" smtClean="0">
                <a:effectLst/>
              </a:rPr>
              <a:t>23351 </a:t>
            </a:r>
            <a:r>
              <a:rPr lang="en-US" dirty="0">
                <a:effectLst/>
              </a:rPr>
              <a:t>Imaging </a:t>
            </a:r>
            <a:r>
              <a:rPr lang="en-US" dirty="0" smtClean="0">
                <a:effectLst/>
              </a:rPr>
              <a:t>Sessions, 240 PIs.</a:t>
            </a:r>
          </a:p>
          <a:p>
            <a:pPr lvl="1"/>
            <a:r>
              <a:rPr lang="en-US" dirty="0" smtClean="0">
                <a:effectLst/>
              </a:rPr>
              <a:t>Direct connectivity to all research scanners</a:t>
            </a:r>
          </a:p>
          <a:p>
            <a:pPr lvl="1"/>
            <a:r>
              <a:rPr lang="en-US" dirty="0" smtClean="0">
                <a:effectLst/>
              </a:rPr>
              <a:t>Direct access to department data storage</a:t>
            </a:r>
          </a:p>
          <a:p>
            <a:pPr lvl="1"/>
            <a:r>
              <a:rPr lang="en-US" dirty="0" smtClean="0">
                <a:effectLst/>
              </a:rPr>
              <a:t>Direct connectivity to department computing resources.</a:t>
            </a:r>
          </a:p>
          <a:p>
            <a:pPr lvl="1"/>
            <a:endParaRPr lang="en-US" dirty="0"/>
          </a:p>
        </p:txBody>
      </p:sp>
    </p:spTree>
    <p:extLst>
      <p:ext uri="{BB962C8B-B14F-4D97-AF65-F5344CB8AC3E}">
        <p14:creationId xmlns:p14="http://schemas.microsoft.com/office/powerpoint/2010/main" val="3408276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repositories</a:t>
            </a:r>
            <a:endParaRPr lang="en-US" dirty="0"/>
          </a:p>
        </p:txBody>
      </p:sp>
      <p:sp>
        <p:nvSpPr>
          <p:cNvPr id="3" name="Content Placeholder 2"/>
          <p:cNvSpPr>
            <a:spLocks noGrp="1"/>
          </p:cNvSpPr>
          <p:nvPr>
            <p:ph idx="1"/>
          </p:nvPr>
        </p:nvSpPr>
        <p:spPr/>
        <p:txBody>
          <a:bodyPr/>
          <a:lstStyle/>
          <a:p>
            <a:r>
              <a:rPr lang="en-US" dirty="0" smtClean="0"/>
              <a:t>CNDA Data Sources</a:t>
            </a:r>
          </a:p>
          <a:p>
            <a:pPr lvl="1"/>
            <a:r>
              <a:rPr lang="en-US" dirty="0" smtClean="0">
                <a:effectLst/>
              </a:rPr>
              <a:t>Center for Clinical Imaging Research (CCIR)</a:t>
            </a:r>
          </a:p>
          <a:p>
            <a:pPr lvl="1"/>
            <a:r>
              <a:rPr lang="en-US" dirty="0" smtClean="0">
                <a:effectLst/>
              </a:rPr>
              <a:t>East Building MRI </a:t>
            </a:r>
            <a:r>
              <a:rPr lang="en-US" dirty="0" smtClean="0">
                <a:effectLst/>
              </a:rPr>
              <a:t>Facility</a:t>
            </a:r>
            <a:endParaRPr lang="en-US" dirty="0" smtClean="0">
              <a:effectLst/>
            </a:endParaRPr>
          </a:p>
        </p:txBody>
      </p:sp>
    </p:spTree>
    <p:extLst>
      <p:ext uri="{BB962C8B-B14F-4D97-AF65-F5344CB8AC3E}">
        <p14:creationId xmlns:p14="http://schemas.microsoft.com/office/powerpoint/2010/main" val="2282135456"/>
      </p:ext>
    </p:extLst>
  </p:cSld>
  <p:clrMapOvr>
    <a:masterClrMapping/>
  </p:clrMapOvr>
</p:sld>
</file>

<file path=ppt/theme/theme1.xml><?xml version="1.0" encoding="utf-8"?>
<a:theme xmlns:a="http://schemas.openxmlformats.org/drawingml/2006/main" name="XNAT template workshop 2012 v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XNAT template workshop 2012 v4</Template>
  <TotalTime>289</TotalTime>
  <Words>1459</Words>
  <Application>Microsoft Office PowerPoint</Application>
  <PresentationFormat>On-screen Show (4:3)</PresentationFormat>
  <Paragraphs>363</Paragraphs>
  <Slides>39</Slides>
  <Notes>6</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XNAT template workshop 2012 v4</vt:lpstr>
      <vt:lpstr>The use cases that drive XNAT development</vt:lpstr>
      <vt:lpstr>4 Driving Use Cases</vt:lpstr>
      <vt:lpstr>Institutional repositories</vt:lpstr>
      <vt:lpstr>Institutional repositories</vt:lpstr>
      <vt:lpstr>Institutional repositories</vt:lpstr>
      <vt:lpstr>Institutional repositories</vt:lpstr>
      <vt:lpstr>Institutional repositories</vt:lpstr>
      <vt:lpstr>Institutional repositories</vt:lpstr>
      <vt:lpstr>Institutional repositories</vt:lpstr>
      <vt:lpstr>Data import from CCIR</vt:lpstr>
      <vt:lpstr>Data import from CCIR</vt:lpstr>
      <vt:lpstr>Data import from East Building</vt:lpstr>
      <vt:lpstr>Funding models</vt:lpstr>
      <vt:lpstr>Spinning out mini repositories </vt:lpstr>
      <vt:lpstr>Multicenter studies</vt:lpstr>
      <vt:lpstr>Multicenter trials</vt:lpstr>
      <vt:lpstr>Multicenter trials</vt:lpstr>
      <vt:lpstr>Multicenter trials</vt:lpstr>
      <vt:lpstr>Multicenter trials</vt:lpstr>
      <vt:lpstr>DIAN Dataflow</vt:lpstr>
      <vt:lpstr>Coordinating Data</vt:lpstr>
      <vt:lpstr>Coordinating Data</vt:lpstr>
      <vt:lpstr>Coordinating Data</vt:lpstr>
      <vt:lpstr>Coordinating Data</vt:lpstr>
      <vt:lpstr>Data sharing</vt:lpstr>
      <vt:lpstr>Data sharing</vt:lpstr>
      <vt:lpstr>Data sharing</vt:lpstr>
      <vt:lpstr>Data sharing</vt:lpstr>
      <vt:lpstr>Data sharing</vt:lpstr>
      <vt:lpstr>Open access DUA</vt:lpstr>
      <vt:lpstr>Open access DUA</vt:lpstr>
      <vt:lpstr>Clinical Research</vt:lpstr>
      <vt:lpstr>Clinical Research</vt:lpstr>
      <vt:lpstr>Clinical Research</vt:lpstr>
      <vt:lpstr>Clinical Research</vt:lpstr>
      <vt:lpstr>Data sharing</vt:lpstr>
      <vt:lpstr>Model Workflow</vt:lpstr>
      <vt:lpstr>Model Workflow – using Amazon</vt:lpstr>
      <vt:lpstr>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cases that drive XNAT development</dc:title>
  <dc:creator>Dan Marcus</dc:creator>
  <cp:lastModifiedBy>Dan Marcus</cp:lastModifiedBy>
  <cp:revision>28</cp:revision>
  <dcterms:created xsi:type="dcterms:W3CDTF">2012-06-22T21:43:30Z</dcterms:created>
  <dcterms:modified xsi:type="dcterms:W3CDTF">2012-06-24T18:27:46Z</dcterms:modified>
</cp:coreProperties>
</file>