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9"/>
  </p:notesMasterIdLst>
  <p:sldIdLst>
    <p:sldId id="257" r:id="rId3"/>
    <p:sldId id="258" r:id="rId4"/>
    <p:sldId id="259" r:id="rId5"/>
    <p:sldId id="260" r:id="rId6"/>
    <p:sldId id="261" r:id="rId7"/>
    <p:sldId id="266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DB03"/>
    <a:srgbClr val="FFFF99"/>
    <a:srgbClr val="213F7D"/>
    <a:srgbClr val="4F81BD"/>
    <a:srgbClr val="FF6600"/>
    <a:srgbClr val="FF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38" autoAdjust="0"/>
    <p:restoredTop sz="94660"/>
  </p:normalViewPr>
  <p:slideViewPr>
    <p:cSldViewPr>
      <p:cViewPr varScale="1">
        <p:scale>
          <a:sx n="90" d="100"/>
          <a:sy n="90" d="100"/>
        </p:scale>
        <p:origin x="432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A84707-6108-4B50-8E31-55B6FE4737F7}" type="datetimeFigureOut">
              <a:rPr lang="en-US" smtClean="0"/>
              <a:t>6/7/2016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B8500C-2811-49A8-A00D-140CAC3298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0369"/>
            <a:ext cx="388620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5750"/>
            <a:ext cx="3886200" cy="6858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>
                    <a:lumMod val="5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52400" y="114300"/>
            <a:ext cx="8229600" cy="479822"/>
          </a:xfrm>
        </p:spPr>
        <p:txBody>
          <a:bodyPr>
            <a:normAutofit/>
          </a:bodyPr>
          <a:lstStyle>
            <a:lvl1pPr>
              <a:defRPr sz="2400">
                <a:solidFill>
                  <a:srgbClr val="213F7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2952750"/>
            <a:ext cx="3752850" cy="1102519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04800" y="4098130"/>
            <a:ext cx="3755189" cy="75962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Roboto Condensed" pitchFamily="2" charset="0"/>
                <a:ea typeface="Roboto Condensed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4.jp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9143998" cy="5143498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1430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6/7/2016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13F7D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6" r:id="rId4"/>
    <p:sldLayoutId id="2147483667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rgbClr val="213F7D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85000"/>
              <a:lumOff val="15000"/>
            </a:schemeClr>
          </a:solidFill>
          <a:effectLst/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" y="0"/>
            <a:ext cx="9143244" cy="5143075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0"/>
            <a:ext cx="9144000" cy="685800"/>
          </a:xfrm>
          <a:prstGeom prst="rect">
            <a:avLst/>
          </a:prstGeom>
          <a:solidFill>
            <a:srgbClr val="213F7D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102870"/>
            <a:ext cx="8229600" cy="4800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674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DF46816C-3D94-4DF2-8266-56D515106B58}" type="datetimeFigureOut">
              <a:rPr lang="en-US" smtClean="0"/>
              <a:pPr/>
              <a:t>6/7/2016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76400" y="4767263"/>
            <a:ext cx="3276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0" y="4767263"/>
            <a:ext cx="4572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Roboto Condensed" pitchFamily="2" charset="0"/>
                <a:ea typeface="Roboto Condensed" pitchFamily="2" charset="0"/>
              </a:defRPr>
            </a:lvl1pPr>
          </a:lstStyle>
          <a:p>
            <a:fld id="{413986A7-D485-4C3D-8D74-E3D7E2E74ECE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685800"/>
            <a:ext cx="914400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8" r:id="rId4"/>
    <p:sldLayoutId id="2147483679" r:id="rId5"/>
  </p:sldLayoutIdLst>
  <p:txStyles>
    <p:titleStyle>
      <a:lvl1pPr algn="l" defTabSz="914400" rtl="0" eaLnBrk="1" latinLnBrk="0" hangingPunct="1">
        <a:spcBef>
          <a:spcPct val="0"/>
        </a:spcBef>
        <a:buNone/>
        <a:defRPr sz="2400" kern="1200">
          <a:solidFill>
            <a:schemeClr val="bg1"/>
          </a:solidFill>
          <a:effectLst/>
          <a:latin typeface="Roboto Condensed" pitchFamily="2" charset="0"/>
          <a:ea typeface="Roboto Condensed" pitchFamily="2" charset="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6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Roboto Condensed" pitchFamily="2" charset="0"/>
          <a:ea typeface="Roboto Condensed" pitchFamily="2" charset="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XNAT at Scale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June </a:t>
            </a:r>
            <a:r>
              <a:rPr lang="en-US" dirty="0"/>
              <a:t>7</a:t>
            </a:r>
            <a:r>
              <a:rPr lang="en-US" dirty="0" smtClean="0"/>
              <a:t>, 2016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Cluster Computing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>
                <a:effectLst/>
              </a:rPr>
              <a:t>Open Grid Scheduler (OGS)</a:t>
            </a:r>
            <a:endParaRPr lang="en-US" dirty="0">
              <a:effectLst/>
            </a:endParaRPr>
          </a:p>
          <a:p>
            <a:pPr lvl="0"/>
            <a:r>
              <a:rPr lang="en-US" dirty="0" smtClean="0">
                <a:effectLst/>
              </a:rPr>
              <a:t>Star Cluster (</a:t>
            </a:r>
            <a:r>
              <a:rPr lang="en-US" smtClean="0">
                <a:effectLst/>
              </a:rPr>
              <a:t>OGS for AWS)</a:t>
            </a:r>
            <a:endParaRPr lang="en-US" dirty="0">
              <a:effectLst/>
            </a:endParaRPr>
          </a:p>
          <a:p>
            <a:pPr lvl="0"/>
            <a:r>
              <a:rPr lang="en-US" dirty="0" smtClean="0">
                <a:effectLst/>
              </a:rPr>
              <a:t>Pipeline job submission</a:t>
            </a:r>
          </a:p>
          <a:p>
            <a:pPr lvl="0"/>
            <a:r>
              <a:rPr lang="en-US" dirty="0" smtClean="0">
                <a:effectLst/>
              </a:rPr>
              <a:t>Shadow Tomcat servers</a:t>
            </a:r>
          </a:p>
          <a:p>
            <a:pPr lvl="1"/>
            <a:r>
              <a:rPr lang="en-US" dirty="0" smtClean="0">
                <a:effectLst/>
              </a:rPr>
              <a:t>Bulk dicom transfers</a:t>
            </a:r>
          </a:p>
          <a:p>
            <a:pPr lvl="1"/>
            <a:r>
              <a:rPr lang="en-US" dirty="0" smtClean="0">
                <a:effectLst/>
              </a:rPr>
              <a:t>Bulk data processing</a:t>
            </a:r>
          </a:p>
          <a:p>
            <a:r>
              <a:rPr lang="en-US" dirty="0" smtClean="0">
                <a:effectLst/>
              </a:rPr>
              <a:t>XNAT load balancing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63409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Postgres Scaling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>
                <a:effectLst/>
              </a:rPr>
              <a:t>Single server</a:t>
            </a:r>
          </a:p>
          <a:p>
            <a:pPr lvl="0"/>
            <a:r>
              <a:rPr lang="en-US" dirty="0">
                <a:effectLst/>
              </a:rPr>
              <a:t>Backup &amp; Restore considerations</a:t>
            </a:r>
          </a:p>
          <a:p>
            <a:pPr lvl="0"/>
            <a:r>
              <a:rPr lang="en-US" dirty="0">
                <a:effectLst/>
              </a:rPr>
              <a:t>Slow query optimization</a:t>
            </a:r>
          </a:p>
        </p:txBody>
      </p:sp>
    </p:spTree>
    <p:extLst>
      <p:ext uri="{BB962C8B-B14F-4D97-AF65-F5344CB8AC3E}">
        <p14:creationId xmlns:p14="http://schemas.microsoft.com/office/powerpoint/2010/main" val="2569262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>
                <a:effectLst/>
              </a:rPr>
              <a:t>Impact on Users</a:t>
            </a:r>
          </a:p>
          <a:p>
            <a:pPr lvl="0"/>
            <a:r>
              <a:rPr lang="en-US" dirty="0">
                <a:effectLst/>
              </a:rPr>
              <a:t>High speed scratch storage</a:t>
            </a:r>
          </a:p>
          <a:p>
            <a:pPr lvl="0"/>
            <a:r>
              <a:rPr lang="en-US" dirty="0">
                <a:effectLst/>
              </a:rPr>
              <a:t>Data transfer </a:t>
            </a:r>
            <a:r>
              <a:rPr lang="en-US" dirty="0" smtClean="0">
                <a:effectLst/>
              </a:rPr>
              <a:t>pipelining – XNAT data client</a:t>
            </a:r>
            <a:endParaRPr lang="en-US" dirty="0">
              <a:effectLst/>
            </a:endParaRPr>
          </a:p>
          <a:p>
            <a:pPr lvl="0"/>
            <a:r>
              <a:rPr lang="en-US" dirty="0">
                <a:effectLst/>
              </a:rPr>
              <a:t>Staggering job </a:t>
            </a:r>
            <a:r>
              <a:rPr lang="en-US" dirty="0" smtClean="0">
                <a:effectLst/>
              </a:rPr>
              <a:t>starts</a:t>
            </a:r>
          </a:p>
          <a:p>
            <a:r>
              <a:rPr lang="en-US" dirty="0">
                <a:effectLst/>
              </a:rPr>
              <a:t>Importance of pretesting </a:t>
            </a:r>
            <a:r>
              <a:rPr lang="en-US" dirty="0" smtClean="0">
                <a:effectLst/>
              </a:rPr>
              <a:t>pipelines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72945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 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>
                <a:effectLst/>
              </a:rPr>
              <a:t>Scaling data storage options</a:t>
            </a:r>
          </a:p>
          <a:p>
            <a:pPr lvl="1"/>
            <a:r>
              <a:rPr lang="en-US" dirty="0">
                <a:effectLst/>
              </a:rPr>
              <a:t>ZFS</a:t>
            </a:r>
          </a:p>
          <a:p>
            <a:pPr lvl="2"/>
            <a:r>
              <a:rPr lang="en-US" dirty="0">
                <a:effectLst/>
              </a:rPr>
              <a:t>Using NFS referrals to scale horizontally</a:t>
            </a:r>
          </a:p>
          <a:p>
            <a:pPr lvl="2"/>
            <a:r>
              <a:rPr lang="en-US" dirty="0">
                <a:effectLst/>
              </a:rPr>
              <a:t>Replicated copies</a:t>
            </a:r>
          </a:p>
          <a:p>
            <a:pPr lvl="2"/>
            <a:r>
              <a:rPr lang="en-US" dirty="0">
                <a:effectLst/>
              </a:rPr>
              <a:t>Scratch storage</a:t>
            </a:r>
          </a:p>
          <a:p>
            <a:pPr lvl="1"/>
            <a:r>
              <a:rPr lang="en-US" dirty="0">
                <a:effectLst/>
              </a:rPr>
              <a:t>Clustered file systems</a:t>
            </a:r>
          </a:p>
          <a:p>
            <a:pPr lvl="2"/>
            <a:r>
              <a:rPr lang="en-US" dirty="0" err="1">
                <a:effectLst/>
              </a:rPr>
              <a:t>Lustre</a:t>
            </a:r>
            <a:endParaRPr lang="en-US" dirty="0">
              <a:effectLst/>
            </a:endParaRPr>
          </a:p>
          <a:p>
            <a:pPr lvl="2"/>
            <a:r>
              <a:rPr lang="en-US" dirty="0" err="1">
                <a:effectLst/>
              </a:rPr>
              <a:t>Gluster</a:t>
            </a:r>
            <a:endParaRPr lang="en-US" dirty="0">
              <a:effectLst/>
            </a:endParaRPr>
          </a:p>
          <a:p>
            <a:pPr lvl="2"/>
            <a:r>
              <a:rPr lang="en-US" dirty="0">
                <a:effectLst/>
              </a:rPr>
              <a:t>Ceph</a:t>
            </a:r>
          </a:p>
          <a:p>
            <a:pPr lvl="2"/>
            <a:r>
              <a:rPr lang="en-US" dirty="0">
                <a:effectLst/>
              </a:rPr>
              <a:t>GPFS</a:t>
            </a:r>
          </a:p>
        </p:txBody>
      </p:sp>
    </p:spTree>
    <p:extLst>
      <p:ext uri="{BB962C8B-B14F-4D97-AF65-F5344CB8AC3E}">
        <p14:creationId xmlns:p14="http://schemas.microsoft.com/office/powerpoint/2010/main" val="520350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Moving data</a:t>
            </a:r>
          </a:p>
          <a:p>
            <a:pPr lvl="1"/>
            <a:r>
              <a:rPr lang="en-US" dirty="0" smtClean="0">
                <a:effectLst/>
              </a:rPr>
              <a:t>To users</a:t>
            </a:r>
          </a:p>
          <a:p>
            <a:pPr lvl="1"/>
            <a:r>
              <a:rPr lang="en-US" dirty="0" smtClean="0">
                <a:effectLst/>
              </a:rPr>
              <a:t>To and from computing</a:t>
            </a:r>
          </a:p>
          <a:p>
            <a:r>
              <a:rPr lang="en-US" dirty="0" smtClean="0">
                <a:effectLst/>
              </a:rPr>
              <a:t>10 Gb+ in some cases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316182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XNAT template workshop 2016-16x9</Template>
  <TotalTime>336</TotalTime>
  <Words>110</Words>
  <Application>Microsoft Office PowerPoint</Application>
  <PresentationFormat>On-screen Show (16:9)</PresentationFormat>
  <Paragraphs>36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Roboto Condensed</vt:lpstr>
      <vt:lpstr>1_Office Theme</vt:lpstr>
      <vt:lpstr>2_Office Theme</vt:lpstr>
      <vt:lpstr>XNAT at Scale</vt:lpstr>
      <vt:lpstr>Cluster Computing </vt:lpstr>
      <vt:lpstr>Postgres Scaling</vt:lpstr>
      <vt:lpstr>File Systems</vt:lpstr>
      <vt:lpstr>File Systems</vt:lpstr>
      <vt:lpstr>Networks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Breakout:  Embedding an XNAT UI in a separate application</dc:title>
  <dc:creator>Chip Schweiss</dc:creator>
  <cp:lastModifiedBy>Chip</cp:lastModifiedBy>
  <cp:revision>7</cp:revision>
  <dcterms:created xsi:type="dcterms:W3CDTF">2016-05-25T11:52:28Z</dcterms:created>
  <dcterms:modified xsi:type="dcterms:W3CDTF">2016-06-07T16:38:53Z</dcterms:modified>
</cp:coreProperties>
</file>