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media/image2.jpeg" ContentType="image/jpeg"/>
  <Override PartName="/ppt/media/image3.jpeg" ContentType="image/jpeg"/>
  <Override PartName="/ppt/media/image4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8" name="Shape 1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2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Shape 15"/>
          <p:cNvSpPr/>
          <p:nvPr>
            <p:ph type="title"/>
          </p:nvPr>
        </p:nvSpPr>
        <p:spPr>
          <a:xfrm>
            <a:off x="304800" y="2950368"/>
            <a:ext cx="3886200" cy="110252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6" name="Shape 16"/>
          <p:cNvSpPr/>
          <p:nvPr>
            <p:ph type="body" sz="quarter" idx="1"/>
          </p:nvPr>
        </p:nvSpPr>
        <p:spPr>
          <a:xfrm>
            <a:off x="304800" y="4095750"/>
            <a:ext cx="3886200" cy="685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600">
                <a:solidFill>
                  <a:srgbClr val="808080"/>
                </a:solidFill>
              </a:defRPr>
            </a:lvl1pPr>
            <a:lvl2pPr marL="0" indent="457200">
              <a:spcBef>
                <a:spcPts val="300"/>
              </a:spcBef>
              <a:buSzTx/>
              <a:buFontTx/>
              <a:buNone/>
              <a:defRPr sz="1600">
                <a:solidFill>
                  <a:srgbClr val="808080"/>
                </a:solidFill>
              </a:defRPr>
            </a:lvl2pPr>
            <a:lvl3pPr marL="0" indent="914400">
              <a:spcBef>
                <a:spcPts val="300"/>
              </a:spcBef>
              <a:buSzTx/>
              <a:buFontTx/>
              <a:buNone/>
              <a:defRPr sz="1600">
                <a:solidFill>
                  <a:srgbClr val="808080"/>
                </a:solidFill>
              </a:defRPr>
            </a:lvl3pPr>
            <a:lvl4pPr marL="0" indent="1371600">
              <a:spcBef>
                <a:spcPts val="300"/>
              </a:spcBef>
              <a:buSzTx/>
              <a:buFontTx/>
              <a:buNone/>
              <a:defRPr sz="1600">
                <a:solidFill>
                  <a:srgbClr val="808080"/>
                </a:solidFill>
              </a:defRPr>
            </a:lvl4pPr>
            <a:lvl5pPr marL="0" indent="1828800">
              <a:spcBef>
                <a:spcPts val="300"/>
              </a:spcBef>
              <a:buSzTx/>
              <a:buFontTx/>
              <a:buNone/>
              <a:defRPr sz="1600">
                <a:solidFill>
                  <a:srgbClr val="808080"/>
                </a:solidFill>
              </a:defRPr>
            </a:lvl5pPr>
          </a:lstStyle>
          <a:p>
            <a:pPr>
              <a:defRPr>
                <a:effectLst/>
              </a:defRPr>
            </a:pPr>
            <a:r>
              <a:t>Body Level One</a:t>
            </a:r>
          </a:p>
          <a:p>
            <a:pPr lvl="1">
              <a:defRPr>
                <a:effectLst/>
              </a:defRPr>
            </a:pPr>
            <a:r>
              <a:t>Body Level Two</a:t>
            </a:r>
          </a:p>
          <a:p>
            <a:pPr lvl="2">
              <a:defRPr>
                <a:effectLst/>
              </a:defRPr>
            </a:pPr>
            <a:r>
              <a:t>Body Level Three</a:t>
            </a:r>
          </a:p>
          <a:p>
            <a:pPr lvl="3">
              <a:defRPr>
                <a:effectLst/>
              </a:defRPr>
            </a:pPr>
            <a:r>
              <a:t>Body Level Four</a:t>
            </a:r>
          </a:p>
          <a:p>
            <a:pPr lvl="4">
              <a:defRPr>
                <a:effectLst/>
              </a:defRPr>
            </a:pPr>
            <a:r>
              <a:t>Body Level Five</a:t>
            </a:r>
          </a:p>
        </p:txBody>
      </p:sp>
      <p:sp>
        <p:nvSpPr>
          <p:cNvPr id="17" name="Shape 17"/>
          <p:cNvSpPr/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image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5" y="0"/>
            <a:ext cx="9143246" cy="5143075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Shape 108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213F7D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09" name="Shape 109"/>
          <p:cNvSpPr/>
          <p:nvPr/>
        </p:nvSpPr>
        <p:spPr>
          <a:xfrm>
            <a:off x="0" y="685800"/>
            <a:ext cx="9144000" cy="0"/>
          </a:xfrm>
          <a:prstGeom prst="line">
            <a:avLst/>
          </a:prstGeom>
          <a:ln>
            <a:solidFill>
              <a:srgbClr val="A6A6A6"/>
            </a:solidFill>
          </a:ln>
        </p:spPr>
        <p:txBody>
          <a:bodyPr lIns="45719" rIns="45719"/>
          <a:lstStyle/>
          <a:p>
            <a:pPr/>
          </a:p>
        </p:txBody>
      </p:sp>
      <p:pic>
        <p:nvPicPr>
          <p:cNvPr id="110" name="image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Shape 11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5" name="Shape 2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" name="Shape 2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>
            <p:ph type="title"/>
          </p:nvPr>
        </p:nvSpPr>
        <p:spPr>
          <a:xfrm>
            <a:off x="152400" y="114300"/>
            <a:ext cx="8229600" cy="48006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4" name="Shape 34"/>
          <p:cNvSpPr/>
          <p:nvPr>
            <p:ph type="body" sz="half" idx="1"/>
          </p:nvPr>
        </p:nvSpPr>
        <p:spPr>
          <a:xfrm>
            <a:off x="457200" y="1200150"/>
            <a:ext cx="4038600" cy="339447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>
                <a:solidFill>
                  <a:srgbClr val="262626"/>
                </a:solidFill>
              </a:defRPr>
            </a:lvl1pPr>
            <a:lvl2pPr marL="790575" indent="-333375">
              <a:spcBef>
                <a:spcPts val="600"/>
              </a:spcBef>
              <a:defRPr sz="2800">
                <a:solidFill>
                  <a:srgbClr val="262626"/>
                </a:solidFill>
              </a:defRPr>
            </a:lvl2pPr>
            <a:lvl3pPr marL="1234439" indent="-320039">
              <a:spcBef>
                <a:spcPts val="600"/>
              </a:spcBef>
              <a:defRPr sz="2800">
                <a:solidFill>
                  <a:srgbClr val="262626"/>
                </a:solidFill>
              </a:defRPr>
            </a:lvl3pPr>
            <a:lvl4pPr marL="1727200" indent="-355600">
              <a:spcBef>
                <a:spcPts val="600"/>
              </a:spcBef>
              <a:defRPr sz="2800">
                <a:solidFill>
                  <a:srgbClr val="262626"/>
                </a:solidFill>
              </a:defRPr>
            </a:lvl4pPr>
            <a:lvl5pPr marL="2184400" indent="-355600">
              <a:spcBef>
                <a:spcPts val="600"/>
              </a:spcBef>
              <a:defRPr sz="2800">
                <a:solidFill>
                  <a:srgbClr val="262626"/>
                </a:solidFill>
              </a:defRPr>
            </a:lvl5pPr>
          </a:lstStyle>
          <a:p>
            <a:pPr>
              <a:defRPr>
                <a:effectLst/>
              </a:defRPr>
            </a:pPr>
            <a:r>
              <a:t>Body Level One</a:t>
            </a:r>
          </a:p>
          <a:p>
            <a:pPr lvl="1">
              <a:defRPr>
                <a:effectLst/>
              </a:defRPr>
            </a:pPr>
            <a:r>
              <a:t>Body Level Two</a:t>
            </a:r>
          </a:p>
          <a:p>
            <a:pPr lvl="2">
              <a:defRPr>
                <a:effectLst/>
              </a:defRPr>
            </a:pPr>
            <a:r>
              <a:t>Body Level Three</a:t>
            </a:r>
          </a:p>
          <a:p>
            <a:pPr lvl="3">
              <a:defRPr>
                <a:effectLst/>
              </a:defRPr>
            </a:pPr>
            <a:r>
              <a:t>Body Level Four</a:t>
            </a:r>
          </a:p>
          <a:p>
            <a:pPr lvl="4">
              <a:defRPr>
                <a:effectLst/>
              </a:defRPr>
            </a:pPr>
            <a:r>
              <a:t>Body Level Five</a:t>
            </a:r>
          </a:p>
        </p:txBody>
      </p:sp>
      <p:sp>
        <p:nvSpPr>
          <p:cNvPr id="35" name="Shape 3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>
            <p:ph type="title"/>
          </p:nvPr>
        </p:nvSpPr>
        <p:spPr>
          <a:xfrm>
            <a:off x="152400" y="114300"/>
            <a:ext cx="8229600" cy="48006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3" name="Shape 4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51" name="Shape 5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5" y="0"/>
            <a:ext cx="9143246" cy="5143075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Shape 59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213F7D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0" name="Shape 60"/>
          <p:cNvSpPr/>
          <p:nvPr/>
        </p:nvSpPr>
        <p:spPr>
          <a:xfrm>
            <a:off x="0" y="685800"/>
            <a:ext cx="9144000" cy="0"/>
          </a:xfrm>
          <a:prstGeom prst="line">
            <a:avLst/>
          </a:prstGeom>
          <a:ln>
            <a:solidFill>
              <a:srgbClr val="A6A6A6"/>
            </a:solidFill>
          </a:ln>
        </p:spPr>
        <p:txBody>
          <a:bodyPr lIns="45719" rIns="45719"/>
          <a:lstStyle/>
          <a:p>
            <a:pPr/>
          </a:p>
        </p:txBody>
      </p:sp>
      <p:pic>
        <p:nvPicPr>
          <p:cNvPr id="61" name="image5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Shape 62"/>
          <p:cNvSpPr/>
          <p:nvPr>
            <p:ph type="title"/>
          </p:nvPr>
        </p:nvSpPr>
        <p:spPr>
          <a:xfrm>
            <a:off x="304800" y="2952750"/>
            <a:ext cx="3752850" cy="11025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63" name="Shape 63"/>
          <p:cNvSpPr/>
          <p:nvPr>
            <p:ph type="body" sz="quarter" idx="1"/>
          </p:nvPr>
        </p:nvSpPr>
        <p:spPr>
          <a:xfrm>
            <a:off x="304800" y="4098130"/>
            <a:ext cx="3755190" cy="7596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600">
                <a:solidFill>
                  <a:srgbClr val="C6D9F1"/>
                </a:solidFill>
              </a:defRPr>
            </a:lvl1pPr>
            <a:lvl2pPr marL="0" indent="457200">
              <a:spcBef>
                <a:spcPts val="300"/>
              </a:spcBef>
              <a:buSzTx/>
              <a:buFontTx/>
              <a:buNone/>
              <a:defRPr sz="1600">
                <a:solidFill>
                  <a:srgbClr val="C6D9F1"/>
                </a:solidFill>
              </a:defRPr>
            </a:lvl2pPr>
            <a:lvl3pPr marL="0" indent="914400">
              <a:spcBef>
                <a:spcPts val="300"/>
              </a:spcBef>
              <a:buSzTx/>
              <a:buFontTx/>
              <a:buNone/>
              <a:defRPr sz="1600">
                <a:solidFill>
                  <a:srgbClr val="C6D9F1"/>
                </a:solidFill>
              </a:defRPr>
            </a:lvl3pPr>
            <a:lvl4pPr marL="0" indent="1371600">
              <a:spcBef>
                <a:spcPts val="300"/>
              </a:spcBef>
              <a:buSzTx/>
              <a:buFontTx/>
              <a:buNone/>
              <a:defRPr sz="1600">
                <a:solidFill>
                  <a:srgbClr val="C6D9F1"/>
                </a:solidFill>
              </a:defRPr>
            </a:lvl4pPr>
            <a:lvl5pPr marL="0" indent="1828800">
              <a:spcBef>
                <a:spcPts val="300"/>
              </a:spcBef>
              <a:buSzTx/>
              <a:buFontTx/>
              <a:buNone/>
              <a:defRPr sz="1600">
                <a:solidFill>
                  <a:srgbClr val="C6D9F1"/>
                </a:solidFill>
              </a:defRPr>
            </a:lvl5pPr>
          </a:lstStyle>
          <a:p>
            <a:pPr>
              <a:defRPr>
                <a:effectLst/>
              </a:defRPr>
            </a:pPr>
            <a:r>
              <a:t>Body Level One</a:t>
            </a:r>
          </a:p>
          <a:p>
            <a:pPr lvl="1">
              <a:defRPr>
                <a:effectLst/>
              </a:defRPr>
            </a:pPr>
            <a:r>
              <a:t>Body Level Two</a:t>
            </a:r>
          </a:p>
          <a:p>
            <a:pPr lvl="2">
              <a:defRPr>
                <a:effectLst/>
              </a:defRPr>
            </a:pPr>
            <a:r>
              <a:t>Body Level Three</a:t>
            </a:r>
          </a:p>
          <a:p>
            <a:pPr lvl="3">
              <a:defRPr>
                <a:effectLst/>
              </a:defRPr>
            </a:pPr>
            <a:r>
              <a:t>Body Level Four</a:t>
            </a:r>
          </a:p>
          <a:p>
            <a:pPr lvl="4">
              <a:defRPr>
                <a:effectLst/>
              </a:defRPr>
            </a:pPr>
            <a:r>
              <a:t>Body Level Five</a:t>
            </a:r>
          </a:p>
        </p:txBody>
      </p:sp>
      <p:sp>
        <p:nvSpPr>
          <p:cNvPr id="64" name="Shape 64"/>
          <p:cNvSpPr/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image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5" y="0"/>
            <a:ext cx="9143246" cy="5143075"/>
          </a:xfrm>
          <a:prstGeom prst="rect">
            <a:avLst/>
          </a:prstGeom>
          <a:ln w="12700">
            <a:miter lim="400000"/>
          </a:ln>
        </p:spPr>
      </p:pic>
      <p:sp>
        <p:nvSpPr>
          <p:cNvPr id="72" name="Shape 72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213F7D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73" name="Shape 73"/>
          <p:cNvSpPr/>
          <p:nvPr/>
        </p:nvSpPr>
        <p:spPr>
          <a:xfrm>
            <a:off x="0" y="685800"/>
            <a:ext cx="9144000" cy="0"/>
          </a:xfrm>
          <a:prstGeom prst="line">
            <a:avLst/>
          </a:prstGeom>
          <a:ln>
            <a:solidFill>
              <a:srgbClr val="A6A6A6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4" name="Shape 74"/>
          <p:cNvSpPr/>
          <p:nvPr>
            <p:ph type="title"/>
          </p:nvPr>
        </p:nvSpPr>
        <p:spPr>
          <a:xfrm>
            <a:off x="152400" y="102870"/>
            <a:ext cx="8229600" cy="4800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75" name="Shape 7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image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5" y="0"/>
            <a:ext cx="9143246" cy="5143075"/>
          </a:xfrm>
          <a:prstGeom prst="rect">
            <a:avLst/>
          </a:prstGeom>
          <a:ln w="12700">
            <a:miter lim="400000"/>
          </a:ln>
        </p:spPr>
      </p:pic>
      <p:sp>
        <p:nvSpPr>
          <p:cNvPr id="84" name="Shape 84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213F7D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85" name="Shape 85"/>
          <p:cNvSpPr/>
          <p:nvPr/>
        </p:nvSpPr>
        <p:spPr>
          <a:xfrm>
            <a:off x="0" y="685800"/>
            <a:ext cx="9144000" cy="0"/>
          </a:xfrm>
          <a:prstGeom prst="line">
            <a:avLst/>
          </a:prstGeom>
          <a:ln>
            <a:solidFill>
              <a:srgbClr val="A6A6A6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6" name="Shape 86"/>
          <p:cNvSpPr/>
          <p:nvPr>
            <p:ph type="title"/>
          </p:nvPr>
        </p:nvSpPr>
        <p:spPr>
          <a:xfrm>
            <a:off x="152400" y="102870"/>
            <a:ext cx="8229600" cy="4800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87" name="Shape 87"/>
          <p:cNvSpPr/>
          <p:nvPr>
            <p:ph type="body" sz="half" idx="1"/>
          </p:nvPr>
        </p:nvSpPr>
        <p:spPr>
          <a:xfrm>
            <a:off x="457200" y="1200150"/>
            <a:ext cx="4038600" cy="339447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8" name="Shape 88"/>
          <p:cNvSpPr/>
          <p:nvPr>
            <p:ph type="obj" sz="half" idx="3"/>
          </p:nvPr>
        </p:nvSpPr>
        <p:spPr>
          <a:xfrm>
            <a:off x="4648200" y="1200150"/>
            <a:ext cx="4038600" cy="3394472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700"/>
              </a:spcBef>
              <a:defRPr sz="3200">
                <a:solidFill>
                  <a:srgbClr val="262626"/>
                </a:solidFill>
                <a:effectLst/>
              </a:defRPr>
            </a:pPr>
          </a:p>
        </p:txBody>
      </p:sp>
      <p:sp>
        <p:nvSpPr>
          <p:cNvPr id="89" name="Shape 8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image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5" y="0"/>
            <a:ext cx="9143246" cy="5143075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Shape 97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213F7D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98" name="Shape 98"/>
          <p:cNvSpPr/>
          <p:nvPr/>
        </p:nvSpPr>
        <p:spPr>
          <a:xfrm>
            <a:off x="0" y="685800"/>
            <a:ext cx="9144000" cy="0"/>
          </a:xfrm>
          <a:prstGeom prst="line">
            <a:avLst/>
          </a:prstGeom>
          <a:ln>
            <a:solidFill>
              <a:srgbClr val="A6A6A6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9" name="Shape 99"/>
          <p:cNvSpPr/>
          <p:nvPr>
            <p:ph type="title"/>
          </p:nvPr>
        </p:nvSpPr>
        <p:spPr>
          <a:xfrm>
            <a:off x="152400" y="102870"/>
            <a:ext cx="8229600" cy="4800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00" name="Shape 10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1"/>
            <a:ext cx="9143998" cy="5143499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1400">
                <a:solidFill>
                  <a:srgbClr val="FFFFFF"/>
                </a:solidFill>
              </a:defRPr>
            </a:pPr>
          </a:p>
        </p:txBody>
      </p:sp>
      <p:sp>
        <p:nvSpPr>
          <p:cNvPr id="4" name="Shape 4"/>
          <p:cNvSpPr/>
          <p:nvPr/>
        </p:nvSpPr>
        <p:spPr>
          <a:xfrm>
            <a:off x="0" y="685800"/>
            <a:ext cx="9144000" cy="0"/>
          </a:xfrm>
          <a:prstGeom prst="line">
            <a:avLst/>
          </a:prstGeom>
          <a:ln>
            <a:solidFill>
              <a:srgbClr val="40404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" name="Shape 5"/>
          <p:cNvSpPr/>
          <p:nvPr>
            <p:ph type="title"/>
          </p:nvPr>
        </p:nvSpPr>
        <p:spPr>
          <a:xfrm>
            <a:off x="152400" y="114300"/>
            <a:ext cx="8229600" cy="4798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6" name="Shape 6"/>
          <p:cNvSpPr/>
          <p:nvPr>
            <p:ph type="body" idx="1"/>
          </p:nvPr>
        </p:nvSpPr>
        <p:spPr>
          <a:xfrm>
            <a:off x="457200" y="1200150"/>
            <a:ext cx="8229600" cy="33944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" name="Shape 7"/>
          <p:cNvSpPr/>
          <p:nvPr>
            <p:ph type="sldNum" sz="quarter" idx="2"/>
          </p:nvPr>
        </p:nvSpPr>
        <p:spPr>
          <a:xfrm>
            <a:off x="8432194" y="4769564"/>
            <a:ext cx="25460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213F7D"/>
                </a:solidFill>
                <a:latin typeface="Roboto Condensed Regular"/>
                <a:ea typeface="Roboto Condensed Regular"/>
                <a:cs typeface="Roboto Condensed Regular"/>
                <a:sym typeface="Roboto Condensed Regula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rgbClr val="213F7D"/>
          </a:solidFill>
          <a:uFillTx/>
          <a:latin typeface="Roboto Condensed Regular"/>
          <a:ea typeface="Roboto Condensed Regular"/>
          <a:cs typeface="Roboto Condensed Regular"/>
          <a:sym typeface="Roboto Condensed Regular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rgbClr val="213F7D"/>
          </a:solidFill>
          <a:uFillTx/>
          <a:latin typeface="Roboto Condensed Regular"/>
          <a:ea typeface="Roboto Condensed Regular"/>
          <a:cs typeface="Roboto Condensed Regular"/>
          <a:sym typeface="Roboto Condensed Regular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rgbClr val="213F7D"/>
          </a:solidFill>
          <a:uFillTx/>
          <a:latin typeface="Roboto Condensed Regular"/>
          <a:ea typeface="Roboto Condensed Regular"/>
          <a:cs typeface="Roboto Condensed Regular"/>
          <a:sym typeface="Roboto Condensed Regular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rgbClr val="213F7D"/>
          </a:solidFill>
          <a:uFillTx/>
          <a:latin typeface="Roboto Condensed Regular"/>
          <a:ea typeface="Roboto Condensed Regular"/>
          <a:cs typeface="Roboto Condensed Regular"/>
          <a:sym typeface="Roboto Condensed Regular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rgbClr val="213F7D"/>
          </a:solidFill>
          <a:uFillTx/>
          <a:latin typeface="Roboto Condensed Regular"/>
          <a:ea typeface="Roboto Condensed Regular"/>
          <a:cs typeface="Roboto Condensed Regular"/>
          <a:sym typeface="Roboto Condensed Regular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rgbClr val="213F7D"/>
          </a:solidFill>
          <a:uFillTx/>
          <a:latin typeface="Roboto Condensed Regular"/>
          <a:ea typeface="Roboto Condensed Regular"/>
          <a:cs typeface="Roboto Condensed Regular"/>
          <a:sym typeface="Roboto Condensed Regular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rgbClr val="213F7D"/>
          </a:solidFill>
          <a:uFillTx/>
          <a:latin typeface="Roboto Condensed Regular"/>
          <a:ea typeface="Roboto Condensed Regular"/>
          <a:cs typeface="Roboto Condensed Regular"/>
          <a:sym typeface="Roboto Condensed Regular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rgbClr val="213F7D"/>
          </a:solidFill>
          <a:uFillTx/>
          <a:latin typeface="Roboto Condensed Regular"/>
          <a:ea typeface="Roboto Condensed Regular"/>
          <a:cs typeface="Roboto Condensed Regular"/>
          <a:sym typeface="Roboto Condensed Regular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rgbClr val="213F7D"/>
          </a:solidFill>
          <a:uFillTx/>
          <a:latin typeface="Roboto Condensed Regular"/>
          <a:ea typeface="Roboto Condensed Regular"/>
          <a:cs typeface="Roboto Condensed Regular"/>
          <a:sym typeface="Roboto Condensed Regular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38100" dist="38100" dir="2700000">
              <a:srgbClr val="000000">
                <a:alpha val="43137"/>
              </a:srgbClr>
            </a:outerShdw>
          </a:effectLst>
          <a:uFillTx/>
          <a:latin typeface="Roboto Condensed Regular"/>
          <a:ea typeface="Roboto Condensed Regular"/>
          <a:cs typeface="Roboto Condensed Regular"/>
          <a:sym typeface="Roboto Condensed Regular"/>
        </a:defRPr>
      </a:lvl1pPr>
      <a:lvl2pPr marL="80010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2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38100" dist="38100" dir="2700000">
              <a:srgbClr val="000000">
                <a:alpha val="43137"/>
              </a:srgbClr>
            </a:outerShdw>
          </a:effectLst>
          <a:uFillTx/>
          <a:latin typeface="Roboto Condensed Regular"/>
          <a:ea typeface="Roboto Condensed Regular"/>
          <a:cs typeface="Roboto Condensed Regular"/>
          <a:sym typeface="Roboto Condensed Regular"/>
        </a:defRPr>
      </a:lvl2pPr>
      <a:lvl3pPr marL="1219200" marR="0" indent="-3048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38100" dist="38100" dir="2700000">
              <a:srgbClr val="000000">
                <a:alpha val="43137"/>
              </a:srgbClr>
            </a:outerShdw>
          </a:effectLst>
          <a:uFillTx/>
          <a:latin typeface="Roboto Condensed Regular"/>
          <a:ea typeface="Roboto Condensed Regular"/>
          <a:cs typeface="Roboto Condensed Regular"/>
          <a:sym typeface="Roboto Condensed Regular"/>
        </a:defRPr>
      </a:lvl3pPr>
      <a:lvl4pPr marL="171450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2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38100" dist="38100" dir="2700000">
              <a:srgbClr val="000000">
                <a:alpha val="43137"/>
              </a:srgbClr>
            </a:outerShdw>
          </a:effectLst>
          <a:uFillTx/>
          <a:latin typeface="Roboto Condensed Regular"/>
          <a:ea typeface="Roboto Condensed Regular"/>
          <a:cs typeface="Roboto Condensed Regular"/>
          <a:sym typeface="Roboto Condensed Regular"/>
        </a:defRPr>
      </a:lvl4pPr>
      <a:lvl5pPr marL="217170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2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38100" dist="38100" dir="2700000">
              <a:srgbClr val="000000">
                <a:alpha val="43137"/>
              </a:srgbClr>
            </a:outerShdw>
          </a:effectLst>
          <a:uFillTx/>
          <a:latin typeface="Roboto Condensed Regular"/>
          <a:ea typeface="Roboto Condensed Regular"/>
          <a:cs typeface="Roboto Condensed Regular"/>
          <a:sym typeface="Roboto Condensed Regular"/>
        </a:defRPr>
      </a:lvl5pPr>
      <a:lvl6pPr marL="2560320" marR="0" indent="-27432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38100" dist="38100" dir="2700000">
              <a:srgbClr val="000000">
                <a:alpha val="43137"/>
              </a:srgbClr>
            </a:outerShdw>
          </a:effectLst>
          <a:uFillTx/>
          <a:latin typeface="Roboto Condensed Regular"/>
          <a:ea typeface="Roboto Condensed Regular"/>
          <a:cs typeface="Roboto Condensed Regular"/>
          <a:sym typeface="Roboto Condensed Regular"/>
        </a:defRPr>
      </a:lvl6pPr>
      <a:lvl7pPr marL="3017520" marR="0" indent="-27432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38100" dist="38100" dir="2700000">
              <a:srgbClr val="000000">
                <a:alpha val="43137"/>
              </a:srgbClr>
            </a:outerShdw>
          </a:effectLst>
          <a:uFillTx/>
          <a:latin typeface="Roboto Condensed Regular"/>
          <a:ea typeface="Roboto Condensed Regular"/>
          <a:cs typeface="Roboto Condensed Regular"/>
          <a:sym typeface="Roboto Condensed Regular"/>
        </a:defRPr>
      </a:lvl7pPr>
      <a:lvl8pPr marL="3474720" marR="0" indent="-27432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38100" dist="38100" dir="2700000">
              <a:srgbClr val="000000">
                <a:alpha val="43137"/>
              </a:srgbClr>
            </a:outerShdw>
          </a:effectLst>
          <a:uFillTx/>
          <a:latin typeface="Roboto Condensed Regular"/>
          <a:ea typeface="Roboto Condensed Regular"/>
          <a:cs typeface="Roboto Condensed Regular"/>
          <a:sym typeface="Roboto Condensed Regular"/>
        </a:defRPr>
      </a:lvl8pPr>
      <a:lvl9pPr marL="3931920" marR="0" indent="-27432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38100" dist="38100" dir="2700000">
              <a:srgbClr val="000000">
                <a:alpha val="43137"/>
              </a:srgbClr>
            </a:outerShdw>
          </a:effectLst>
          <a:uFillTx/>
          <a:latin typeface="Roboto Condensed Regular"/>
          <a:ea typeface="Roboto Condensed Regular"/>
          <a:cs typeface="Roboto Condensed Regular"/>
          <a:sym typeface="Roboto Condensed Regular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Condensed Regular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Condensed Regular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Condensed Regular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Condensed Regular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Condensed Regular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Condensed Regular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Condensed Regular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Condensed Regular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Condensed Regular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.png"/></Relationships>
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7.png"/></Relationships>
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749808">
              <a:defRPr sz="1721"/>
            </a:pPr>
            <a:r>
              <a:t>Day 3: </a:t>
            </a:r>
            <a:br/>
            <a:r>
              <a:rPr sz="2624"/>
              <a:t>XNAT Processing with Docker</a:t>
            </a:r>
          </a:p>
        </p:txBody>
      </p:sp>
      <p:sp>
        <p:nvSpPr>
          <p:cNvPr id="121" name="Shape 12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r>
              <a:t>JUN 8, 2016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Pipeline Engine — Benefits</a:t>
            </a:r>
          </a:p>
        </p:txBody>
      </p:sp>
      <p:sp>
        <p:nvSpPr>
          <p:cNvPr id="149" name="Shape 149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Pipelines are launched by XNAT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Launching user needs no access to compute nodes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Users can launch pipelines via UI, REST API, or automatically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Schemalink parameters have values provided by XNAT at launch time</a:t>
            </a:r>
          </a:p>
          <a:p>
            <a:pPr/>
            <a:r>
              <a:t>Transfer of expertise (Pipeline writer to launching user)</a:t>
            </a:r>
          </a:p>
          <a:p>
            <a:pPr/>
            <a:r>
              <a:t>Automation reduced errors</a:t>
            </a:r>
          </a:p>
          <a:p>
            <a:pPr/>
            <a:r>
              <a:t>Resource descriptors for common tools can be reused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Pipeline Engine — Problems</a:t>
            </a:r>
          </a:p>
        </p:txBody>
      </p:sp>
      <p:sp>
        <p:nvSpPr>
          <p:cNvPr id="152" name="Shape 152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Pipeline Engine — Problems</a:t>
            </a:r>
          </a:p>
        </p:txBody>
      </p:sp>
      <p:sp>
        <p:nvSpPr>
          <p:cNvPr id="155" name="Shape 155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Writing pipelines has a steep learning curve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Structure of pipeline XML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How Engine executes pipeline XML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How XNAT reads/launches pipeline XML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Distinctions between Steps, Resource Descriptors, and executables</a:t>
            </a:r>
          </a:p>
          <a:p>
            <a:pPr/>
            <a:r>
              <a:t>Setting up pipelines can be hard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Must manually place pipeline XML files on XNAT/compute machines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Must configure each pipeline on XNAT, and also on each project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Pipeline Engine — Problems</a:t>
            </a:r>
          </a:p>
        </p:txBody>
      </p:sp>
      <p:sp>
        <p:nvSpPr>
          <p:cNvPr id="158" name="Shape 158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Pipeline UI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Default UI is not user-friendly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Custom UI is possible, but has its own problems</a:t>
            </a:r>
          </a:p>
          <a:p>
            <a:pPr lvl="2" marL="1143000" indent="-228600">
              <a:spcBef>
                <a:spcPts val="400"/>
              </a:spcBef>
              <a:defRPr sz="1800"/>
            </a:pPr>
            <a:r>
              <a:t>Pipeline writer must now also be a Java/HTML/JavaScript developer</a:t>
            </a:r>
          </a:p>
          <a:p>
            <a:pPr lvl="2" marL="1143000" indent="-228600">
              <a:spcBef>
                <a:spcPts val="400"/>
              </a:spcBef>
              <a:defRPr sz="1800"/>
            </a:pPr>
            <a:r>
              <a:t>Deploying custom Screen class requires shutting down, rebuilding XNAT</a:t>
            </a:r>
          </a:p>
          <a:p>
            <a:pPr/>
            <a:r>
              <a:t>XNAT launches pipelines, and stores their state. Nothing else.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Cannot stop unwanted executions or restart failed executions.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Cannot pull any logs, on failure or success. Pipeline must push.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XNAT cannot handle data transfer. Pipeline must download/upload.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New Process Execution Infrastructure Goals</a:t>
            </a:r>
          </a:p>
        </p:txBody>
      </p:sp>
      <p:sp>
        <p:nvSpPr>
          <p:cNvPr id="161" name="Shape 161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Deep XNAT integration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Launchable through XNAT (UI, API, and automatically)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Configurable through XNAT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Deployable through XNAT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XNAT understands how to launch, stop, restart, how to stage data, </a:t>
            </a:r>
            <a:r>
              <a:t>…</a:t>
            </a:r>
          </a:p>
          <a:p>
            <a:pPr/>
            <a:r>
              <a:t>Flexible (Workflows, scripts, brand-new or off-the-shelf)</a:t>
            </a:r>
          </a:p>
          <a:p>
            <a:pPr/>
            <a:r>
              <a:t>Easy to learn</a:t>
            </a:r>
          </a:p>
          <a:p>
            <a:pPr/>
            <a:r>
              <a:t>Leverage known third-party code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What I Need</a:t>
            </a:r>
          </a:p>
        </p:txBody>
      </p:sp>
      <p:sp>
        <p:nvSpPr>
          <p:cNvPr id="164" name="Shape 16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Remotely launch executables from XNAT</a:t>
            </a:r>
          </a:p>
          <a:p>
            <a:pPr/>
            <a:r>
              <a:t>Ensure they are:</a:t>
            </a:r>
          </a:p>
          <a:p>
            <a:pPr lvl="1"/>
            <a:r>
              <a:t>Portable</a:t>
            </a:r>
          </a:p>
          <a:p>
            <a:pPr lvl="1"/>
            <a:r>
              <a:t>Deployable remotely</a:t>
            </a:r>
          </a:p>
          <a:p>
            <a:pPr lvl="1"/>
            <a:r>
              <a:t>Consistent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Docker</a:t>
            </a:r>
          </a:p>
        </p:txBody>
      </p:sp>
      <p:pic>
        <p:nvPicPr>
          <p:cNvPr id="167" name="image7.png" descr="docker-whale.png"/>
          <p:cNvPicPr>
            <a:picLocks noChangeAspect="1"/>
          </p:cNvPicPr>
          <p:nvPr/>
        </p:nvPicPr>
        <p:blipFill>
          <a:blip r:embed="rId2">
            <a:extLst/>
          </a:blip>
          <a:srcRect l="0" t="13657" r="0" b="36707"/>
          <a:stretch>
            <a:fillRect/>
          </a:stretch>
        </p:blipFill>
        <p:spPr>
          <a:xfrm>
            <a:off x="457200" y="971550"/>
            <a:ext cx="8229600" cy="36449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Docker —Terms to Know</a:t>
            </a:r>
          </a:p>
        </p:txBody>
      </p:sp>
      <p:sp>
        <p:nvSpPr>
          <p:cNvPr id="170" name="Shape 170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Docker (engine)</a:t>
            </a:r>
          </a:p>
          <a:p>
            <a:pPr/>
            <a:r>
              <a:t>Docker server/host</a:t>
            </a:r>
          </a:p>
          <a:p>
            <a:pPr/>
            <a:r>
              <a:t>Docker image</a:t>
            </a:r>
          </a:p>
          <a:p>
            <a:pPr/>
            <a:r>
              <a:t>Docker container</a:t>
            </a:r>
          </a:p>
          <a:p>
            <a:pPr/>
            <a:r>
              <a:t>Docker Hub (generic: Docker Registry)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Docker — How to get it</a:t>
            </a:r>
          </a:p>
        </p:txBody>
      </p:sp>
      <p:sp>
        <p:nvSpPr>
          <p:cNvPr id="173" name="Shape 173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Native on Linux</a:t>
            </a:r>
          </a:p>
          <a:p>
            <a:pPr/>
            <a:r>
              <a:t>Mac/Windows: Docker Toolbox (docker, docker-compose, docker-machine, etc.)</a:t>
            </a:r>
          </a:p>
          <a:p>
            <a:pPr/>
            <a:r>
              <a:t>Mac: Homebrew</a:t>
            </a:r>
          </a:p>
          <a:p>
            <a:pPr/>
            <a:r>
              <a:t>Mac/Windows: Native Docker currently in Beta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Docker</a:t>
            </a:r>
          </a:p>
        </p:txBody>
      </p:sp>
      <p:sp>
        <p:nvSpPr>
          <p:cNvPr id="176" name="Shape 176"/>
          <p:cNvSpPr/>
          <p:nvPr/>
        </p:nvSpPr>
        <p:spPr>
          <a:xfrm>
            <a:off x="152400" y="2265680"/>
            <a:ext cx="8839200" cy="612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sz="3500">
                <a:solidFill>
                  <a:srgbClr val="FFFFFF"/>
                </a:solidFill>
                <a:latin typeface="Roboto Condensed Regular"/>
                <a:ea typeface="Roboto Condensed Regular"/>
                <a:cs typeface="Roboto Condensed Regular"/>
                <a:sym typeface="Roboto Condensed Regular"/>
              </a:defRPr>
            </a:lvl1pPr>
          </a:lstStyle>
          <a:p>
            <a:pPr/>
            <a:r>
              <a:t>Demo: Pull a Docker Image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Outline</a:t>
            </a:r>
          </a:p>
        </p:txBody>
      </p:sp>
      <p:sp>
        <p:nvSpPr>
          <p:cNvPr id="124" name="Shape 124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>
              <a:buFontTx/>
            </a:pPr>
            <a:r>
              <a:t>XNAT Processing</a:t>
            </a:r>
          </a:p>
          <a:p>
            <a:pPr>
              <a:buFontTx/>
            </a:pPr>
            <a:r>
              <a:t>Docker</a:t>
            </a:r>
          </a:p>
          <a:p>
            <a:pPr>
              <a:buFontTx/>
            </a:pPr>
            <a:r>
              <a:t>XNAT Processing with Docker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Docker</a:t>
            </a:r>
          </a:p>
        </p:txBody>
      </p:sp>
      <p:sp>
        <p:nvSpPr>
          <p:cNvPr id="179" name="Shape 179"/>
          <p:cNvSpPr/>
          <p:nvPr/>
        </p:nvSpPr>
        <p:spPr>
          <a:xfrm>
            <a:off x="152400" y="2265680"/>
            <a:ext cx="8839200" cy="612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sz="3500">
                <a:solidFill>
                  <a:srgbClr val="FFFFFF"/>
                </a:solidFill>
                <a:latin typeface="Roboto Condensed Regular"/>
                <a:ea typeface="Roboto Condensed Regular"/>
                <a:cs typeface="Roboto Condensed Regular"/>
                <a:sym typeface="Roboto Condensed Regular"/>
              </a:defRPr>
            </a:lvl1pPr>
          </a:lstStyle>
          <a:p>
            <a:pPr/>
            <a:r>
              <a:t>Demo: Build a Docker Image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Review</a:t>
            </a:r>
          </a:p>
        </p:txBody>
      </p:sp>
      <p:sp>
        <p:nvSpPr>
          <p:cNvPr id="182" name="Shape 18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Processing XNAT data</a:t>
            </a:r>
          </a:p>
          <a:p>
            <a:pPr/>
            <a:r>
              <a:t>Intro to Docker</a:t>
            </a:r>
          </a:p>
          <a:p>
            <a:pPr/>
            <a:r>
              <a:t>Processing XNAT data with Docker…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+ Docker</a:t>
            </a:r>
          </a:p>
        </p:txBody>
      </p:sp>
      <p:sp>
        <p:nvSpPr>
          <p:cNvPr id="185" name="Shape 185"/>
          <p:cNvSpPr/>
          <p:nvPr/>
        </p:nvSpPr>
        <p:spPr>
          <a:xfrm>
            <a:off x="152400" y="2265680"/>
            <a:ext cx="8839200" cy="612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lnSpc>
                <a:spcPct val="90000"/>
              </a:lnSpc>
              <a:defRPr sz="3500">
                <a:solidFill>
                  <a:srgbClr val="FFFFFF"/>
                </a:solidFill>
                <a:latin typeface="Roboto Condensed Regular"/>
                <a:ea typeface="Roboto Condensed Regular"/>
                <a:cs typeface="Roboto Condensed Regular"/>
                <a:sym typeface="Roboto Condensed Regular"/>
              </a:defRPr>
            </a:lvl1pPr>
          </a:lstStyle>
          <a:p>
            <a:pPr/>
            <a:r>
              <a:t>Caution: Pre-alpha! Code &amp; concepts will change.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+ Docker</a:t>
            </a:r>
          </a:p>
        </p:txBody>
      </p:sp>
      <p:pic>
        <p:nvPicPr>
          <p:cNvPr id="188" name="image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728662"/>
            <a:ext cx="9144000" cy="36861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+ Docker</a:t>
            </a:r>
          </a:p>
        </p:txBody>
      </p:sp>
      <p:sp>
        <p:nvSpPr>
          <p:cNvPr id="191" name="Shape 191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Manage images on Docker server (pull, delete)</a:t>
            </a:r>
          </a:p>
          <a:p>
            <a:pPr/>
            <a:r>
              <a:t>Launch and manage containers</a:t>
            </a:r>
          </a:p>
          <a:p>
            <a:pPr/>
            <a:r>
              <a:t>Stage data to and from Docker server (a.k.a. execution node)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+ Docker — Steps to Execution</a:t>
            </a:r>
          </a:p>
        </p:txBody>
      </p:sp>
      <p:sp>
        <p:nvSpPr>
          <p:cNvPr id="194" name="Shape 194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Pull a Docker image</a:t>
            </a:r>
          </a:p>
          <a:p>
            <a:pPr/>
            <a:r>
              <a:t>Define the image within XNAT</a:t>
            </a:r>
          </a:p>
          <a:p>
            <a:pPr/>
            <a:r>
              <a:t>Define a Command</a:t>
            </a:r>
          </a:p>
          <a:p>
            <a:pPr/>
            <a:r>
              <a:t>Define an Action</a:t>
            </a:r>
          </a:p>
          <a:p>
            <a:pPr/>
            <a:r>
              <a:t>Execute an ACE (Action/Context Execution)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+ Docker — Pull a Docker Image</a:t>
            </a:r>
          </a:p>
        </p:txBody>
      </p:sp>
      <p:pic>
        <p:nvPicPr>
          <p:cNvPr id="197" name="image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728662"/>
            <a:ext cx="9144000" cy="36861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+ Docker — Docker Images</a:t>
            </a:r>
          </a:p>
        </p:txBody>
      </p:sp>
      <p:sp>
        <p:nvSpPr>
          <p:cNvPr id="200" name="Shape 200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Must tell XNAT about Docker Image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Name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Docker Image ID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Labels</a:t>
            </a:r>
          </a:p>
          <a:p>
            <a:pPr/>
            <a:r>
              <a:t>If we use XNAT to pull the image from a hub, we provide these image metadata at the same time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+ Docker — Docker Images</a:t>
            </a:r>
          </a:p>
        </p:txBody>
      </p:sp>
      <p:sp>
        <p:nvSpPr>
          <p:cNvPr id="203" name="Shape 203"/>
          <p:cNvSpPr/>
          <p:nvPr/>
        </p:nvSpPr>
        <p:spPr>
          <a:xfrm>
            <a:off x="152400" y="2265680"/>
            <a:ext cx="8839200" cy="612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sz="3500">
                <a:solidFill>
                  <a:srgbClr val="FFFFFF"/>
                </a:solidFill>
                <a:latin typeface="Roboto Condensed Regular"/>
                <a:ea typeface="Roboto Condensed Regular"/>
                <a:cs typeface="Roboto Condensed Regular"/>
                <a:sym typeface="Roboto Condensed Regular"/>
              </a:defRPr>
            </a:lvl1pPr>
          </a:lstStyle>
          <a:p>
            <a:pPr/>
            <a:r>
              <a:t>Demo: xnat/dcm2niix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+ Docker — Commands</a:t>
            </a:r>
          </a:p>
        </p:txBody>
      </p:sp>
      <p:pic>
        <p:nvPicPr>
          <p:cNvPr id="206" name="image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728662"/>
            <a:ext cx="9144000" cy="36861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Processing</a:t>
            </a:r>
          </a:p>
        </p:txBody>
      </p:sp>
      <p:sp>
        <p:nvSpPr>
          <p:cNvPr id="127" name="Shape 127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Data are inside XNAT</a:t>
            </a:r>
          </a:p>
          <a:p>
            <a:pPr/>
            <a:r>
              <a:t>Users want to execute external applications on data, outside XNAT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+ Docker — Commands</a:t>
            </a:r>
          </a:p>
        </p:txBody>
      </p:sp>
      <p:sp>
        <p:nvSpPr>
          <p:cNvPr id="209" name="Shape 209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Defines how to run a command in a Docker image</a:t>
            </a:r>
          </a:p>
          <a:p>
            <a:pPr lvl="1">
              <a:buChar char="•"/>
            </a:pPr>
            <a:r>
              <a:t>“docker run” command</a:t>
            </a:r>
          </a:p>
          <a:p>
            <a:pPr lvl="1">
              <a:buChar char="•"/>
            </a:pPr>
            <a:r>
              <a:t>environment variables</a:t>
            </a:r>
          </a:p>
          <a:p>
            <a:pPr lvl="1">
              <a:buChar char="•"/>
            </a:pPr>
            <a:r>
              <a:t>mounts</a:t>
            </a:r>
          </a:p>
          <a:p>
            <a:pPr/>
            <a:r>
              <a:t>Can define variables that will be filled in with values at runtime</a:t>
            </a:r>
          </a:p>
          <a:p>
            <a:pPr/>
            <a:r>
              <a:t>No XNAT-specific information required</a:t>
            </a:r>
            <a:br/>
            <a:r>
              <a:t>(but you can provide hints to XNAT)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+ Docker — Commands</a:t>
            </a:r>
          </a:p>
        </p:txBody>
      </p:sp>
      <p:sp>
        <p:nvSpPr>
          <p:cNvPr id="212" name="Shape 212"/>
          <p:cNvSpPr/>
          <p:nvPr/>
        </p:nvSpPr>
        <p:spPr>
          <a:xfrm>
            <a:off x="152400" y="2265680"/>
            <a:ext cx="8839200" cy="612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sz="3500">
                <a:solidFill>
                  <a:srgbClr val="FFFFFF"/>
                </a:solidFill>
                <a:latin typeface="Roboto Condensed Regular"/>
                <a:ea typeface="Roboto Condensed Regular"/>
                <a:cs typeface="Roboto Condensed Regular"/>
                <a:sym typeface="Roboto Condensed Regular"/>
              </a:defRPr>
            </a:lvl1pPr>
          </a:lstStyle>
          <a:p>
            <a:pPr/>
            <a:r>
              <a:t>Demo: dcm2niix command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+ Docker — Actions</a:t>
            </a:r>
          </a:p>
        </p:txBody>
      </p:sp>
      <p:pic>
        <p:nvPicPr>
          <p:cNvPr id="215" name="image1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728662"/>
            <a:ext cx="9144000" cy="36861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+ Docker — Action</a:t>
            </a:r>
          </a:p>
        </p:txBody>
      </p:sp>
      <p:sp>
        <p:nvSpPr>
          <p:cNvPr id="218" name="Shape 218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Defines a root XNAT object on which it can be executed </a:t>
            </a:r>
            <a:br/>
            <a:r>
              <a:t>(the “Context”)</a:t>
            </a:r>
          </a:p>
          <a:p>
            <a:pPr/>
            <a:r>
              <a:t>Defines how to fill in Command variables from root object</a:t>
            </a:r>
          </a:p>
          <a:p>
            <a:pPr/>
            <a:r>
              <a:t>Defines the resources to be staged for the Command’s input mounts, and to be created from the Command’s output mounts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+ Docker — Action</a:t>
            </a:r>
          </a:p>
        </p:txBody>
      </p:sp>
      <p:sp>
        <p:nvSpPr>
          <p:cNvPr id="221" name="Shape 221"/>
          <p:cNvSpPr/>
          <p:nvPr/>
        </p:nvSpPr>
        <p:spPr>
          <a:xfrm>
            <a:off x="152400" y="2265680"/>
            <a:ext cx="8839200" cy="612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sz="3500">
                <a:solidFill>
                  <a:srgbClr val="FFFFFF"/>
                </a:solidFill>
                <a:latin typeface="Roboto Condensed Regular"/>
                <a:ea typeface="Roboto Condensed Regular"/>
                <a:cs typeface="Roboto Condensed Regular"/>
                <a:sym typeface="Roboto Condensed Regular"/>
              </a:defRPr>
            </a:lvl1pPr>
          </a:lstStyle>
          <a:p>
            <a:pPr/>
            <a:r>
              <a:t>Demo: dcm2niix on a scan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+ Docker — ACE</a:t>
            </a:r>
          </a:p>
        </p:txBody>
      </p:sp>
      <p:sp>
        <p:nvSpPr>
          <p:cNvPr id="224" name="Shape 224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Action / Context Execution</a:t>
            </a:r>
          </a:p>
          <a:p>
            <a:pPr/>
            <a:r>
              <a:t>Action is a template for how to run something</a:t>
            </a:r>
          </a:p>
          <a:p>
            <a:pPr/>
            <a:r>
              <a:t>Context is a representation of where you are / what you’re looking at / what you want to execute an Action on.</a:t>
            </a:r>
          </a:p>
          <a:p>
            <a:pPr/>
            <a:r>
              <a:t>ACE: fully resolves all template variables in Action and Command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+ Docker — ACE</a:t>
            </a:r>
          </a:p>
        </p:txBody>
      </p:sp>
      <p:sp>
        <p:nvSpPr>
          <p:cNvPr id="227" name="Shape 227"/>
          <p:cNvSpPr/>
          <p:nvPr/>
        </p:nvSpPr>
        <p:spPr>
          <a:xfrm>
            <a:off x="152400" y="2265680"/>
            <a:ext cx="8839200" cy="612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sz="3500">
                <a:solidFill>
                  <a:srgbClr val="FFFFFF"/>
                </a:solidFill>
                <a:latin typeface="Roboto Condensed Regular"/>
                <a:ea typeface="Roboto Condensed Regular"/>
                <a:cs typeface="Roboto Condensed Regular"/>
                <a:sym typeface="Roboto Condensed Regular"/>
              </a:defRPr>
            </a:lvl1pPr>
          </a:lstStyle>
          <a:p>
            <a:pPr/>
            <a:r>
              <a:t>Demo: Execute dcm2niix Action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+ Docker — UI</a:t>
            </a:r>
          </a:p>
        </p:txBody>
      </p:sp>
      <p:sp>
        <p:nvSpPr>
          <p:cNvPr id="230" name="Shape 230"/>
          <p:cNvSpPr/>
          <p:nvPr/>
        </p:nvSpPr>
        <p:spPr>
          <a:xfrm>
            <a:off x="152400" y="2265680"/>
            <a:ext cx="8839200" cy="612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sz="3500">
                <a:solidFill>
                  <a:srgbClr val="FFFFFF"/>
                </a:solidFill>
                <a:latin typeface="Roboto Condensed Regular"/>
                <a:ea typeface="Roboto Condensed Regular"/>
                <a:cs typeface="Roboto Condensed Regular"/>
                <a:sym typeface="Roboto Condensed Regular"/>
              </a:defRPr>
            </a:lvl1pPr>
          </a:lstStyle>
          <a:p>
            <a:pPr/>
            <a:r>
              <a:t>Demo: UI Wireframes with Will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Use Cases</a:t>
            </a:r>
          </a:p>
        </p:txBody>
      </p:sp>
      <p:sp>
        <p:nvSpPr>
          <p:cNvPr id="233" name="Shape 233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XNAT User wants to run Freesurfer</a:t>
            </a:r>
          </a:p>
          <a:p>
            <a:pPr/>
            <a:r>
              <a:t>XNAT Admin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Pulls Freesurfer Docker Image (or builds a new one)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Configures Command to launch the Image: Ex. “recon-all [subject dir]</a:t>
            </a:r>
            <a:r>
              <a:t>…”</a:t>
            </a:r>
          </a:p>
          <a:p>
            <a:pPr/>
            <a:r>
              <a:t>XNAT User 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Configures Action to execute Command from MR Sessions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Runs Freesurfer as an ACE by Executing the Action from an MR Session Context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Use Cases</a:t>
            </a:r>
          </a:p>
        </p:txBody>
      </p:sp>
      <p:sp>
        <p:nvSpPr>
          <p:cNvPr id="236" name="Shape 236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XNAT User has a script that runs a few FSL commands</a:t>
            </a:r>
          </a:p>
          <a:p>
            <a:pPr/>
            <a:r>
              <a:t>XNAT Admin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Builds a new Docker Image with FSL and the User’s script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Configures a Command to launch the Image</a:t>
            </a:r>
          </a:p>
          <a:p>
            <a:pPr/>
            <a:r>
              <a:t>XNAT User 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Configures an Action to execute the Command from MR Sessions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Runs their script as an ACE by Executing their Action from an MR Session Context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Processing — General Steps</a:t>
            </a:r>
          </a:p>
        </p:txBody>
      </p:sp>
      <p:sp>
        <p:nvSpPr>
          <p:cNvPr id="130" name="Shape 130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Gather data from XNAT</a:t>
            </a:r>
          </a:p>
          <a:p>
            <a:pPr/>
            <a:r>
              <a:t>Launch executable</a:t>
            </a:r>
          </a:p>
          <a:p>
            <a:pPr/>
            <a:r>
              <a:t>Get outputs back into XNAT (sometimes)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Use Cases</a:t>
            </a:r>
          </a:p>
        </p:txBody>
      </p:sp>
      <p:sp>
        <p:nvSpPr>
          <p:cNvPr id="239" name="Shape 239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 sz="2200"/>
            </a:pPr>
            <a:r>
              <a:t>XNAT User has a script that runs a few FSL commands</a:t>
            </a:r>
          </a:p>
          <a:p>
            <a:pPr>
              <a:lnSpc>
                <a:spcPct val="90000"/>
              </a:lnSpc>
              <a:defRPr sz="2200"/>
            </a:pPr>
            <a:r>
              <a:t>XNAT Admin</a:t>
            </a:r>
          </a:p>
          <a:p>
            <a:pPr lvl="1" marL="742950" indent="-285750">
              <a:lnSpc>
                <a:spcPct val="90000"/>
              </a:lnSpc>
              <a:spcBef>
                <a:spcPts val="400"/>
              </a:spcBef>
              <a:defRPr sz="1800"/>
            </a:pPr>
            <a:r>
              <a:t>Gathers information about script (language, requirements, etc.)</a:t>
            </a:r>
          </a:p>
          <a:p>
            <a:pPr lvl="1" marL="742950" indent="-285750">
              <a:lnSpc>
                <a:spcPct val="90000"/>
              </a:lnSpc>
              <a:spcBef>
                <a:spcPts val="400"/>
              </a:spcBef>
              <a:defRPr sz="1800"/>
            </a:pPr>
            <a:r>
              <a:t>Pulls FSL Docker Image (or builds a new one)</a:t>
            </a:r>
          </a:p>
          <a:p>
            <a:pPr lvl="1" marL="742950" indent="-285750">
              <a:lnSpc>
                <a:spcPct val="90000"/>
              </a:lnSpc>
              <a:spcBef>
                <a:spcPts val="400"/>
              </a:spcBef>
              <a:defRPr sz="1800"/>
            </a:pPr>
            <a:r>
              <a:t>Configures a new Script Environment </a:t>
            </a:r>
          </a:p>
          <a:p>
            <a:pPr>
              <a:lnSpc>
                <a:spcPct val="90000"/>
              </a:lnSpc>
              <a:defRPr sz="2200"/>
            </a:pPr>
            <a:r>
              <a:t>XNAT User </a:t>
            </a:r>
          </a:p>
          <a:p>
            <a:pPr lvl="1" marL="742950" indent="-285750">
              <a:lnSpc>
                <a:spcPct val="90000"/>
              </a:lnSpc>
              <a:spcBef>
                <a:spcPts val="400"/>
              </a:spcBef>
              <a:defRPr sz="1800"/>
            </a:pPr>
            <a:r>
              <a:t>Adds their script to XNAT’s script repository</a:t>
            </a:r>
          </a:p>
          <a:p>
            <a:pPr lvl="1" marL="742950" indent="-285750">
              <a:lnSpc>
                <a:spcPct val="90000"/>
              </a:lnSpc>
              <a:spcBef>
                <a:spcPts val="400"/>
              </a:spcBef>
              <a:defRPr sz="1800"/>
            </a:pPr>
            <a:r>
              <a:t>Configures Command</a:t>
            </a:r>
          </a:p>
          <a:p>
            <a:pPr lvl="1" marL="742950" indent="-285750">
              <a:lnSpc>
                <a:spcPct val="90000"/>
              </a:lnSpc>
              <a:spcBef>
                <a:spcPts val="400"/>
              </a:spcBef>
              <a:defRPr sz="1800"/>
            </a:pPr>
            <a:r>
              <a:t>Configures Action</a:t>
            </a:r>
          </a:p>
          <a:p>
            <a:pPr lvl="1" marL="742950" indent="-285750">
              <a:lnSpc>
                <a:spcPct val="90000"/>
              </a:lnSpc>
              <a:spcBef>
                <a:spcPts val="400"/>
              </a:spcBef>
              <a:defRPr sz="1800"/>
            </a:pPr>
            <a:r>
              <a:t>Executes ACE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Script Environment</a:t>
            </a:r>
          </a:p>
        </p:txBody>
      </p:sp>
      <p:sp>
        <p:nvSpPr>
          <p:cNvPr id="242" name="Shape 242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Rather than a single-application Docker Image, can use a generic container (e.g. python, R, MATLAB, nipype, OpenMOLE, etc.)</a:t>
            </a:r>
          </a:p>
          <a:p>
            <a:pPr/>
            <a:r>
              <a:t>Admin makes image available as Script Environment</a:t>
            </a:r>
          </a:p>
          <a:p>
            <a:pPr/>
            <a:r>
              <a:t>Users can add scripts, configure them, and launch them as ACEs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Use Cases</a:t>
            </a:r>
          </a:p>
        </p:txBody>
      </p:sp>
      <p:sp>
        <p:nvSpPr>
          <p:cNvPr id="245" name="Shape 245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Developer wants to make application available for XNAT users</a:t>
            </a:r>
          </a:p>
          <a:p>
            <a:pPr/>
            <a:r>
              <a:t>Developer builds Docker Image with application + dependencies</a:t>
            </a:r>
          </a:p>
          <a:p>
            <a:pPr/>
            <a:r>
              <a:t>XNAT Admin pulls Image, defines Command</a:t>
            </a:r>
          </a:p>
          <a:p>
            <a:pPr/>
            <a:r>
              <a:t>XNAT Admin or User defines Action</a:t>
            </a:r>
          </a:p>
          <a:p>
            <a:pPr/>
            <a:r>
              <a:t>User Executes ACE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Use Cases</a:t>
            </a:r>
          </a:p>
        </p:txBody>
      </p:sp>
      <p:sp>
        <p:nvSpPr>
          <p:cNvPr id="248" name="Shape 248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Developer wants to make application available for XNAT users</a:t>
            </a:r>
          </a:p>
          <a:p>
            <a:pPr/>
            <a:r>
              <a:t>Developer builds Docker Image with application + dependencies</a:t>
            </a:r>
          </a:p>
          <a:p>
            <a:pPr>
              <a:defRPr>
                <a:latin typeface="Roboto Condensed Bold"/>
                <a:ea typeface="Roboto Condensed Bold"/>
                <a:cs typeface="Roboto Condensed Bold"/>
                <a:sym typeface="Roboto Condensed Bold"/>
              </a:defRPr>
            </a:pPr>
            <a:r>
              <a:t>Developer writes metadata into Docker Image that define Commands and Actions</a:t>
            </a:r>
          </a:p>
          <a:p>
            <a:pPr/>
            <a:r>
              <a:t>XNAT Admin pulls Image</a:t>
            </a:r>
          </a:p>
          <a:p>
            <a:pPr/>
            <a:r>
              <a:t>User Executes ACE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Future</a:t>
            </a:r>
          </a:p>
        </p:txBody>
      </p:sp>
      <p:sp>
        <p:nvSpPr>
          <p:cNvPr id="251" name="Shape 25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Get feedback on design</a:t>
            </a:r>
          </a:p>
          <a:p>
            <a:pPr/>
            <a:r>
              <a:t>Finish remaining major features</a:t>
            </a:r>
          </a:p>
          <a:p>
            <a:pPr lvl="1"/>
            <a:r>
              <a:t>Resource importing</a:t>
            </a:r>
          </a:p>
          <a:p>
            <a:pPr lvl="1"/>
            <a:r>
              <a:t>Monitoring</a:t>
            </a:r>
          </a:p>
          <a:p>
            <a:pPr lvl="1"/>
            <a:r>
              <a:t>UI</a:t>
            </a:r>
          </a:p>
          <a:p>
            <a:pPr lvl="1"/>
            <a:r>
              <a:t>Bulk execution on collections</a:t>
            </a:r>
          </a:p>
          <a:p>
            <a:pPr/>
            <a:r>
              <a:t>Get a beta into your hands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Conclusion</a:t>
            </a:r>
          </a:p>
        </p:txBody>
      </p:sp>
      <p:sp>
        <p:nvSpPr>
          <p:cNvPr id="254" name="Shape 254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Data are inside XNAT</a:t>
            </a:r>
          </a:p>
          <a:p>
            <a:pPr/>
            <a:r>
              <a:t>Users want to execute external applications on data, outside XNAT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Conclusion</a:t>
            </a:r>
          </a:p>
        </p:txBody>
      </p:sp>
      <p:sp>
        <p:nvSpPr>
          <p:cNvPr id="257" name="Shape 257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My focus</a:t>
            </a:r>
          </a:p>
          <a:p>
            <a:pPr lvl="1">
              <a:buChar char="•"/>
            </a:pPr>
            <a:r>
              <a:t>Make it as easy as possible to get data out of XNAT</a:t>
            </a:r>
          </a:p>
          <a:p>
            <a:pPr lvl="1">
              <a:buChar char="•"/>
            </a:pPr>
            <a:r>
              <a:t>Make it as easy as possible to run whatever you want from XNAT</a:t>
            </a:r>
          </a:p>
          <a:p>
            <a:pPr/>
            <a:r>
              <a:t>Your focus</a:t>
            </a:r>
          </a:p>
          <a:p>
            <a:pPr lvl="1">
              <a:buChar char="•"/>
            </a:pPr>
            <a:r>
              <a:t>Think about how you can use this</a:t>
            </a:r>
          </a:p>
          <a:p>
            <a:pPr lvl="1">
              <a:buChar char="•"/>
            </a:pPr>
            <a:r>
              <a:t>Give me feedback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Contact me</a:t>
            </a:r>
          </a:p>
        </p:txBody>
      </p:sp>
      <p:sp>
        <p:nvSpPr>
          <p:cNvPr id="260" name="Shape 26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jflavin@wustl.edu</a:t>
            </a:r>
          </a:p>
          <a:p>
            <a:pPr/>
            <a:r>
              <a:t>xnat_discussion Google group</a:t>
            </a:r>
          </a:p>
          <a:p>
            <a:pPr/>
            <a:r>
              <a:t>github.com/nrgxnat/container-service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63" name="image8.png" descr="docker-whale-cartoon.png"/>
          <p:cNvPicPr>
            <a:picLocks noChangeAspect="1"/>
          </p:cNvPicPr>
          <p:nvPr/>
        </p:nvPicPr>
        <p:blipFill>
          <a:blip r:embed="rId2">
            <a:extLst/>
          </a:blip>
          <a:srcRect l="235" t="0" r="0" b="0"/>
          <a:stretch>
            <a:fillRect/>
          </a:stretch>
        </p:blipFill>
        <p:spPr>
          <a:xfrm>
            <a:off x="1898650" y="371914"/>
            <a:ext cx="5359350" cy="50509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Manual Execution</a:t>
            </a:r>
          </a:p>
        </p:txBody>
      </p:sp>
      <p:sp>
        <p:nvSpPr>
          <p:cNvPr id="133" name="Shape 133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Download data by hand (through GUI or REST API)</a:t>
            </a:r>
          </a:p>
          <a:p>
            <a:pPr/>
            <a:r>
              <a:t>Stage files in proper place by hand</a:t>
            </a:r>
          </a:p>
          <a:p>
            <a:pPr/>
            <a:r>
              <a:t>Launch executables by hand</a:t>
            </a:r>
          </a:p>
          <a:p>
            <a:pPr/>
            <a:r>
              <a:t>Gather outputs for upload by to XNAT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Manual Execution</a:t>
            </a:r>
          </a:p>
        </p:txBody>
      </p:sp>
      <p:sp>
        <p:nvSpPr>
          <p:cNvPr id="136" name="Shape 136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Benefits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Flexible</a:t>
            </a:r>
          </a:p>
          <a:p>
            <a:pPr/>
            <a:r>
              <a:t>Problems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Time consuming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Error-prone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Person executing commands must be expert in XNAT and executable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Person executing commands must have access to compute machines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Scripting</a:t>
            </a:r>
          </a:p>
        </p:txBody>
      </p:sp>
      <p:sp>
        <p:nvSpPr>
          <p:cNvPr id="139" name="Shape 139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An expert writes a script that automates</a:t>
            </a:r>
            <a:r>
              <a:t>…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Downloading from XNAT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Running executables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Gathering outputs</a:t>
            </a:r>
          </a:p>
          <a:p>
            <a:pPr/>
            <a:r>
              <a:t>Non-expert runs script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Scripting</a:t>
            </a:r>
          </a:p>
        </p:txBody>
      </p:sp>
      <p:sp>
        <p:nvSpPr>
          <p:cNvPr id="142" name="Shape 142"/>
          <p:cNvSpPr/>
          <p:nvPr>
            <p:ph type="body"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/>
          <a:p>
            <a:pPr marL="342900" indent="-342900">
              <a:defRPr sz="2500"/>
            </a:pPr>
            <a:r>
              <a:t>Benefits</a:t>
            </a:r>
          </a:p>
          <a:p>
            <a:pPr lvl="1" marL="742950" indent="-285750">
              <a:spcBef>
                <a:spcPts val="500"/>
              </a:spcBef>
              <a:defRPr sz="2200"/>
            </a:pPr>
            <a:r>
              <a:t>Transfer of expertise</a:t>
            </a:r>
          </a:p>
          <a:p>
            <a:pPr lvl="1" marL="742950" indent="-285750">
              <a:spcBef>
                <a:spcPts val="500"/>
              </a:spcBef>
              <a:defRPr sz="2200"/>
            </a:pPr>
            <a:r>
              <a:t>Automation reduces errors</a:t>
            </a:r>
          </a:p>
          <a:p>
            <a:pPr lvl="1" marL="742950" indent="-285750">
              <a:spcBef>
                <a:spcPts val="500"/>
              </a:spcBef>
              <a:defRPr sz="2200"/>
            </a:pPr>
            <a:r>
              <a:t>100% flexible (in general)</a:t>
            </a:r>
          </a:p>
          <a:p>
            <a:pPr lvl="1" marL="742950" indent="-285750">
              <a:spcBef>
                <a:spcPts val="500"/>
              </a:spcBef>
              <a:defRPr sz="2200"/>
            </a:pPr>
            <a:r>
              <a:t>Can use tools to abstract knowledge</a:t>
            </a:r>
          </a:p>
          <a:p>
            <a:pPr lvl="1" marL="742950" indent="-285750">
              <a:spcBef>
                <a:spcPts val="500"/>
              </a:spcBef>
              <a:defRPr sz="2200"/>
            </a:pPr>
            <a:r>
              <a:t>Easy to share</a:t>
            </a:r>
          </a:p>
        </p:txBody>
      </p:sp>
      <p:sp>
        <p:nvSpPr>
          <p:cNvPr id="143" name="Shape 143"/>
          <p:cNvSpPr/>
          <p:nvPr/>
        </p:nvSpPr>
        <p:spPr>
          <a:xfrm>
            <a:off x="4648200" y="1200151"/>
            <a:ext cx="4038600" cy="25659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5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Roboto Condensed Regular"/>
                <a:ea typeface="Roboto Condensed Regular"/>
                <a:cs typeface="Roboto Condensed Regular"/>
                <a:sym typeface="Roboto Condensed Regular"/>
              </a:defRPr>
            </a:pPr>
            <a:r>
              <a:t>Problems</a:t>
            </a:r>
          </a:p>
          <a:p>
            <a:pPr lvl="1" marL="742950" indent="-285750">
              <a:spcBef>
                <a:spcPts val="500"/>
              </a:spcBef>
              <a:buSzPct val="100000"/>
              <a:buFont typeface="Arial"/>
              <a:buChar char="–"/>
              <a:defRPr sz="22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Roboto Condensed Regular"/>
                <a:ea typeface="Roboto Condensed Regular"/>
                <a:cs typeface="Roboto Condensed Regular"/>
                <a:sym typeface="Roboto Condensed Regular"/>
              </a:defRPr>
            </a:pPr>
            <a:r>
              <a:t>Script writer must be expert in XNAT &amp; executables</a:t>
            </a:r>
          </a:p>
          <a:p>
            <a:pPr lvl="1" marL="742950" indent="-285750">
              <a:spcBef>
                <a:spcPts val="500"/>
              </a:spcBef>
              <a:buSzPct val="100000"/>
              <a:buFont typeface="Arial"/>
              <a:buChar char="–"/>
              <a:defRPr sz="22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Roboto Condensed Regular"/>
                <a:ea typeface="Roboto Condensed Regular"/>
                <a:cs typeface="Roboto Condensed Regular"/>
                <a:sym typeface="Roboto Condensed Regular"/>
              </a:defRPr>
            </a:pPr>
            <a:r>
              <a:t>Script executor must log on to execution machines</a:t>
            </a:r>
          </a:p>
          <a:p>
            <a:pPr lvl="1" marL="742950" indent="-285750">
              <a:spcBef>
                <a:spcPts val="500"/>
              </a:spcBef>
              <a:buSzPct val="100000"/>
              <a:buFont typeface="Arial"/>
              <a:buChar char="–"/>
              <a:defRPr sz="22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Roboto Condensed Regular"/>
                <a:ea typeface="Roboto Condensed Regular"/>
                <a:cs typeface="Roboto Condensed Regular"/>
                <a:sym typeface="Roboto Condensed Regular"/>
              </a:defRPr>
            </a:pPr>
            <a:r>
              <a:t>Heterogeneous environments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XNAT Pipeline Engine</a:t>
            </a:r>
          </a:p>
        </p:txBody>
      </p:sp>
      <p:sp>
        <p:nvSpPr>
          <p:cNvPr id="146" name="Shape 146"/>
          <p:cNvSpPr/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/>
            <a:r>
              <a:t>An expert writes a pipeline that automates</a:t>
            </a:r>
            <a:r>
              <a:t>…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Downloading from XNAT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Running executables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Gathering outputs</a:t>
            </a:r>
          </a:p>
          <a:p>
            <a:pPr/>
            <a:r>
              <a:t>Non-expert runs pipeline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XNAT template workshop 2016-16x9">
  <a:themeElements>
    <a:clrScheme name="XNAT template workshop 2016-16x9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XNAT template workshop 2016-16x9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XNAT template workshop 2016-16x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XNAT template workshop 2016-16x9">
  <a:themeElements>
    <a:clrScheme name="XNAT template workshop 2016-16x9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XNAT template workshop 2016-16x9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XNAT template workshop 2016-16x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