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72" r:id="rId2"/>
  </p:sldMasterIdLst>
  <p:notesMasterIdLst>
    <p:notesMasterId r:id="rId16"/>
  </p:notesMasterIdLst>
  <p:sldIdLst>
    <p:sldId id="265" r:id="rId3"/>
    <p:sldId id="262" r:id="rId4"/>
    <p:sldId id="266" r:id="rId5"/>
    <p:sldId id="267" r:id="rId6"/>
    <p:sldId id="268" r:id="rId7"/>
    <p:sldId id="272" r:id="rId8"/>
    <p:sldId id="269" r:id="rId9"/>
    <p:sldId id="271" r:id="rId10"/>
    <p:sldId id="273" r:id="rId11"/>
    <p:sldId id="274" r:id="rId12"/>
    <p:sldId id="275" r:id="rId13"/>
    <p:sldId id="276" r:id="rId14"/>
    <p:sldId id="277" r:id="rId15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Roboto Condensed" pitchFamily="2" charset="0"/>
      <p:regular r:id="rId2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6DB03"/>
    <a:srgbClr val="FFFF99"/>
    <a:srgbClr val="213F7D"/>
    <a:srgbClr val="4F81BD"/>
    <a:srgbClr val="FF66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5" d="100"/>
          <a:sy n="135" d="100"/>
        </p:scale>
        <p:origin x="120" y="246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84707-6108-4B50-8E31-55B6FE4737F7}" type="datetimeFigureOut">
              <a:rPr lang="en-US" smtClean="0"/>
              <a:t>6/5/2016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B8500C-2811-49A8-A00D-140CAC329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792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950369"/>
            <a:ext cx="3886200" cy="1102519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095750"/>
            <a:ext cx="3886200" cy="6858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>
                    <a:lumMod val="50000"/>
                  </a:schemeClr>
                </a:solidFill>
                <a:effectLst/>
                <a:latin typeface="Roboto Condensed" pitchFamily="2" charset="0"/>
                <a:ea typeface="Roboto Condensed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14300"/>
            <a:ext cx="8229600" cy="479822"/>
          </a:xfrm>
        </p:spPr>
        <p:txBody>
          <a:bodyPr>
            <a:normAutofit/>
          </a:bodyPr>
          <a:lstStyle>
            <a:lvl1pPr>
              <a:defRPr sz="2400">
                <a:solidFill>
                  <a:srgbClr val="213F7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6/5/2016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952750"/>
            <a:ext cx="3752850" cy="1102519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098130"/>
            <a:ext cx="3755189" cy="75962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Roboto Condensed" pitchFamily="2" charset="0"/>
                <a:ea typeface="Roboto Condensed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6/5/2016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6/5/2016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8" cy="514349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114300"/>
            <a:ext cx="8229600" cy="480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74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13F7D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DF46816C-3D94-4DF2-8266-56D515106B58}" type="datetimeFigureOut">
              <a:rPr lang="en-US" smtClean="0"/>
              <a:pPr/>
              <a:t>6/5/2016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4767263"/>
            <a:ext cx="3276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13F7D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4767263"/>
            <a:ext cx="457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13F7D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85800"/>
            <a:ext cx="9144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7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213F7D"/>
          </a:solidFill>
          <a:effectLst/>
          <a:latin typeface="Roboto Condensed" pitchFamily="2" charset="0"/>
          <a:ea typeface="Roboto Condensed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" y="0"/>
            <a:ext cx="9143244" cy="514307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213F7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102870"/>
            <a:ext cx="8229600" cy="480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74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DF46816C-3D94-4DF2-8266-56D515106B58}" type="datetimeFigureOut">
              <a:rPr lang="en-US" smtClean="0"/>
              <a:pPr/>
              <a:t>6/5/2016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4767263"/>
            <a:ext cx="3276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4767263"/>
            <a:ext cx="457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85800"/>
            <a:ext cx="9144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8" r:id="rId4"/>
    <p:sldLayoutId id="2147483679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effectLst/>
          <a:latin typeface="Roboto Condensed" pitchFamily="2" charset="0"/>
          <a:ea typeface="Roboto Condensed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bitbucket.org/xnatdev/nrg_selenium" TargetMode="External"/><Relationship Id="rId2" Type="http://schemas.openxmlformats.org/officeDocument/2006/relationships/hyperlink" Target="http://www.seleniumhq.org/download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moore.c@wustl.edu" TargetMode="External"/><Relationship Id="rId5" Type="http://schemas.openxmlformats.org/officeDocument/2006/relationships/hyperlink" Target="https://bitbucket.org/xnatdev/cnda_selenium_pipeline_tests" TargetMode="External"/><Relationship Id="rId4" Type="http://schemas.openxmlformats.org/officeDocument/2006/relationships/hyperlink" Target="https://bitbucket.org/xnatdev/nrg_selenium_1_6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eleniumhq.org/download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itbucket.org/xnatdev/nrg_selenium_1_6" TargetMode="External"/><Relationship Id="rId2" Type="http://schemas.openxmlformats.org/officeDocument/2006/relationships/hyperlink" Target="https://bitbucket.org/xnatdev/nrg_selenium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bitbucket.org/xnatdev/cnda_selenium_pipeline_tests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Automated XNAT Testing with Selenium and JIRA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Charlie Moore, June 7, 2016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95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Now what?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71550"/>
            <a:ext cx="8153400" cy="2514600"/>
          </a:xfrm>
        </p:spPr>
        <p:txBody>
          <a:bodyPr>
            <a:noAutofit/>
          </a:bodyPr>
          <a:lstStyle/>
          <a:p>
            <a:r>
              <a:rPr lang="en-US" sz="2000" dirty="0" smtClean="0"/>
              <a:t>Great, I have these Selenium tests, but…</a:t>
            </a:r>
          </a:p>
          <a:p>
            <a:r>
              <a:rPr lang="en-US" sz="2000" dirty="0" smtClean="0"/>
              <a:t>What happens when something goes wrong?</a:t>
            </a:r>
          </a:p>
          <a:p>
            <a:r>
              <a:rPr lang="en-US" sz="2000" dirty="0" smtClean="0"/>
              <a:t>Alternatively, what if I want a record of my tests?</a:t>
            </a:r>
          </a:p>
          <a:p>
            <a:r>
              <a:rPr lang="en-US" sz="2000" dirty="0" smtClean="0"/>
              <a:t>Both concerns are </a:t>
            </a:r>
            <a:r>
              <a:rPr lang="en-US" sz="2000" dirty="0" err="1" smtClean="0"/>
              <a:t>alieviated</a:t>
            </a:r>
            <a:r>
              <a:rPr lang="en-US" sz="2000" dirty="0" smtClean="0"/>
              <a:t> by integrating Selenium tests with JIRA (more specifically, the Zephyr and ZAPI JIRA plugins).</a:t>
            </a:r>
          </a:p>
          <a:p>
            <a:pPr lvl="1"/>
            <a:r>
              <a:rPr lang="en-US" sz="1600" dirty="0" smtClean="0"/>
              <a:t>Provided by </a:t>
            </a:r>
            <a:r>
              <a:rPr lang="en-US" sz="1600" dirty="0" err="1" smtClean="0"/>
              <a:t>nrg_selenium</a:t>
            </a:r>
            <a:r>
              <a:rPr lang="en-US" sz="1600" dirty="0" smtClean="0"/>
              <a:t> packages mentioned earlier</a:t>
            </a:r>
          </a:p>
        </p:txBody>
      </p:sp>
    </p:spTree>
    <p:extLst>
      <p:ext uri="{BB962C8B-B14F-4D97-AF65-F5344CB8AC3E}">
        <p14:creationId xmlns:p14="http://schemas.microsoft.com/office/powerpoint/2010/main" val="171527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JIRA Integration Schematic (</a:t>
            </a:r>
            <a:r>
              <a:rPr lang="en-US" dirty="0" err="1"/>
              <a:t>testNG</a:t>
            </a:r>
            <a:r>
              <a:rPr lang="en-US" dirty="0"/>
              <a:t> </a:t>
            </a:r>
            <a:r>
              <a:rPr lang="en-US" dirty="0" smtClean="0"/>
              <a:t>annotations)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42950"/>
            <a:ext cx="8534400" cy="3810000"/>
          </a:xfrm>
        </p:spPr>
        <p:txBody>
          <a:bodyPr>
            <a:noAutofit/>
          </a:bodyPr>
          <a:lstStyle/>
          <a:p>
            <a:r>
              <a:rPr lang="en-US" sz="1800" dirty="0" smtClean="0"/>
              <a:t>@</a:t>
            </a:r>
            <a:r>
              <a:rPr lang="en-US" sz="1800" dirty="0" err="1" smtClean="0"/>
              <a:t>BeforeSuite</a:t>
            </a:r>
            <a:r>
              <a:rPr lang="en-US" sz="1800" dirty="0" smtClean="0"/>
              <a:t> phase:</a:t>
            </a:r>
          </a:p>
          <a:p>
            <a:pPr lvl="1"/>
            <a:r>
              <a:rPr lang="en-US" sz="1800" dirty="0" smtClean="0"/>
              <a:t>Create a new Test Cycle under the specified JIRA project and version.</a:t>
            </a:r>
          </a:p>
          <a:p>
            <a:pPr lvl="1"/>
            <a:r>
              <a:rPr lang="en-US" sz="1800" dirty="0" smtClean="0"/>
              <a:t>Add an execution for each test to be run under this cycle.</a:t>
            </a:r>
            <a:endParaRPr lang="en-US" sz="1800" dirty="0"/>
          </a:p>
          <a:p>
            <a:r>
              <a:rPr lang="en-US" sz="1800" dirty="0" smtClean="0"/>
              <a:t>@Test phase:</a:t>
            </a:r>
          </a:p>
          <a:p>
            <a:pPr lvl="1"/>
            <a:r>
              <a:rPr lang="en-US" sz="1800" dirty="0" smtClean="0"/>
              <a:t>As each @Test begins, corresponding execution is updated from unexecuted to WIP (Work in Progress)</a:t>
            </a:r>
          </a:p>
          <a:p>
            <a:pPr lvl="1"/>
            <a:r>
              <a:rPr lang="en-US" sz="1800" dirty="0" smtClean="0"/>
              <a:t>Steps are updated in JIRA as @Test reaches key points.</a:t>
            </a:r>
          </a:p>
          <a:p>
            <a:pPr lvl="1"/>
            <a:r>
              <a:rPr lang="en-US" sz="1800" dirty="0" smtClean="0"/>
              <a:t>Upon successful @Test completion or failure, corresponding execution is updated appropriately.</a:t>
            </a:r>
          </a:p>
        </p:txBody>
      </p:sp>
    </p:spTree>
    <p:extLst>
      <p:ext uri="{BB962C8B-B14F-4D97-AF65-F5344CB8AC3E}">
        <p14:creationId xmlns:p14="http://schemas.microsoft.com/office/powerpoint/2010/main" val="342889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Final Product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352550"/>
            <a:ext cx="8678504" cy="2737640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" y="742950"/>
            <a:ext cx="7086600" cy="685800"/>
          </a:xfrm>
        </p:spPr>
        <p:txBody>
          <a:bodyPr>
            <a:noAutofit/>
          </a:bodyPr>
          <a:lstStyle/>
          <a:p>
            <a:r>
              <a:rPr lang="en-US" sz="2000" dirty="0" smtClean="0"/>
              <a:t>A portion of a test execution in JIRA:</a:t>
            </a:r>
          </a:p>
        </p:txBody>
      </p:sp>
    </p:spTree>
    <p:extLst>
      <p:ext uri="{BB962C8B-B14F-4D97-AF65-F5344CB8AC3E}">
        <p14:creationId xmlns:p14="http://schemas.microsoft.com/office/powerpoint/2010/main" val="56738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Wrapping Up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28600" y="742950"/>
            <a:ext cx="8534400" cy="3581400"/>
          </a:xfrm>
        </p:spPr>
        <p:txBody>
          <a:bodyPr>
            <a:noAutofit/>
          </a:bodyPr>
          <a:lstStyle/>
          <a:p>
            <a:r>
              <a:rPr lang="en-US" dirty="0" smtClean="0"/>
              <a:t>List of all links in presentation:</a:t>
            </a:r>
          </a:p>
          <a:p>
            <a:pPr lvl="1"/>
            <a:r>
              <a:rPr lang="en-US" sz="1600" dirty="0">
                <a:hlinkClick r:id="rId2"/>
              </a:rPr>
              <a:t>http://</a:t>
            </a:r>
            <a:r>
              <a:rPr lang="en-US" sz="1600" dirty="0">
                <a:solidFill>
                  <a:schemeClr val="accent2">
                    <a:lumMod val="40000"/>
                    <a:lumOff val="60000"/>
                  </a:schemeClr>
                </a:solidFill>
                <a:hlinkClick r:id="rId2"/>
              </a:rPr>
              <a:t>www.seleniumhq.org/download</a:t>
            </a:r>
            <a:r>
              <a:rPr lang="en-US" sz="1600" dirty="0" smtClean="0">
                <a:hlinkClick r:id="rId2"/>
              </a:rPr>
              <a:t>/</a:t>
            </a:r>
            <a:endParaRPr lang="en-US" sz="1600" dirty="0" smtClean="0"/>
          </a:p>
          <a:p>
            <a:pPr lvl="1"/>
            <a:r>
              <a:rPr lang="en-US" sz="1600" dirty="0">
                <a:hlinkClick r:id="rId3"/>
              </a:rPr>
              <a:t>https://</a:t>
            </a:r>
            <a:r>
              <a:rPr lang="en-US" sz="1600" dirty="0" smtClean="0">
                <a:hlinkClick r:id="rId3"/>
              </a:rPr>
              <a:t>bitbucket.org/xnatdev/nrg_selenium</a:t>
            </a:r>
            <a:endParaRPr lang="en-US" sz="1600" dirty="0" smtClean="0"/>
          </a:p>
          <a:p>
            <a:pPr lvl="1"/>
            <a:r>
              <a:rPr lang="en-US" sz="1600" dirty="0">
                <a:hlinkClick r:id="rId4"/>
              </a:rPr>
              <a:t>https://</a:t>
            </a:r>
            <a:r>
              <a:rPr lang="en-US" sz="1600" dirty="0" smtClean="0">
                <a:hlinkClick r:id="rId4"/>
              </a:rPr>
              <a:t>bitbucket.org/xnatdev/nrg_selenium_1_6</a:t>
            </a:r>
            <a:endParaRPr lang="en-US" sz="1600" dirty="0" smtClean="0"/>
          </a:p>
          <a:p>
            <a:pPr lvl="1"/>
            <a:r>
              <a:rPr lang="en-US" sz="1600" dirty="0">
                <a:hlinkClick r:id="rId5"/>
              </a:rPr>
              <a:t>https://</a:t>
            </a:r>
            <a:r>
              <a:rPr lang="en-US" sz="1600" dirty="0" smtClean="0">
                <a:hlinkClick r:id="rId5"/>
              </a:rPr>
              <a:t>bitbucket.org/xnatdev/cnda_selenium_pipeline_tests</a:t>
            </a:r>
            <a:endParaRPr lang="en-US" sz="1600" dirty="0" smtClean="0"/>
          </a:p>
          <a:p>
            <a:r>
              <a:rPr lang="en-US" dirty="0" smtClean="0"/>
              <a:t>Questions?</a:t>
            </a:r>
          </a:p>
          <a:p>
            <a:pPr lvl="1"/>
            <a:r>
              <a:rPr lang="en-US" dirty="0" smtClean="0"/>
              <a:t>You can also email me later: </a:t>
            </a:r>
            <a:r>
              <a:rPr lang="en-US" dirty="0" smtClean="0">
                <a:hlinkClick r:id="rId6"/>
              </a:rPr>
              <a:t>moore.c@wustl.edu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90329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Brief Introduction to Selenium</a:t>
            </a:r>
          </a:p>
          <a:p>
            <a:r>
              <a:rPr lang="en-US" dirty="0" smtClean="0"/>
              <a:t>XNAT-themed tests based around Selenium and </a:t>
            </a:r>
            <a:r>
              <a:rPr lang="en-US" dirty="0" err="1" smtClean="0"/>
              <a:t>testNG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CNDA Pipeline Tests</a:t>
            </a:r>
          </a:p>
          <a:p>
            <a:r>
              <a:rPr lang="en-US" dirty="0" smtClean="0"/>
              <a:t>Brief overview of test integration with JIRA and Zephyr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452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Getting Set up with Selenium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42950"/>
            <a:ext cx="4648200" cy="3886200"/>
          </a:xfrm>
        </p:spPr>
        <p:txBody>
          <a:bodyPr/>
          <a:lstStyle/>
          <a:p>
            <a:r>
              <a:rPr lang="en-US" sz="2000" dirty="0" smtClean="0"/>
              <a:t>Selenium “IDE”</a:t>
            </a:r>
          </a:p>
          <a:p>
            <a:pPr lvl="1"/>
            <a:r>
              <a:rPr lang="en-US" dirty="0" smtClean="0"/>
              <a:t>Pros:</a:t>
            </a:r>
          </a:p>
          <a:p>
            <a:pPr lvl="2"/>
            <a:r>
              <a:rPr lang="en-US" sz="2000" dirty="0" smtClean="0"/>
              <a:t>Easy</a:t>
            </a:r>
          </a:p>
          <a:p>
            <a:pPr lvl="2"/>
            <a:r>
              <a:rPr lang="en-US" sz="2000" dirty="0" smtClean="0"/>
              <a:t>Recording</a:t>
            </a:r>
          </a:p>
          <a:p>
            <a:pPr lvl="2"/>
            <a:r>
              <a:rPr lang="en-US" sz="2000" dirty="0" smtClean="0"/>
              <a:t>Lightweight</a:t>
            </a:r>
          </a:p>
          <a:p>
            <a:pPr lvl="1"/>
            <a:r>
              <a:rPr lang="en-US" dirty="0" smtClean="0"/>
              <a:t>Cons:</a:t>
            </a:r>
          </a:p>
          <a:p>
            <a:pPr lvl="2"/>
            <a:r>
              <a:rPr lang="en-US" dirty="0" smtClean="0"/>
              <a:t>Scalability</a:t>
            </a:r>
          </a:p>
          <a:p>
            <a:pPr lvl="2"/>
            <a:r>
              <a:rPr lang="en-US" dirty="0" smtClean="0"/>
              <a:t>Frailty</a:t>
            </a:r>
          </a:p>
          <a:p>
            <a:pPr lvl="2"/>
            <a:r>
              <a:rPr lang="en-US" dirty="0" smtClean="0"/>
              <a:t>(Un)portability</a:t>
            </a:r>
          </a:p>
          <a:p>
            <a:pPr lvl="2"/>
            <a:r>
              <a:rPr lang="en-US" dirty="0" smtClean="0"/>
              <a:t>Lightweight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876700"/>
            <a:ext cx="5180013" cy="375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411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Getting Set up with Selenium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42950"/>
            <a:ext cx="7543800" cy="29718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Selenium WebDriver</a:t>
            </a:r>
          </a:p>
          <a:p>
            <a:pPr lvl="1"/>
            <a:r>
              <a:rPr lang="en-US" dirty="0" smtClean="0"/>
              <a:t>Robust</a:t>
            </a:r>
          </a:p>
          <a:p>
            <a:pPr lvl="1"/>
            <a:r>
              <a:rPr lang="en-US" dirty="0" smtClean="0"/>
              <a:t>Multiplatform/browser</a:t>
            </a:r>
          </a:p>
          <a:p>
            <a:pPr lvl="1"/>
            <a:r>
              <a:rPr lang="en-US" dirty="0" smtClean="0"/>
              <a:t>Maintainable</a:t>
            </a:r>
            <a:endParaRPr lang="en-US" dirty="0" smtClean="0"/>
          </a:p>
          <a:p>
            <a:pPr lvl="1"/>
            <a:r>
              <a:rPr lang="en-US" dirty="0" smtClean="0"/>
              <a:t>Available at:</a:t>
            </a:r>
          </a:p>
          <a:p>
            <a:pPr lvl="2"/>
            <a:r>
              <a:rPr lang="en-US" sz="2000" dirty="0" smtClean="0">
                <a:hlinkClick r:id="rId2"/>
              </a:rPr>
              <a:t>http://</a:t>
            </a:r>
            <a:r>
              <a:rPr lang="en-US" sz="2000" dirty="0" smtClean="0">
                <a:solidFill>
                  <a:schemeClr val="accent2">
                    <a:lumMod val="40000"/>
                    <a:lumOff val="60000"/>
                  </a:schemeClr>
                </a:solidFill>
                <a:hlinkClick r:id="rId2"/>
              </a:rPr>
              <a:t>www.seleniumhq.org/download</a:t>
            </a:r>
            <a:r>
              <a:rPr lang="en-US" sz="2000" dirty="0" smtClean="0">
                <a:hlinkClick r:id="rId2"/>
              </a:rPr>
              <a:t>/</a:t>
            </a:r>
            <a:r>
              <a:rPr lang="en-US" sz="2000" dirty="0" smtClean="0"/>
              <a:t>, or</a:t>
            </a:r>
          </a:p>
          <a:p>
            <a:pPr lvl="2"/>
            <a:r>
              <a:rPr lang="en-US" sz="2000" dirty="0" smtClean="0"/>
              <a:t>Java library available with maven: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638300" y="3405410"/>
            <a:ext cx="5257800" cy="938719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E8BF6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&lt;dependency&gt;</a:t>
            </a:r>
            <a:b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E8BF6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E8BF6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kumimoji="0" lang="en-US" altLang="en-US" sz="1100" b="0" i="0" u="none" strike="noStrike" cap="none" normalizeH="0" baseline="0" dirty="0" err="1" smtClean="0">
                <a:ln>
                  <a:noFill/>
                </a:ln>
                <a:solidFill>
                  <a:srgbClr val="E8BF6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groupId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E8BF6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en-US" altLang="en-US" sz="11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org.seleniumhq.selenium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E8BF6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en-US" altLang="en-US" sz="1100" b="0" i="0" u="none" strike="noStrike" cap="none" normalizeH="0" baseline="0" dirty="0" err="1" smtClean="0">
                <a:ln>
                  <a:noFill/>
                </a:ln>
                <a:solidFill>
                  <a:srgbClr val="E8BF6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groupId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E8BF6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E8BF6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E8BF6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</a:t>
            </a:r>
            <a:r>
              <a:rPr kumimoji="0" lang="en-US" altLang="en-US" sz="1100" b="0" i="0" u="none" strike="noStrike" cap="none" normalizeH="0" baseline="0" dirty="0" err="1" smtClean="0">
                <a:ln>
                  <a:noFill/>
                </a:ln>
                <a:solidFill>
                  <a:srgbClr val="E8BF6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artifactId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E8BF6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selenium-java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E8BF6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</a:t>
            </a:r>
            <a:r>
              <a:rPr kumimoji="0" lang="en-US" altLang="en-US" sz="1100" b="0" i="0" u="none" strike="noStrike" cap="none" normalizeH="0" baseline="0" dirty="0" err="1" smtClean="0">
                <a:ln>
                  <a:noFill/>
                </a:ln>
                <a:solidFill>
                  <a:srgbClr val="E8BF6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artifactId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E8BF6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b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E8BF6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E8BF6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&lt;version&gt;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2.53.0</a:t>
            </a: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E8BF6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&lt;/version&gt;</a:t>
            </a:r>
            <a:b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E8BF6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1100" b="0" i="0" u="none" strike="noStrike" cap="none" normalizeH="0" baseline="0" dirty="0" smtClean="0">
                <a:ln>
                  <a:noFill/>
                </a:ln>
                <a:solidFill>
                  <a:srgbClr val="E8BF6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&lt;/dependency&gt;</a:t>
            </a:r>
            <a:endParaRPr kumimoji="0" lang="en-US" altLang="en-US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085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Getting Started with Selenium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42950"/>
            <a:ext cx="4114800" cy="14478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Identifying elements of interest:</a:t>
            </a:r>
          </a:p>
          <a:p>
            <a:pPr lvl="1"/>
            <a:r>
              <a:rPr lang="en-US" dirty="0" smtClean="0"/>
              <a:t>Gold standard: element ids</a:t>
            </a:r>
          </a:p>
          <a:p>
            <a:pPr lvl="1"/>
            <a:r>
              <a:rPr lang="en-US" dirty="0" smtClean="0"/>
              <a:t>Plan B: More advanced locating</a:t>
            </a:r>
            <a:br>
              <a:rPr lang="en-US" dirty="0" smtClean="0"/>
            </a:br>
            <a:r>
              <a:rPr lang="en-US" dirty="0" smtClean="0"/>
              <a:t>strategies like XPath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412" y="2190750"/>
            <a:ext cx="7767064" cy="2802478"/>
          </a:xfrm>
          <a:prstGeom prst="rect">
            <a:avLst/>
          </a:prstGeom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4495800" y="742950"/>
            <a:ext cx="4114800" cy="99060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boto Condensed" pitchFamily="2" charset="0"/>
                <a:ea typeface="Roboto Condensed" pitchFamily="2" charset="0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smtClean="0"/>
              <a:t>Working with </a:t>
            </a:r>
            <a:r>
              <a:rPr lang="en-US" sz="2000" dirty="0" err="1" smtClean="0"/>
              <a:t>WebElements</a:t>
            </a:r>
            <a:r>
              <a:rPr lang="en-US" sz="2000" dirty="0" smtClean="0"/>
              <a:t>:</a:t>
            </a:r>
          </a:p>
          <a:p>
            <a:pPr lvl="1"/>
            <a:r>
              <a:rPr lang="en-US" dirty="0" smtClean="0"/>
              <a:t>Predefined methods for clicks, filling fields, etc.</a:t>
            </a: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5041163" y="1799898"/>
            <a:ext cx="3700052" cy="230832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900" dirty="0" err="1" smtClean="0">
                <a:solidFill>
                  <a:srgbClr val="9876AA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driver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.findElement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(By.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loginButton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)).click()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556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CNDA Selenium Pipeline Tests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Base NRG Selenium Package:</a:t>
            </a:r>
          </a:p>
          <a:p>
            <a:pPr lvl="1"/>
            <a:r>
              <a:rPr lang="en-US" dirty="0" smtClean="0"/>
              <a:t>Source of the engine to actually run the tests.</a:t>
            </a:r>
          </a:p>
          <a:p>
            <a:pPr lvl="1"/>
            <a:r>
              <a:rPr lang="en-US" dirty="0" smtClean="0"/>
              <a:t>Extra Crispy 1.7 version: </a:t>
            </a: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bitbucket.org/xnatdev/nrg_selenium</a:t>
            </a:r>
            <a:endParaRPr lang="en-US" dirty="0" smtClean="0"/>
          </a:p>
          <a:p>
            <a:pPr lvl="1"/>
            <a:r>
              <a:rPr lang="en-US" dirty="0" smtClean="0"/>
              <a:t>Legacy 1.6 version</a:t>
            </a:r>
            <a:r>
              <a:rPr lang="en-US" dirty="0"/>
              <a:t>: </a:t>
            </a: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bitbucket.org/xnatdev/nrg_selenium_1_6</a:t>
            </a:r>
            <a:endParaRPr lang="en-US" dirty="0" smtClean="0"/>
          </a:p>
          <a:p>
            <a:pPr lvl="1"/>
            <a:r>
              <a:rPr lang="en-US" dirty="0" smtClean="0"/>
              <a:t>CNDA pipeline tests use 1.6 since CNDA is running XNAT 1.6</a:t>
            </a:r>
          </a:p>
          <a:p>
            <a:r>
              <a:rPr lang="en-US" dirty="0" smtClean="0"/>
              <a:t>CNDA Pipeline Test Package:</a:t>
            </a:r>
          </a:p>
          <a:p>
            <a:pPr lvl="1"/>
            <a:r>
              <a:rPr lang="en-US" dirty="0" smtClean="0"/>
              <a:t>Contains specific CNDA pipeline tests.</a:t>
            </a:r>
          </a:p>
          <a:p>
            <a:pPr lvl="1"/>
            <a:r>
              <a:rPr lang="en-US" dirty="0"/>
              <a:t>Available at: </a:t>
            </a:r>
            <a:r>
              <a:rPr lang="en-US" dirty="0">
                <a:hlinkClick r:id="rId4"/>
              </a:rPr>
              <a:t>https://</a:t>
            </a:r>
            <a:r>
              <a:rPr lang="en-US" dirty="0" smtClean="0">
                <a:hlinkClick r:id="rId4"/>
              </a:rPr>
              <a:t>bitbucket.org/xnatdev/cnda_selenium_pipeline_tests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528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Pipeline Test Schematic (</a:t>
            </a:r>
            <a:r>
              <a:rPr lang="en-US" dirty="0" err="1" smtClean="0"/>
              <a:t>testNG</a:t>
            </a:r>
            <a:r>
              <a:rPr lang="en-US" dirty="0" smtClean="0"/>
              <a:t> annotations)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42950"/>
            <a:ext cx="8153400" cy="3886200"/>
          </a:xfrm>
        </p:spPr>
        <p:txBody>
          <a:bodyPr>
            <a:noAutofit/>
          </a:bodyPr>
          <a:lstStyle/>
          <a:p>
            <a:r>
              <a:rPr lang="en-US" sz="1800" dirty="0" smtClean="0"/>
              <a:t>@</a:t>
            </a:r>
            <a:r>
              <a:rPr lang="en-US" sz="1800" dirty="0" err="1" smtClean="0"/>
              <a:t>BeforeSuite</a:t>
            </a:r>
            <a:r>
              <a:rPr lang="en-US" sz="1800" dirty="0" smtClean="0"/>
              <a:t>:</a:t>
            </a:r>
          </a:p>
          <a:p>
            <a:pPr lvl="1"/>
            <a:r>
              <a:rPr lang="en-US" sz="1800" dirty="0" smtClean="0"/>
              <a:t>Check to ensure that the selenium user account is setup correctly on CNDA</a:t>
            </a:r>
          </a:p>
          <a:p>
            <a:r>
              <a:rPr lang="en-US" sz="1800" dirty="0" smtClean="0"/>
              <a:t>@Test phase:</a:t>
            </a:r>
          </a:p>
          <a:p>
            <a:pPr lvl="1"/>
            <a:r>
              <a:rPr lang="en-US" sz="1800" dirty="0" smtClean="0"/>
              <a:t>Launch all pipelines, each launch corresponding to 1 @Test</a:t>
            </a:r>
          </a:p>
          <a:p>
            <a:pPr lvl="1"/>
            <a:r>
              <a:rPr lang="en-US" sz="1800" dirty="0" smtClean="0"/>
              <a:t>For each pipeline that passed the launch phase, run various customized checks on the session to ensure correct pipeline execution. The checks for each session correspond to 1 @Test and include:</a:t>
            </a:r>
          </a:p>
          <a:p>
            <a:pPr lvl="2"/>
            <a:r>
              <a:rPr lang="en-US" dirty="0" smtClean="0"/>
              <a:t>Creation of assessors</a:t>
            </a:r>
          </a:p>
          <a:p>
            <a:pPr lvl="2"/>
            <a:r>
              <a:rPr lang="en-US" dirty="0" smtClean="0"/>
              <a:t>Files created under parent session resources/scans, files created under assessor</a:t>
            </a:r>
          </a:p>
          <a:p>
            <a:pPr lvl="2"/>
            <a:r>
              <a:rPr lang="en-US" dirty="0" smtClean="0"/>
              <a:t>Values displayed in created assessors, checked to match specified criteria such as exact equality, within 1% error, etc.</a:t>
            </a:r>
          </a:p>
        </p:txBody>
      </p:sp>
    </p:spTree>
    <p:extLst>
      <p:ext uri="{BB962C8B-B14F-4D97-AF65-F5344CB8AC3E}">
        <p14:creationId xmlns:p14="http://schemas.microsoft.com/office/powerpoint/2010/main" val="157261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Pipeline Launch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42950"/>
            <a:ext cx="8534400" cy="914400"/>
          </a:xfrm>
        </p:spPr>
        <p:txBody>
          <a:bodyPr>
            <a:noAutofit/>
          </a:bodyPr>
          <a:lstStyle/>
          <a:p>
            <a:r>
              <a:rPr lang="en-US" sz="2000" dirty="0" smtClean="0"/>
              <a:t>Entire test can be constructed as a List of simple elements describing basic core operations (click, fill text, select dropdown option, etc.)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43000" y="1504950"/>
            <a:ext cx="7924800" cy="3416320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BBB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@Test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void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FFC66D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testLaunchFS_PUP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  <a:b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.add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TestStepElement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(By.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"start"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XNATLocators.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BUTTON_ADVANCE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.add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SelectElement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(By.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pet_scan_id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"5: DIAN PIB 336mtx (AC)"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.add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TestStepElement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(By.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"start"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XNATLocators.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BUTTON_ADVANCE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.add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ClickElement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By.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xpath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"//input[@value='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freesurfer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']"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.add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TestStepElement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(By.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"start"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XNATLocators.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BUTTON_ADVANCE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.add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BUTTON_ADVANCE_CLICK_ELEMENT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.add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TestStepElement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(By.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"start"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XNATLocators.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BUTTON_ADVANCE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.add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ClickElement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By.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xpath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"//input[@data-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mrlabel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='PUP_FS_MR']"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.add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TestStepElement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(By.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"start"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XNATLocators.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BUTTON_ADVANCE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.add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BUTTON_ADVANCE_CLICK_ELEMENT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.add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TestStepElement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(By.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"start"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XNATLocators.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BUTTON_ADVANCE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.add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FillElement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(By.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name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refroistr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"Cerebellum-Cortex"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.add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TestStepElement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(By.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"start"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XNATLocators.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BUTTON_ADVANCE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.add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BUTTON_ADVANCE_CLICK_ELEMENT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.add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TestStepElement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(By.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id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"start"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XNATLocators.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BUTTON_ADVANCE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.add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SimpleClickElement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XNATLocators.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BUTTON_ADVANCE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.add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AlertElement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"Build pipeline with these parameters?"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.add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TestStepElement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By.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xpath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"//*[contains(text(), 'The build process was successfully 	launched')]"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By.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xpath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"//td[@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valign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='bottom']"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config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.add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new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SimpleClickElement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By.</a:t>
            </a:r>
            <a:r>
              <a:rPr kumimoji="0" lang="en-US" altLang="en-US" sz="900" b="0" i="1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xpath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"//input[@value='CLOSE']"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performPipelineTest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PUP_FS_SESSION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en-US" altLang="en-US" sz="900" b="0" i="0" u="none" strike="noStrike" cap="none" normalizeH="0" baseline="0" dirty="0" err="1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PETUnifiedPipeline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900" b="0" i="1" u="none" strike="noStrike" cap="none" normalizeH="0" baseline="0" dirty="0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PUP_HISTORY_NAME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dirty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468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Pipeline Check Test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42950"/>
            <a:ext cx="8534400" cy="914400"/>
          </a:xfrm>
        </p:spPr>
        <p:txBody>
          <a:bodyPr>
            <a:noAutofit/>
          </a:bodyPr>
          <a:lstStyle/>
          <a:p>
            <a:r>
              <a:rPr lang="en-US" sz="2000" dirty="0" smtClean="0"/>
              <a:t>Standardized steps pass through </a:t>
            </a:r>
            <a:r>
              <a:rPr lang="en-US" sz="2000" dirty="0" err="1" smtClean="0"/>
              <a:t>checkPipelineTest</a:t>
            </a:r>
            <a:r>
              <a:rPr lang="en-US" sz="2000" dirty="0" smtClean="0"/>
              <a:t> method. Customized operations are added after </a:t>
            </a:r>
            <a:r>
              <a:rPr lang="en-US" sz="2000" dirty="0" err="1" smtClean="0"/>
              <a:t>checkPipelineTest</a:t>
            </a:r>
            <a:r>
              <a:rPr lang="en-US" sz="2000" dirty="0" smtClean="0"/>
              <a:t>() method is called.</a:t>
            </a: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6200" y="1708182"/>
            <a:ext cx="8915400" cy="2446824"/>
          </a:xfrm>
          <a:prstGeom prst="rect">
            <a:avLst/>
          </a:prstGeom>
          <a:solidFill>
            <a:srgbClr val="2B2B2B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BBB52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@Test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b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public void 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FFC66D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testCheckFS_PUP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() {</a:t>
            </a:r>
            <a:b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checkPipelineTest(</a:t>
            </a:r>
            <a:r>
              <a:rPr kumimoji="0" lang="en-US" altLang="en-US" sz="900" b="0" i="1" u="none" strike="noStrike" cap="none" normalizeH="0" baseline="0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PUP_FS_SESSION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Collections.</a:t>
            </a:r>
            <a:r>
              <a:rPr kumimoji="0" lang="en-US" altLang="en-US" sz="900" b="0" i="1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singleton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"PUP Timecourse"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null, 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6897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600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6897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60 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6897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60 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* 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6897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900" b="0" i="1" u="none" strike="noStrike" cap="none" normalizeH="0" baseline="0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PUP_HISTORY_NAME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seleniumUtils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.exceptionSafeClick(By.</a:t>
            </a:r>
            <a:r>
              <a:rPr kumimoji="0" lang="en-US" altLang="en-US" sz="900" b="0" i="1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linkText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"PUP Timecourse"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captureStep(XNATLocators.</a:t>
            </a:r>
            <a:r>
              <a:rPr kumimoji="0" lang="en-US" altLang="en-US" sz="900" b="0" i="1" u="none" strike="noStrike" cap="none" normalizeH="0" baseline="0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H2_TAG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XNATLocators.</a:t>
            </a:r>
            <a:r>
              <a:rPr kumimoji="0" lang="en-US" altLang="en-US" sz="900" b="0" i="1" u="none" strike="noStrike" cap="none" normalizeH="0" baseline="0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DELETE_LINK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compareTable(importValuesFromCSV(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"PUP_FS_values.csv"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900" b="0" i="1" u="none" strike="noStrike" cap="none" normalizeH="0" baseline="0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PUP_FS_SESSION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"FS PUP Summary values"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  <a:b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XNATLocators.</a:t>
            </a:r>
            <a:r>
              <a:rPr kumimoji="0" lang="en-US" altLang="en-US" sz="900" b="0" i="1" u="none" strike="noStrike" cap="none" normalizeH="0" baseline="0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SHORT_SUMMARY_TABLE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XNATLocators.</a:t>
            </a:r>
            <a:r>
              <a:rPr kumimoji="0" lang="en-US" altLang="en-US" sz="900" b="0" i="1" u="none" strike="noStrike" cap="none" normalizeH="0" baseline="0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QC_RESULTS_TABLE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driver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.findElement(By.</a:t>
            </a:r>
            <a:r>
              <a:rPr kumimoji="0" lang="en-US" altLang="en-US" sz="900" b="0" i="1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linkText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"View Full Results"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)).click()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seleniumUtils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.captureTable(</a:t>
            </a:r>
            <a:r>
              <a:rPr kumimoji="0" lang="en-US" altLang="en-US" sz="900" b="0" i="1" u="none" strike="noStrike" cap="none" normalizeH="0" baseline="0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FULL_TABLE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6897BB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16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compareTable(importValuesFromCSV(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"PUP_FS_values_page_2.csv"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900" b="0" i="1" u="none" strike="noStrike" cap="none" normalizeH="0" baseline="0" smtClean="0">
                <a:ln>
                  <a:noFill/>
                </a:ln>
                <a:solidFill>
                  <a:srgbClr val="9876AA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PUP_FS_SESSION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6A8759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"FS PUP Full values"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logLogout()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checkVerificationErrors()</a:t>
            </a: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b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CC7832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kumimoji="0" lang="en-US" altLang="en-US" sz="900" b="0" i="0" u="none" strike="noStrike" cap="none" normalizeH="0" baseline="0" smtClean="0">
                <a:ln>
                  <a:noFill/>
                </a:ln>
                <a:solidFill>
                  <a:srgbClr val="A9B7C6"/>
                </a:solidFill>
                <a:effectLst/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03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Custom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B9E8F9"/>
      </a:hlink>
      <a:folHlink>
        <a:srgbClr val="B9E8F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XNAT template workshop 2016-16x9</Template>
  <TotalTime>2804</TotalTime>
  <Words>544</Words>
  <Application>Microsoft Office PowerPoint</Application>
  <PresentationFormat>On-screen Show (16:9)</PresentationFormat>
  <Paragraphs>82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Courier New</vt:lpstr>
      <vt:lpstr>Calibri</vt:lpstr>
      <vt:lpstr>Roboto Condensed</vt:lpstr>
      <vt:lpstr>Arial</vt:lpstr>
      <vt:lpstr>1_Office Theme</vt:lpstr>
      <vt:lpstr>2_Office Theme</vt:lpstr>
      <vt:lpstr>Automated XNAT Testing with Selenium and JIRA</vt:lpstr>
      <vt:lpstr>Outline</vt:lpstr>
      <vt:lpstr>Getting Set up with Selenium</vt:lpstr>
      <vt:lpstr>Getting Set up with Selenium</vt:lpstr>
      <vt:lpstr>Getting Started with Selenium</vt:lpstr>
      <vt:lpstr>CNDA Selenium Pipeline Tests</vt:lpstr>
      <vt:lpstr>Pipeline Test Schematic (testNG annotations)</vt:lpstr>
      <vt:lpstr>Pipeline Launch Test</vt:lpstr>
      <vt:lpstr>Pipeline Check Test</vt:lpstr>
      <vt:lpstr>Now what?</vt:lpstr>
      <vt:lpstr>JIRA Integration Schematic (testNG annotations)</vt:lpstr>
      <vt:lpstr>Final Product</vt:lpstr>
      <vt:lpstr>Wrapping Up</vt:lpstr>
    </vt:vector>
  </TitlesOfParts>
  <Company>MIR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Breakout:  Embedding an XNAT UI in a separate application</dc:title>
  <dc:creator>Moore, Charles</dc:creator>
  <cp:lastModifiedBy>Moore, Charles</cp:lastModifiedBy>
  <cp:revision>33</cp:revision>
  <dcterms:created xsi:type="dcterms:W3CDTF">2016-05-18T20:29:30Z</dcterms:created>
  <dcterms:modified xsi:type="dcterms:W3CDTF">2016-06-05T22:10:50Z</dcterms:modified>
</cp:coreProperties>
</file>