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1" r:id="rId13"/>
    <p:sldId id="269" r:id="rId14"/>
    <p:sldId id="270" r:id="rId15"/>
    <p:sldId id="272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4F81BD"/>
    <a:srgbClr val="FF6600"/>
    <a:srgbClr val="FFCC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6" autoAdjust="0"/>
    <p:restoredTop sz="94660"/>
  </p:normalViewPr>
  <p:slideViewPr>
    <p:cSldViewPr>
      <p:cViewPr>
        <p:scale>
          <a:sx n="100" d="100"/>
          <a:sy n="100" d="100"/>
        </p:scale>
        <p:origin x="-122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60" d="100"/>
          <a:sy n="160" d="100"/>
        </p:scale>
        <p:origin x="-90" y="-66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F4B291-3250-4410-96A8-2597034AD8F6}" type="datetimeFigureOut">
              <a:rPr lang="en-US" smtClean="0"/>
              <a:t>6/27/2012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6AF9C-0918-4B6F-9B42-8F0C6923C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92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6AF9C-0918-4B6F-9B42-8F0C6923CD8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2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1295400"/>
            <a:ext cx="4953000" cy="207645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33800" y="3429000"/>
            <a:ext cx="4953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00"/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3800" y="6553200"/>
            <a:ext cx="1676400" cy="30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6"/>
          <a:stretch/>
        </p:blipFill>
        <p:spPr>
          <a:xfrm>
            <a:off x="-152400" y="609600"/>
            <a:ext cx="378142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50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64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04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6/27/2012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4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hip.schweiss@wustl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zfsonlinux.org/" TargetMode="External"/><Relationship Id="rId3" Type="http://schemas.openxmlformats.org/officeDocument/2006/relationships/hyperlink" Target="http://www.city-fan.org/tips/SunJava6OnFedora" TargetMode="External"/><Relationship Id="rId7" Type="http://schemas.openxmlformats.org/officeDocument/2006/relationships/hyperlink" Target="http://www.openindiana.org/" TargetMode="External"/><Relationship Id="rId2" Type="http://schemas.openxmlformats.org/officeDocument/2006/relationships/hyperlink" Target="http://xnat.org/blog/category/xnat-hardware/zfs-storage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sslshopper.com/apache-redirect-http-to-https.html" TargetMode="External"/><Relationship Id="rId5" Type="http://schemas.openxmlformats.org/officeDocument/2006/relationships/hyperlink" Target="http://www.puppetlabs.com/" TargetMode="External"/><Relationship Id="rId10" Type="http://schemas.openxmlformats.org/officeDocument/2006/relationships/hyperlink" Target="http://www.virtuallyghetto.com/" TargetMode="External"/><Relationship Id="rId4" Type="http://schemas.openxmlformats.org/officeDocument/2006/relationships/hyperlink" Target="https://github.com/greg2ndQuadrant/repmgr" TargetMode="External"/><Relationship Id="rId9" Type="http://schemas.openxmlformats.org/officeDocument/2006/relationships/hyperlink" Target="http://www.spiceworks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</a:t>
            </a:r>
            <a:r>
              <a:rPr lang="en-US" dirty="0" smtClean="0"/>
              <a:t>System </a:t>
            </a:r>
            <a:r>
              <a:rPr lang="en-US" dirty="0" smtClean="0"/>
              <a:t>Administration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Chip </a:t>
            </a:r>
            <a:r>
              <a:rPr lang="en-US" dirty="0" err="1" smtClean="0"/>
              <a:t>Schweiss</a:t>
            </a:r>
            <a:endParaRPr lang="en-US" dirty="0" smtClean="0"/>
          </a:p>
          <a:p>
            <a:r>
              <a:rPr lang="en-US" dirty="0" smtClean="0">
                <a:hlinkClick r:id="rId2"/>
              </a:rPr>
              <a:t>chip.schweiss@wustl.edu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June </a:t>
            </a:r>
            <a:r>
              <a:rPr lang="en-US" dirty="0" smtClean="0"/>
              <a:t>26, 2012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DICOM 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Java on Linux does not support listening on ports &lt; 1024 unless running as root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IP Tables makes an easy work around:</a:t>
            </a:r>
          </a:p>
          <a:p>
            <a:pPr marL="0" indent="0">
              <a:buNone/>
            </a:pP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i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ptables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–t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nat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–I PREROUTING –p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tcp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\</a:t>
            </a:r>
          </a:p>
          <a:p>
            <a:pPr marL="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--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dport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104 \</a:t>
            </a:r>
          </a:p>
          <a:p>
            <a:pPr marL="0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 -j DNAT –-to-destination 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&lt;host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ip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&gt;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:8104</a:t>
            </a:r>
          </a:p>
          <a:p>
            <a:pPr marL="0" indent="0">
              <a:buNone/>
            </a:pPr>
            <a:endParaRPr lang="en-US" sz="20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25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PostgreSQL</a:t>
            </a:r>
            <a:r>
              <a:rPr lang="en-US" dirty="0" smtClean="0"/>
              <a:t> Tuning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Performance parameters:</a:t>
            </a:r>
          </a:p>
          <a:p>
            <a:r>
              <a:rPr lang="en-US" dirty="0" err="1" smtClean="0"/>
              <a:t>max_connections</a:t>
            </a:r>
            <a:r>
              <a:rPr lang="en-US" dirty="0" smtClean="0"/>
              <a:t> = 100</a:t>
            </a:r>
          </a:p>
          <a:p>
            <a:r>
              <a:rPr lang="en-US" dirty="0" err="1" smtClean="0"/>
              <a:t>shared_buffers</a:t>
            </a:r>
            <a:r>
              <a:rPr lang="en-US" dirty="0" smtClean="0"/>
              <a:t> = </a:t>
            </a:r>
            <a:r>
              <a:rPr lang="en-US" dirty="0" err="1" smtClean="0"/>
              <a:t>xxxMB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¼ memory available</a:t>
            </a:r>
          </a:p>
          <a:p>
            <a:r>
              <a:rPr lang="en-US" dirty="0" err="1" smtClean="0"/>
              <a:t>work_mem</a:t>
            </a:r>
            <a:r>
              <a:rPr lang="en-US" dirty="0" smtClean="0"/>
              <a:t> = </a:t>
            </a:r>
            <a:r>
              <a:rPr lang="en-US" dirty="0" err="1" smtClean="0"/>
              <a:t>xxxMB</a:t>
            </a:r>
            <a:endParaRPr lang="en-US" dirty="0" smtClean="0"/>
          </a:p>
          <a:p>
            <a:pPr lvl="1"/>
            <a:r>
              <a:rPr lang="en-US" dirty="0" smtClean="0"/>
              <a:t>Typically 50 to 80 MB</a:t>
            </a:r>
          </a:p>
          <a:p>
            <a:r>
              <a:rPr lang="en-US" dirty="0" err="1"/>
              <a:t>m</a:t>
            </a:r>
            <a:r>
              <a:rPr lang="en-US" dirty="0" err="1" smtClean="0"/>
              <a:t>aintenance_work_mem</a:t>
            </a:r>
            <a:r>
              <a:rPr lang="en-US" dirty="0" smtClean="0"/>
              <a:t> = </a:t>
            </a:r>
            <a:r>
              <a:rPr lang="en-US" dirty="0" err="1" smtClean="0"/>
              <a:t>xxxMB</a:t>
            </a:r>
            <a:endParaRPr lang="en-US" dirty="0" smtClean="0"/>
          </a:p>
          <a:p>
            <a:pPr lvl="1"/>
            <a:r>
              <a:rPr lang="en-US" dirty="0" smtClean="0"/>
              <a:t>Typically 128 to 250 MB</a:t>
            </a:r>
          </a:p>
          <a:p>
            <a:r>
              <a:rPr lang="en-US" dirty="0" err="1"/>
              <a:t>e</a:t>
            </a:r>
            <a:r>
              <a:rPr lang="en-US" dirty="0" err="1" smtClean="0"/>
              <a:t>ffective_cache_size</a:t>
            </a:r>
            <a:r>
              <a:rPr lang="en-US" dirty="0" smtClean="0"/>
              <a:t> = </a:t>
            </a:r>
            <a:r>
              <a:rPr lang="en-US" dirty="0" err="1" smtClean="0"/>
              <a:t>xxxMB</a:t>
            </a:r>
            <a:endParaRPr lang="en-US" dirty="0" smtClean="0"/>
          </a:p>
          <a:p>
            <a:pPr lvl="1"/>
            <a:r>
              <a:rPr lang="en-US" dirty="0" smtClean="0"/>
              <a:t>½ memory available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29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Scaling Vertically &amp; Horizontally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Reasons to Scale Vertically</a:t>
            </a:r>
          </a:p>
          <a:p>
            <a:pPr lvl="1"/>
            <a:r>
              <a:rPr lang="en-US" dirty="0" smtClean="0"/>
              <a:t>More users</a:t>
            </a:r>
          </a:p>
          <a:p>
            <a:pPr lvl="1"/>
            <a:r>
              <a:rPr lang="en-US" dirty="0" smtClean="0"/>
              <a:t>Higher activity level</a:t>
            </a:r>
          </a:p>
          <a:p>
            <a:pPr lvl="1"/>
            <a:r>
              <a:rPr lang="en-US" dirty="0" smtClean="0"/>
              <a:t>Real-time processing</a:t>
            </a:r>
          </a:p>
          <a:p>
            <a:r>
              <a:rPr lang="en-US" dirty="0" smtClean="0"/>
              <a:t>Reasons to Scale Horizontally</a:t>
            </a:r>
          </a:p>
          <a:p>
            <a:pPr lvl="1"/>
            <a:r>
              <a:rPr lang="en-US" dirty="0" smtClean="0"/>
              <a:t>Pipeline processing</a:t>
            </a:r>
          </a:p>
          <a:p>
            <a:pPr lvl="1"/>
            <a:r>
              <a:rPr lang="en-US" dirty="0" smtClean="0"/>
              <a:t>Scheduled jobs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3824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Demonstration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Development, Test and Production Cycles</a:t>
            </a:r>
          </a:p>
          <a:p>
            <a:r>
              <a:rPr lang="en-US" dirty="0" smtClean="0"/>
              <a:t>VMware </a:t>
            </a:r>
            <a:r>
              <a:rPr lang="en-US" dirty="0" err="1" smtClean="0"/>
              <a:t>vSphere</a:t>
            </a:r>
            <a:endParaRPr lang="en-US" dirty="0" smtClean="0"/>
          </a:p>
          <a:p>
            <a:r>
              <a:rPr lang="en-US" dirty="0" smtClean="0"/>
              <a:t>Puppet</a:t>
            </a:r>
          </a:p>
          <a:p>
            <a:r>
              <a:rPr lang="en-US" dirty="0" smtClean="0"/>
              <a:t>ZFS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80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ZFS File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Developed by Sun Microsystems</a:t>
            </a:r>
          </a:p>
          <a:p>
            <a:r>
              <a:rPr lang="en-US" dirty="0" smtClean="0"/>
              <a:t>Highly scalable file system</a:t>
            </a:r>
          </a:p>
          <a:p>
            <a:pPr lvl="1"/>
            <a:r>
              <a:rPr lang="en-US" dirty="0" smtClean="0"/>
              <a:t>Scales in performance with SSD read and write caches</a:t>
            </a:r>
          </a:p>
          <a:p>
            <a:pPr lvl="1"/>
            <a:r>
              <a:rPr lang="en-US" dirty="0" smtClean="0"/>
              <a:t>Scales to Exabyte file system sizes</a:t>
            </a:r>
          </a:p>
          <a:p>
            <a:r>
              <a:rPr lang="en-US" dirty="0" smtClean="0"/>
              <a:t>Snapshots, compression, </a:t>
            </a:r>
            <a:r>
              <a:rPr lang="en-US" dirty="0" err="1" smtClean="0"/>
              <a:t>deduplication</a:t>
            </a:r>
            <a:endParaRPr lang="en-US" dirty="0"/>
          </a:p>
          <a:p>
            <a:r>
              <a:rPr lang="en-US" dirty="0" smtClean="0"/>
              <a:t>Writeable clones of snapshots</a:t>
            </a:r>
          </a:p>
          <a:p>
            <a:r>
              <a:rPr lang="en-US" dirty="0" smtClean="0"/>
              <a:t>Extremely efficient backups with ZFS send/receive </a:t>
            </a:r>
          </a:p>
          <a:p>
            <a:r>
              <a:rPr lang="en-US" dirty="0" smtClean="0"/>
              <a:t>Multiple OS support</a:t>
            </a:r>
          </a:p>
          <a:p>
            <a:pPr lvl="1"/>
            <a:r>
              <a:rPr lang="en-US" dirty="0" err="1" smtClean="0"/>
              <a:t>OpenIndiana</a:t>
            </a:r>
            <a:r>
              <a:rPr lang="en-US" dirty="0" smtClean="0"/>
              <a:t>: maintained fork of </a:t>
            </a:r>
            <a:r>
              <a:rPr lang="en-US" dirty="0" err="1" smtClean="0"/>
              <a:t>OpenSolaris</a:t>
            </a:r>
            <a:endParaRPr lang="en-US" dirty="0" smtClean="0"/>
          </a:p>
          <a:p>
            <a:pPr lvl="1"/>
            <a:r>
              <a:rPr lang="en-US" dirty="0" smtClean="0"/>
              <a:t>FreeBSD</a:t>
            </a:r>
          </a:p>
          <a:p>
            <a:pPr lvl="1"/>
            <a:r>
              <a:rPr lang="en-US" dirty="0" smtClean="0"/>
              <a:t>ZFS on Linux</a:t>
            </a:r>
          </a:p>
          <a:p>
            <a:pPr lvl="1"/>
            <a:r>
              <a:rPr lang="en-US" smtClean="0"/>
              <a:t>Oracle Solaris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06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Health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Preferred tools</a:t>
            </a:r>
          </a:p>
          <a:p>
            <a:r>
              <a:rPr lang="en-US" dirty="0" err="1" smtClean="0"/>
              <a:t>vCenter</a:t>
            </a:r>
            <a:endParaRPr lang="en-US" dirty="0" smtClean="0"/>
          </a:p>
          <a:p>
            <a:r>
              <a:rPr lang="en-US" dirty="0" err="1" smtClean="0"/>
              <a:t>Nagios</a:t>
            </a:r>
            <a:endParaRPr lang="en-US" dirty="0" smtClean="0"/>
          </a:p>
          <a:p>
            <a:r>
              <a:rPr lang="en-US" dirty="0" err="1" smtClean="0"/>
              <a:t>Pingdom</a:t>
            </a:r>
            <a:endParaRPr lang="en-US" dirty="0" smtClean="0"/>
          </a:p>
          <a:p>
            <a:r>
              <a:rPr lang="en-US" dirty="0" err="1" smtClean="0"/>
              <a:t>Spiceworks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482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Useful links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Our ZFS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Backup Server</a:t>
            </a:r>
            <a:br>
              <a:rPr lang="en-US" sz="1600" dirty="0">
                <a:latin typeface="Courier New" pitchFamily="49" charset="0"/>
                <a:cs typeface="Courier New" pitchFamily="49" charset="0"/>
              </a:rPr>
            </a:br>
            <a:r>
              <a:rPr lang="en-US" sz="1600" dirty="0">
                <a:latin typeface="Courier New" pitchFamily="49" charset="0"/>
                <a:cs typeface="Courier New" pitchFamily="49" charset="0"/>
                <a:hlinkClick r:id="rId2"/>
              </a:rPr>
              <a:t>http://xnat.org/blog/category/xnat-hardware/zfs-storage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  <a:hlinkClick r:id="rId2"/>
              </a:rPr>
              <a:t>/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Build Java RPMs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for RHEL/Centos</a:t>
            </a:r>
            <a:br>
              <a:rPr lang="en-US" sz="1600" dirty="0">
                <a:latin typeface="Courier New" pitchFamily="49" charset="0"/>
                <a:cs typeface="Courier New" pitchFamily="49" charset="0"/>
              </a:rPr>
            </a:br>
            <a:r>
              <a:rPr lang="en-US" sz="1600" dirty="0">
                <a:latin typeface="Courier New" pitchFamily="49" charset="0"/>
                <a:cs typeface="Courier New" pitchFamily="49" charset="0"/>
                <a:hlinkClick r:id="rId3"/>
              </a:rPr>
              <a:t>http://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  <a:hlinkClick r:id="rId3"/>
              </a:rPr>
              <a:t>www.city-fan.org/tips/SunJava6OnFedora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Scale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PostgreSQL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horizontally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  <a:hlinkClick r:id="rId4"/>
              </a:rPr>
              <a:t>https</a:t>
            </a:r>
            <a:r>
              <a:rPr lang="en-US" sz="1600" dirty="0">
                <a:latin typeface="Courier New" pitchFamily="49" charset="0"/>
                <a:cs typeface="Courier New" pitchFamily="49" charset="0"/>
                <a:hlinkClick r:id="rId4"/>
              </a:rPr>
              <a:t>://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  <a:hlinkClick r:id="rId4"/>
              </a:rPr>
              <a:t>github.com/greg2ndQuadrant/repmgr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Puppet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  <a:hlinkClick r:id="rId5"/>
              </a:rPr>
              <a:t>http://www.puppetlabs.com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Apache Redirect HTTP to HTTPS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using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mod_rewrite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600" dirty="0">
                <a:latin typeface="Courier New" pitchFamily="49" charset="0"/>
                <a:cs typeface="Courier New" pitchFamily="49" charset="0"/>
              </a:rPr>
            </a:br>
            <a:r>
              <a:rPr lang="en-US" sz="1600" dirty="0">
                <a:latin typeface="Courier New" pitchFamily="49" charset="0"/>
                <a:cs typeface="Courier New" pitchFamily="49" charset="0"/>
                <a:hlinkClick r:id="rId6"/>
              </a:rPr>
              <a:t>http://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  <a:hlinkClick r:id="rId6"/>
              </a:rPr>
              <a:t>www.sslshopper.com/apache-redirect-http-to-https.html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OpenIndiana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  <a:hlinkClick r:id="rId7"/>
              </a:rPr>
              <a:t>http://www.openindiana.org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ZFS on Linux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  <a:hlinkClick r:id="rId8"/>
              </a:rPr>
              <a:t>http://zfsonlinux.org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Spiceworks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  <a:hlinkClick r:id="rId9"/>
              </a:rPr>
              <a:t>http://www.spiceworks.com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VMware Perl Scripts</a:t>
            </a:r>
            <a:br>
              <a:rPr lang="en-US" sz="1600" dirty="0">
                <a:latin typeface="Courier New" pitchFamily="49" charset="0"/>
                <a:cs typeface="Courier New" pitchFamily="49" charset="0"/>
              </a:rPr>
            </a:br>
            <a:r>
              <a:rPr lang="en-US" sz="1600" dirty="0">
                <a:latin typeface="Courier New" pitchFamily="49" charset="0"/>
                <a:cs typeface="Courier New" pitchFamily="49" charset="0"/>
                <a:hlinkClick r:id="rId10"/>
              </a:rPr>
              <a:t>http://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  <a:hlinkClick r:id="rId10"/>
              </a:rPr>
              <a:t>www.virtuallyghetto.com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652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System 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System Requirements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Java, Tomcat &amp; </a:t>
            </a:r>
            <a:r>
              <a:rPr lang="en-US" dirty="0" err="1"/>
              <a:t>PostgreSQL</a:t>
            </a:r>
            <a:r>
              <a:rPr lang="en-US" dirty="0"/>
              <a:t> Essentials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Scaling </a:t>
            </a:r>
            <a:r>
              <a:rPr lang="en-US" dirty="0" smtClean="0"/>
              <a:t>Vertically &amp; Horizontally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 Automation Demonstration with VMware and Puppet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ZFS file </a:t>
            </a:r>
            <a:r>
              <a:rPr lang="en-US" dirty="0" smtClean="0"/>
              <a:t>system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Network Monitoring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40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System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Highly dependent on size of data set and volume of users</a:t>
            </a:r>
          </a:p>
          <a:p>
            <a:r>
              <a:rPr lang="en-US" dirty="0"/>
              <a:t>Minimum for a working build:</a:t>
            </a:r>
          </a:p>
          <a:p>
            <a:pPr lvl="1"/>
            <a:r>
              <a:rPr lang="en-US" dirty="0"/>
              <a:t>2 GB free RAM</a:t>
            </a:r>
          </a:p>
          <a:p>
            <a:pPr lvl="1"/>
            <a:r>
              <a:rPr lang="en-US" dirty="0"/>
              <a:t>Tomcat 6 on Java 6</a:t>
            </a:r>
          </a:p>
          <a:p>
            <a:pPr lvl="1"/>
            <a:r>
              <a:rPr lang="en-US" dirty="0" err="1"/>
              <a:t>PostgreSQL</a:t>
            </a:r>
            <a:r>
              <a:rPr lang="en-US" dirty="0"/>
              <a:t> 9.0 (9.1 not yet supported)</a:t>
            </a:r>
          </a:p>
        </p:txBody>
      </p:sp>
    </p:spTree>
    <p:extLst>
      <p:ext uri="{BB962C8B-B14F-4D97-AF65-F5344CB8AC3E}">
        <p14:creationId xmlns:p14="http://schemas.microsoft.com/office/powerpoint/2010/main" val="247294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XNAT System Requirements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Examples: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CNDA – A large instance with many </a:t>
            </a:r>
            <a:r>
              <a:rPr lang="en-US" dirty="0" smtClean="0"/>
              <a:t>users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XNAT Central – Small instance with light usage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2035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CNDA – System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Hosted on our VMware </a:t>
            </a:r>
            <a:r>
              <a:rPr lang="en-US" dirty="0" err="1" smtClean="0"/>
              <a:t>vSphere</a:t>
            </a:r>
            <a:r>
              <a:rPr lang="en-US" dirty="0" smtClean="0"/>
              <a:t> 5 cluster</a:t>
            </a:r>
          </a:p>
          <a:p>
            <a:pPr lvl="1"/>
            <a:r>
              <a:rPr lang="en-US" dirty="0" smtClean="0"/>
              <a:t>3.46 GHz Core i7 hex core CPUs</a:t>
            </a:r>
          </a:p>
          <a:p>
            <a:pPr lvl="1"/>
            <a:r>
              <a:rPr lang="en-US" dirty="0" smtClean="0"/>
              <a:t>10 </a:t>
            </a:r>
            <a:r>
              <a:rPr lang="en-US" dirty="0" err="1" smtClean="0"/>
              <a:t>GbE</a:t>
            </a:r>
            <a:endParaRPr lang="en-US" dirty="0" smtClean="0"/>
          </a:p>
          <a:p>
            <a:pPr lvl="1"/>
            <a:r>
              <a:rPr lang="en-US" dirty="0" smtClean="0"/>
              <a:t>BlueArc 15k SAS pool NFS backing</a:t>
            </a:r>
          </a:p>
          <a:p>
            <a:r>
              <a:rPr lang="en-US" dirty="0" smtClean="0"/>
              <a:t>CNDA Virtual Machine</a:t>
            </a:r>
          </a:p>
          <a:p>
            <a:pPr lvl="1"/>
            <a:r>
              <a:rPr lang="en-US" dirty="0" smtClean="0"/>
              <a:t>8 </a:t>
            </a:r>
            <a:r>
              <a:rPr lang="en-US" dirty="0" err="1" smtClean="0"/>
              <a:t>vCPU</a:t>
            </a:r>
            <a:endParaRPr lang="en-US" dirty="0" smtClean="0"/>
          </a:p>
          <a:p>
            <a:pPr lvl="1"/>
            <a:r>
              <a:rPr lang="en-US" dirty="0" smtClean="0"/>
              <a:t>20 GB ram fully reserved</a:t>
            </a:r>
          </a:p>
          <a:p>
            <a:pPr lvl="1"/>
            <a:r>
              <a:rPr lang="en-US" dirty="0" smtClean="0"/>
              <a:t>20 GB </a:t>
            </a:r>
            <a:r>
              <a:rPr lang="en-US" dirty="0" err="1" smtClean="0"/>
              <a:t>vmdk</a:t>
            </a:r>
            <a:endParaRPr lang="en-US" dirty="0" smtClean="0"/>
          </a:p>
          <a:p>
            <a:r>
              <a:rPr lang="en-US" dirty="0" smtClean="0"/>
              <a:t>Separate VM for </a:t>
            </a:r>
            <a:r>
              <a:rPr lang="en-US" dirty="0" err="1" smtClean="0"/>
              <a:t>PostgreSQL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52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CNDA - System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NAS File Storage</a:t>
            </a:r>
          </a:p>
          <a:p>
            <a:r>
              <a:rPr lang="en-US" dirty="0" smtClean="0"/>
              <a:t>34 TB BlueArc NL-SAS + 34 TB BlueArc on DR site</a:t>
            </a:r>
          </a:p>
          <a:p>
            <a:r>
              <a:rPr lang="en-US" dirty="0" smtClean="0"/>
              <a:t>45 TB ZFS backup </a:t>
            </a:r>
          </a:p>
          <a:p>
            <a:pPr marL="0" indent="0">
              <a:buNone/>
            </a:pPr>
            <a:r>
              <a:rPr lang="en-US" dirty="0" smtClean="0"/>
              <a:t>Sun Grid Engine Processing Cluster</a:t>
            </a:r>
          </a:p>
          <a:p>
            <a:r>
              <a:rPr lang="en-US" dirty="0" smtClean="0"/>
              <a:t>10 - 4 core i7 2.4 GHz systems w/ 8 GB ram</a:t>
            </a:r>
          </a:p>
          <a:p>
            <a:r>
              <a:rPr lang="en-US" dirty="0" smtClean="0"/>
              <a:t>6 – 8 </a:t>
            </a:r>
            <a:r>
              <a:rPr lang="en-US" dirty="0" err="1" smtClean="0"/>
              <a:t>vCPU</a:t>
            </a:r>
            <a:r>
              <a:rPr lang="en-US" dirty="0" smtClean="0"/>
              <a:t> virtual machines w/ 16 GB ram</a:t>
            </a:r>
          </a:p>
          <a:p>
            <a:pPr marL="0" indent="0">
              <a:buNone/>
            </a:pPr>
            <a:r>
              <a:rPr lang="en-US" dirty="0" smtClean="0"/>
              <a:t>Supporting VMs</a:t>
            </a:r>
          </a:p>
          <a:p>
            <a:r>
              <a:rPr lang="en-US" dirty="0" smtClean="0"/>
              <a:t>Shadow for database related processing</a:t>
            </a:r>
          </a:p>
          <a:p>
            <a:r>
              <a:rPr lang="en-US" dirty="0" smtClean="0"/>
              <a:t>Files system shadow for </a:t>
            </a:r>
            <a:r>
              <a:rPr lang="en-US" dirty="0" err="1" smtClean="0"/>
              <a:t>cron</a:t>
            </a:r>
            <a:r>
              <a:rPr lang="en-US" dirty="0" smtClean="0"/>
              <a:t> triggered reporting</a:t>
            </a:r>
          </a:p>
          <a:p>
            <a:r>
              <a:rPr lang="en-US" dirty="0" smtClean="0"/>
              <a:t>Development VMs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73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XNAT Central – System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XNAT Central Virtual Machine</a:t>
            </a:r>
          </a:p>
          <a:p>
            <a:r>
              <a:rPr lang="en-US" dirty="0" smtClean="0"/>
              <a:t>4 </a:t>
            </a:r>
            <a:r>
              <a:rPr lang="en-US" dirty="0" err="1" smtClean="0"/>
              <a:t>vCPU</a:t>
            </a:r>
            <a:endParaRPr lang="en-US" dirty="0" smtClean="0"/>
          </a:p>
          <a:p>
            <a:r>
              <a:rPr lang="en-US" dirty="0" smtClean="0"/>
              <a:t>4 GB ram</a:t>
            </a:r>
          </a:p>
          <a:p>
            <a:pPr marL="0" indent="0">
              <a:buNone/>
            </a:pPr>
            <a:r>
              <a:rPr lang="en-US" dirty="0" smtClean="0"/>
              <a:t>Separate </a:t>
            </a:r>
            <a:r>
              <a:rPr lang="en-US" dirty="0" err="1" smtClean="0"/>
              <a:t>PostgreSQL</a:t>
            </a:r>
            <a:r>
              <a:rPr lang="en-US" dirty="0" smtClean="0"/>
              <a:t> virtual machine</a:t>
            </a:r>
          </a:p>
          <a:p>
            <a:pPr marL="0" indent="0">
              <a:buNone/>
            </a:pPr>
            <a:r>
              <a:rPr lang="en-US" dirty="0" smtClean="0"/>
              <a:t>NAS File Storage</a:t>
            </a:r>
          </a:p>
          <a:p>
            <a:r>
              <a:rPr lang="en-US" dirty="0"/>
              <a:t>2</a:t>
            </a:r>
            <a:r>
              <a:rPr lang="en-US" dirty="0" smtClean="0"/>
              <a:t> TB BlueArc + 2 TB BlueArc DR</a:t>
            </a:r>
          </a:p>
          <a:p>
            <a:r>
              <a:rPr lang="en-US" dirty="0" smtClean="0"/>
              <a:t>3 TB ZFS Backup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25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Java, Tomcat &amp; </a:t>
            </a:r>
            <a:r>
              <a:rPr lang="en-US" dirty="0" err="1" smtClean="0"/>
              <a:t>PostgreSQL</a:t>
            </a:r>
            <a:r>
              <a:rPr lang="en-US" dirty="0" smtClean="0"/>
              <a:t> Essentials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Java &amp; Tomcat:</a:t>
            </a:r>
          </a:p>
          <a:p>
            <a:r>
              <a:rPr lang="en-US" dirty="0" smtClean="0"/>
              <a:t>Memory settings </a:t>
            </a:r>
          </a:p>
          <a:p>
            <a:pPr lvl="1"/>
            <a:r>
              <a:rPr lang="en-US" dirty="0" err="1" smtClean="0"/>
              <a:t>Xmx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Maximum memory allocation </a:t>
            </a:r>
          </a:p>
          <a:p>
            <a:pPr lvl="1"/>
            <a:r>
              <a:rPr lang="en-US" dirty="0" err="1" smtClean="0"/>
              <a:t>Xmn</a:t>
            </a:r>
            <a:r>
              <a:rPr lang="en-US" dirty="0" smtClean="0"/>
              <a:t> </a:t>
            </a:r>
            <a:endParaRPr lang="en-US" dirty="0"/>
          </a:p>
          <a:p>
            <a:pPr lvl="2"/>
            <a:r>
              <a:rPr lang="en-US" dirty="0" smtClean="0"/>
              <a:t>Minimum allocation</a:t>
            </a:r>
          </a:p>
          <a:p>
            <a:pPr lvl="2"/>
            <a:r>
              <a:rPr lang="en-US" dirty="0" smtClean="0"/>
              <a:t>Set to 1/5 </a:t>
            </a:r>
            <a:r>
              <a:rPr lang="en-US" dirty="0" err="1" smtClean="0"/>
              <a:t>Xmx</a:t>
            </a:r>
            <a:endParaRPr lang="en-US" dirty="0" smtClean="0"/>
          </a:p>
          <a:p>
            <a:pPr lvl="1"/>
            <a:r>
              <a:rPr lang="en-US" dirty="0" err="1" smtClean="0"/>
              <a:t>Xms</a:t>
            </a:r>
            <a:endParaRPr lang="en-US" dirty="0" smtClean="0"/>
          </a:p>
          <a:p>
            <a:pPr lvl="2"/>
            <a:r>
              <a:rPr lang="en-US" dirty="0" smtClean="0"/>
              <a:t>Initial heap size</a:t>
            </a:r>
          </a:p>
          <a:p>
            <a:pPr lvl="2"/>
            <a:r>
              <a:rPr lang="en-US" dirty="0" smtClean="0"/>
              <a:t>Set to 1/3 </a:t>
            </a:r>
            <a:r>
              <a:rPr lang="en-US" dirty="0" err="1" smtClean="0"/>
              <a:t>Xmx</a:t>
            </a:r>
            <a:endParaRPr lang="en-US" dirty="0" smtClean="0"/>
          </a:p>
          <a:p>
            <a:pPr lvl="1"/>
            <a:r>
              <a:rPr lang="en-US" dirty="0" err="1" smtClean="0"/>
              <a:t>XX:MaxPermSize</a:t>
            </a:r>
            <a:endParaRPr lang="en-US" dirty="0" smtClean="0"/>
          </a:p>
          <a:p>
            <a:pPr lvl="2"/>
            <a:r>
              <a:rPr lang="en-US" dirty="0" smtClean="0"/>
              <a:t>Permanent memory allocation for classes &amp; libraries</a:t>
            </a:r>
          </a:p>
          <a:p>
            <a:pPr lvl="2"/>
            <a:r>
              <a:rPr lang="en-US" dirty="0" smtClean="0"/>
              <a:t>Set to 256m for XNAT</a:t>
            </a:r>
          </a:p>
        </p:txBody>
      </p:sp>
    </p:spTree>
    <p:extLst>
      <p:ext uri="{BB962C8B-B14F-4D97-AF65-F5344CB8AC3E}">
        <p14:creationId xmlns:p14="http://schemas.microsoft.com/office/powerpoint/2010/main" val="52249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 &amp; Tomcat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Additional configuration:</a:t>
            </a:r>
          </a:p>
          <a:p>
            <a:r>
              <a:rPr lang="en-US" dirty="0"/>
              <a:t>Debugging w/ Eclipse</a:t>
            </a:r>
          </a:p>
          <a:p>
            <a:pPr marL="457200" lvl="1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-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Xrunjdwp:transport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dt_socket,server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y,suspend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n,address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=8000</a:t>
            </a:r>
          </a:p>
          <a:p>
            <a:r>
              <a:rPr lang="en-US" dirty="0" smtClean="0"/>
              <a:t>Running on port 80/443 with </a:t>
            </a:r>
            <a:r>
              <a:rPr lang="en-US" dirty="0" err="1" smtClean="0"/>
              <a:t>modjk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server.xml:</a:t>
            </a:r>
            <a:r>
              <a:rPr lang="en-US" dirty="0"/>
              <a:t/>
            </a:r>
            <a:br>
              <a:rPr lang="en-US" dirty="0"/>
            </a:br>
            <a:r>
              <a:rPr lang="en-US" sz="1600" dirty="0">
                <a:latin typeface="Courier New" pitchFamily="49" charset="0"/>
                <a:cs typeface="Courier New" pitchFamily="49" charset="0"/>
              </a:rPr>
              <a:t>&lt;Host name="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localhost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" </a:t>
            </a:r>
            <a:r>
              <a:rPr lang="en-US" sz="1600" b="1" dirty="0" err="1" smtClean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appBase</a:t>
            </a:r>
            <a:r>
              <a:rPr lang="en-US" sz="16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="/</a:t>
            </a:r>
            <a:r>
              <a:rPr lang="en-US" sz="16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16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/lib/tomcat6/</a:t>
            </a:r>
            <a:r>
              <a:rPr lang="en-US" sz="1600" b="1" dirty="0" err="1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webapps</a:t>
            </a:r>
            <a:r>
              <a:rPr lang="en-US" sz="16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/empty"</a:t>
            </a:r>
          </a:p>
          <a:p>
            <a:pPr marL="0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unpackWARs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="true"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autoDeploy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="true"</a:t>
            </a:r>
          </a:p>
          <a:p>
            <a:pPr marL="0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xmlValidation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="false"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xmlNamespaceAware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="false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"&gt;</a:t>
            </a:r>
          </a:p>
          <a:p>
            <a:pPr marL="0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&lt;Context path=""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docBase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="/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/lib/tomcat6/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webapps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/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xnatcentral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"&gt;</a:t>
            </a:r>
          </a:p>
          <a:p>
            <a:pPr marL="0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Resource name="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UserTransaction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"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auth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="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Container“</a:t>
            </a:r>
          </a:p>
          <a:p>
            <a:pPr marL="0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 type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="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javax.transaction.UserTransaction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"</a:t>
            </a:r>
          </a:p>
          <a:p>
            <a:pPr marL="0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   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factory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="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org.objectweb.jotm.UserTransactionFactory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“</a:t>
            </a:r>
          </a:p>
          <a:p>
            <a:pPr marL="0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jotm.timeout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="60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"/&gt;</a:t>
            </a:r>
          </a:p>
          <a:p>
            <a:pPr marL="0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600" b="1" dirty="0" smtClean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sz="1600" b="1" dirty="0">
                <a:solidFill>
                  <a:srgbClr val="FFFF00"/>
                </a:solidFill>
                <a:latin typeface="Courier New" pitchFamily="49" charset="0"/>
                <a:cs typeface="Courier New" pitchFamily="49" charset="0"/>
              </a:rPr>
              <a:t>Manager pathname=""/&gt;</a:t>
            </a:r>
          </a:p>
          <a:p>
            <a:pPr marL="0" indent="0">
              <a:buNone/>
            </a:pPr>
            <a:r>
              <a:rPr lang="en-US" sz="1600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&lt;/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Context&gt;</a:t>
            </a: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5520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XNAT template workshop 2012 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 template workshop 2012 v4</Template>
  <TotalTime>256</TotalTime>
  <Words>496</Words>
  <Application>Microsoft Office PowerPoint</Application>
  <PresentationFormat>On-screen Show (4:3)</PresentationFormat>
  <Paragraphs>143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XNAT template workshop 2012 v4</vt:lpstr>
      <vt:lpstr>XNAT System Administration</vt:lpstr>
      <vt:lpstr>XNAT System Administration</vt:lpstr>
      <vt:lpstr>XNAT System Requirements</vt:lpstr>
      <vt:lpstr>XNAT System Requirements </vt:lpstr>
      <vt:lpstr>CNDA – System Specifications</vt:lpstr>
      <vt:lpstr>CNDA - System Specifications</vt:lpstr>
      <vt:lpstr>XNAT Central – System Specifications</vt:lpstr>
      <vt:lpstr>Java, Tomcat &amp; PostgreSQL Essentials</vt:lpstr>
      <vt:lpstr>Java &amp; Tomcat</vt:lpstr>
      <vt:lpstr>DICOM Port</vt:lpstr>
      <vt:lpstr>PostgreSQL Tuning</vt:lpstr>
      <vt:lpstr>Scaling Vertically &amp; Horizontally </vt:lpstr>
      <vt:lpstr>Automated Demonstration</vt:lpstr>
      <vt:lpstr>ZFS File System</vt:lpstr>
      <vt:lpstr>Network Health Monitoring</vt:lpstr>
      <vt:lpstr>Useful links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Breakout:  XNAT System Administration</dc:title>
  <dc:creator>Chip Schweiss</dc:creator>
  <cp:lastModifiedBy>Chip Schweiss</cp:lastModifiedBy>
  <cp:revision>23</cp:revision>
  <dcterms:created xsi:type="dcterms:W3CDTF">2012-06-26T11:58:30Z</dcterms:created>
  <dcterms:modified xsi:type="dcterms:W3CDTF">2012-06-27T19:17:59Z</dcterms:modified>
</cp:coreProperties>
</file>