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1"/>
  </p:notesMasterIdLst>
  <p:sldIdLst>
    <p:sldId id="257" r:id="rId3"/>
    <p:sldId id="258" r:id="rId4"/>
    <p:sldId id="259" r:id="rId5"/>
    <p:sldId id="266" r:id="rId6"/>
    <p:sldId id="267" r:id="rId7"/>
    <p:sldId id="279" r:id="rId8"/>
    <p:sldId id="268" r:id="rId9"/>
    <p:sldId id="260" r:id="rId10"/>
    <p:sldId id="261" r:id="rId11"/>
    <p:sldId id="269" r:id="rId12"/>
    <p:sldId id="270" r:id="rId13"/>
    <p:sldId id="271" r:id="rId14"/>
    <p:sldId id="273" r:id="rId15"/>
    <p:sldId id="274" r:id="rId16"/>
    <p:sldId id="275" r:id="rId17"/>
    <p:sldId id="276" r:id="rId18"/>
    <p:sldId id="265" r:id="rId19"/>
    <p:sldId id="277" r:id="rId2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DB03"/>
    <a:srgbClr val="FFFF99"/>
    <a:srgbClr val="213F7D"/>
    <a:srgbClr val="4F81BD"/>
    <a:srgbClr val="FF6600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593"/>
    <p:restoredTop sz="93774"/>
  </p:normalViewPr>
  <p:slideViewPr>
    <p:cSldViewPr>
      <p:cViewPr varScale="1">
        <p:scale>
          <a:sx n="228" d="100"/>
          <a:sy n="228" d="100"/>
        </p:scale>
        <p:origin x="576" y="16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slide" Target="slides/slide18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A84707-6108-4B50-8E31-55B6FE4737F7}" type="datetimeFigureOut">
              <a:rPr lang="en-US" smtClean="0"/>
              <a:t>6/6/16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B8500C-2811-49A8-A00D-140CAC329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792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Emphasize new stuff,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B8500C-2811-49A8-A00D-140CAC32980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8215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Pre-install</a:t>
            </a:r>
            <a:r>
              <a:rPr lang="en-US" baseline="0" dirty="0" smtClean="0"/>
              <a:t> requirements still include setting up directories writable by the Tomcat owner and also the home folders: </a:t>
            </a:r>
            <a:r>
              <a:rPr lang="en-US" baseline="0" dirty="0" err="1" smtClean="0"/>
              <a:t>config</a:t>
            </a:r>
            <a:r>
              <a:rPr lang="en-US" baseline="0" dirty="0" smtClean="0"/>
              <a:t>, logs, plugins, and work.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B8500C-2811-49A8-A00D-140CAC32980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8829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For front-end proxy set up, if you want to do load balancing</a:t>
            </a:r>
            <a:r>
              <a:rPr lang="en-US" baseline="0" dirty="0" smtClean="0"/>
              <a:t> you have to have a front-end proxy. SSL configuration is much easier to do with </a:t>
            </a:r>
            <a:r>
              <a:rPr lang="en-US" baseline="0" dirty="0" err="1" smtClean="0"/>
              <a:t>nginx</a:t>
            </a:r>
            <a:r>
              <a:rPr lang="en-US" baseline="0" dirty="0" smtClean="0"/>
              <a:t> as well.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B8500C-2811-49A8-A00D-140CAC32980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3112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will only make sense if you’ve installed</a:t>
            </a:r>
            <a:r>
              <a:rPr lang="en-US" baseline="0" dirty="0" smtClean="0"/>
              <a:t> a previous version of XNAT, but for people who will be installing XNAT for the first time with version 1.7, it’s a good time to start!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B8500C-2811-49A8-A00D-140CAC32980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5233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B8500C-2811-49A8-A00D-140CAC32980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870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2950369"/>
            <a:ext cx="3886200" cy="1102519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800" y="4095750"/>
            <a:ext cx="3886200" cy="685800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bg1">
                    <a:lumMod val="50000"/>
                  </a:schemeClr>
                </a:solidFill>
                <a:effectLst/>
                <a:latin typeface="Roboto Condensed" pitchFamily="2" charset="0"/>
                <a:ea typeface="Roboto Condensed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6/6/16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2400" y="114300"/>
            <a:ext cx="8229600" cy="479822"/>
          </a:xfrm>
        </p:spPr>
        <p:txBody>
          <a:bodyPr>
            <a:normAutofit/>
          </a:bodyPr>
          <a:lstStyle>
            <a:lvl1pPr>
              <a:defRPr sz="2400">
                <a:solidFill>
                  <a:srgbClr val="213F7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6/6/16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6/6/16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2952750"/>
            <a:ext cx="3752850" cy="1102519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800" y="4098130"/>
            <a:ext cx="3755189" cy="759620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2">
                    <a:lumMod val="20000"/>
                    <a:lumOff val="80000"/>
                  </a:schemeClr>
                </a:solidFill>
                <a:effectLst/>
                <a:latin typeface="Roboto Condensed" pitchFamily="2" charset="0"/>
                <a:ea typeface="Roboto Condensed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6/6/16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4" Type="http://schemas.openxmlformats.org/officeDocument/2006/relationships/slideLayout" Target="../slideLayouts/slideLayout9.xml"/><Relationship Id="rId5" Type="http://schemas.openxmlformats.org/officeDocument/2006/relationships/slideLayout" Target="../slideLayouts/slideLayout10.xml"/><Relationship Id="rId6" Type="http://schemas.openxmlformats.org/officeDocument/2006/relationships/theme" Target="../theme/theme2.xml"/><Relationship Id="rId7" Type="http://schemas.openxmlformats.org/officeDocument/2006/relationships/image" Target="../media/image4.jpg"/><Relationship Id="rId1" Type="http://schemas.openxmlformats.org/officeDocument/2006/relationships/slideLayout" Target="../slideLayouts/slideLayout6.xml"/><Relationship Id="rId2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9143998" cy="5143498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" y="114300"/>
            <a:ext cx="8229600" cy="4800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674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13F7D"/>
                </a:solidFill>
                <a:latin typeface="Roboto Condensed" pitchFamily="2" charset="0"/>
                <a:ea typeface="Roboto Condensed" pitchFamily="2" charset="0"/>
              </a:defRPr>
            </a:lvl1pPr>
          </a:lstStyle>
          <a:p>
            <a:fld id="{DF46816C-3D94-4DF2-8266-56D515106B58}" type="datetimeFigureOut">
              <a:rPr lang="en-US" smtClean="0"/>
              <a:pPr/>
              <a:t>6/6/16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76400" y="4767263"/>
            <a:ext cx="3276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13F7D"/>
                </a:solidFill>
                <a:latin typeface="Roboto Condensed" pitchFamily="2" charset="0"/>
                <a:ea typeface="Roboto Condensed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4767263"/>
            <a:ext cx="457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13F7D"/>
                </a:solidFill>
                <a:latin typeface="Roboto Condensed" pitchFamily="2" charset="0"/>
                <a:ea typeface="Roboto Condensed" pitchFamily="2" charset="0"/>
              </a:defRPr>
            </a:lvl1pPr>
          </a:lstStyle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685800"/>
            <a:ext cx="91440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6" r:id="rId4"/>
    <p:sldLayoutId id="2147483667" r:id="rId5"/>
  </p:sldLayoutIdLst>
  <p:txStyles>
    <p:titleStyle>
      <a:lvl1pPr algn="l" defTabSz="914400" rtl="0" eaLnBrk="1" latinLnBrk="0" hangingPunct="1">
        <a:spcBef>
          <a:spcPct val="0"/>
        </a:spcBef>
        <a:buNone/>
        <a:defRPr sz="2400" kern="1200">
          <a:solidFill>
            <a:srgbClr val="213F7D"/>
          </a:solidFill>
          <a:effectLst/>
          <a:latin typeface="Roboto Condensed" pitchFamily="2" charset="0"/>
          <a:ea typeface="Roboto Condensed" pitchFamily="2" charset="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85000"/>
              <a:lumOff val="15000"/>
            </a:schemeClr>
          </a:solidFill>
          <a:effectLst/>
          <a:latin typeface="Roboto Condensed" pitchFamily="2" charset="0"/>
          <a:ea typeface="Roboto Condensed" pitchFamily="2" charset="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85000"/>
              <a:lumOff val="15000"/>
            </a:schemeClr>
          </a:solidFill>
          <a:effectLst/>
          <a:latin typeface="Roboto Condensed" pitchFamily="2" charset="0"/>
          <a:ea typeface="Roboto Condensed" pitchFamily="2" charset="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85000"/>
              <a:lumOff val="15000"/>
            </a:schemeClr>
          </a:solidFill>
          <a:effectLst/>
          <a:latin typeface="Roboto Condensed" pitchFamily="2" charset="0"/>
          <a:ea typeface="Roboto Condensed" pitchFamily="2" charset="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85000"/>
              <a:lumOff val="15000"/>
            </a:schemeClr>
          </a:solidFill>
          <a:effectLst/>
          <a:latin typeface="Roboto Condensed" pitchFamily="2" charset="0"/>
          <a:ea typeface="Roboto Condensed" pitchFamily="2" charset="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85000"/>
              <a:lumOff val="15000"/>
            </a:schemeClr>
          </a:solidFill>
          <a:effectLst/>
          <a:latin typeface="Roboto Condensed" pitchFamily="2" charset="0"/>
          <a:ea typeface="Roboto Condensed" pitchFamily="2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" y="0"/>
            <a:ext cx="9143244" cy="5143075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213F7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" y="102870"/>
            <a:ext cx="8229600" cy="4800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674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20000"/>
                    <a:lumOff val="80000"/>
                  </a:schemeClr>
                </a:solidFill>
                <a:latin typeface="Roboto Condensed" pitchFamily="2" charset="0"/>
                <a:ea typeface="Roboto Condensed" pitchFamily="2" charset="0"/>
              </a:defRPr>
            </a:lvl1pPr>
          </a:lstStyle>
          <a:p>
            <a:fld id="{DF46816C-3D94-4DF2-8266-56D515106B58}" type="datetimeFigureOut">
              <a:rPr lang="en-US" smtClean="0"/>
              <a:pPr/>
              <a:t>6/6/16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76400" y="4767263"/>
            <a:ext cx="3276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20000"/>
                    <a:lumOff val="80000"/>
                  </a:schemeClr>
                </a:solidFill>
                <a:latin typeface="Roboto Condensed" pitchFamily="2" charset="0"/>
                <a:ea typeface="Roboto Condensed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4767263"/>
            <a:ext cx="457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Roboto Condensed" pitchFamily="2" charset="0"/>
                <a:ea typeface="Roboto Condensed" pitchFamily="2" charset="0"/>
              </a:defRPr>
            </a:lvl1pPr>
          </a:lstStyle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85800"/>
            <a:ext cx="9144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6" r:id="rId3"/>
    <p:sldLayoutId id="2147483678" r:id="rId4"/>
    <p:sldLayoutId id="2147483679" r:id="rId5"/>
  </p:sldLayoutIdLst>
  <p:txStyles>
    <p:titleStyle>
      <a:lvl1pPr algn="l" defTabSz="914400" rtl="0" eaLnBrk="1" latinLnBrk="0" hangingPunct="1">
        <a:spcBef>
          <a:spcPct val="0"/>
        </a:spcBef>
        <a:buNone/>
        <a:defRPr sz="2400" kern="1200">
          <a:solidFill>
            <a:schemeClr val="bg1"/>
          </a:solidFill>
          <a:effectLst/>
          <a:latin typeface="Roboto Condensed" pitchFamily="2" charset="0"/>
          <a:ea typeface="Roboto Condensed" pitchFamily="2" charset="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Roboto Condensed" pitchFamily="2" charset="0"/>
          <a:ea typeface="Roboto Condensed" pitchFamily="2" charset="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Roboto Condensed" pitchFamily="2" charset="0"/>
          <a:ea typeface="Roboto Condensed" pitchFamily="2" charset="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Roboto Condensed" pitchFamily="2" charset="0"/>
          <a:ea typeface="Roboto Condensed" pitchFamily="2" charset="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Roboto Condensed" pitchFamily="2" charset="0"/>
          <a:ea typeface="Roboto Condensed" pitchFamily="2" charset="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Roboto Condensed" pitchFamily="2" charset="0"/>
          <a:ea typeface="Roboto Condensed" pitchFamily="2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XNAT 1.7: </a:t>
            </a:r>
            <a:br>
              <a:rPr lang="en-US" dirty="0" smtClean="0"/>
            </a:br>
            <a:r>
              <a:rPr lang="en-US" sz="3600" dirty="0" smtClean="0"/>
              <a:t>Getting Started</a:t>
            </a:r>
            <a:endParaRPr lang="en-US" sz="36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6 June, 2016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 but actually installing XNAT 1.7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OK fine!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charset="2"/>
              <a:buChar char="q"/>
              <a:tabLst/>
              <a:defRPr/>
            </a:pPr>
            <a:r>
              <a:rPr lang="en-US" dirty="0" smtClean="0"/>
              <a:t>Copy XNAT war file into the webapps folder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charset="2"/>
              <a:buChar char="q"/>
              <a:tabLst/>
              <a:defRPr/>
            </a:pPr>
            <a:r>
              <a:rPr lang="is-IS" dirty="0" smtClean="0"/>
              <a:t>…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charset="2"/>
              <a:buChar char="q"/>
              <a:tabLst/>
              <a:defRPr/>
            </a:pPr>
            <a:r>
              <a:rPr lang="is-IS" dirty="0" smtClean="0"/>
              <a:t>And...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charset="2"/>
              <a:buChar char="q"/>
              <a:tabLst/>
              <a:defRPr/>
            </a:pPr>
            <a:r>
              <a:rPr lang="is-IS" dirty="0" smtClean="0"/>
              <a:t>...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charset="2"/>
              <a:buChar char="q"/>
              <a:tabLst/>
              <a:defRPr/>
            </a:pPr>
            <a:r>
              <a:rPr lang="is-IS" dirty="0" smtClean="0"/>
              <a:t>I’m waiting...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98087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And that’s it!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71550"/>
            <a:ext cx="8229600" cy="3623073"/>
          </a:xfrm>
        </p:spPr>
        <p:txBody>
          <a:bodyPr>
            <a:normAutofit lnSpcReduction="10000"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But</a:t>
            </a:r>
            <a:r>
              <a:rPr lang="is-IS" dirty="0" smtClean="0"/>
              <a:t>…</a:t>
            </a:r>
            <a:endParaRPr lang="en-US" dirty="0" smtClean="0"/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charset="2"/>
              <a:buChar char="q"/>
              <a:tabLst/>
              <a:defRPr/>
            </a:pPr>
            <a:r>
              <a:rPr lang="en-US" dirty="0" smtClean="0"/>
              <a:t>The builder process is gone, replaced by:</a:t>
            </a:r>
            <a:endParaRPr lang="is-IS" dirty="0" smtClean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charset="2"/>
              <a:buChar char="q"/>
            </a:pPr>
            <a:r>
              <a:rPr lang="is-IS" dirty="0" smtClean="0"/>
              <a:t>A Gradle plugin that generates code from data-type schema files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charset="2"/>
              <a:buChar char="q"/>
            </a:pPr>
            <a:r>
              <a:rPr lang="is-IS" dirty="0" smtClean="0"/>
              <a:t>Database schema generation and updates managed on the fly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charset="2"/>
              <a:buChar char="q"/>
              <a:tabLst/>
              <a:defRPr/>
            </a:pPr>
            <a:r>
              <a:rPr lang="is-IS" dirty="0" smtClean="0"/>
              <a:t>The XNAT war file contains the complete application 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charset="2"/>
              <a:buChar char="q"/>
              <a:tabLst/>
              <a:defRPr/>
            </a:pPr>
            <a:r>
              <a:rPr lang="is-IS" dirty="0" smtClean="0"/>
              <a:t>Because nothing is configured through properties files in the web app, there’s no need to set those in the builder folder nor to change them within the application itself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08649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Other installation options</a:t>
            </a:r>
            <a:r>
              <a:rPr lang="is-I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71550"/>
            <a:ext cx="8229600" cy="3623073"/>
          </a:xfrm>
        </p:spPr>
        <p:txBody>
          <a:bodyPr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Downloading and installing the war is the easiest, but you can also: </a:t>
            </a:r>
          </a:p>
          <a:p>
            <a:pPr lvl="0">
              <a:spcBef>
                <a:spcPts val="600"/>
              </a:spcBef>
              <a:spcAft>
                <a:spcPts val="600"/>
              </a:spcAft>
              <a:buFont typeface="Wingdings" charset="2"/>
              <a:buChar char="q"/>
              <a:defRPr/>
            </a:pPr>
            <a:r>
              <a:rPr lang="en-US" dirty="0" smtClean="0"/>
              <a:t>”Explode” the war</a:t>
            </a:r>
          </a:p>
          <a:p>
            <a:pPr lvl="0">
              <a:spcBef>
                <a:spcPts val="600"/>
              </a:spcBef>
              <a:spcAft>
                <a:spcPts val="600"/>
              </a:spcAft>
              <a:buFont typeface="Wingdings" charset="2"/>
              <a:buChar char="q"/>
              <a:defRPr/>
            </a:pPr>
            <a:r>
              <a:rPr lang="en-US" dirty="0" smtClean="0"/>
              <a:t>Use </a:t>
            </a:r>
            <a:r>
              <a:rPr lang="en-US" dirty="0"/>
              <a:t>the development </a:t>
            </a:r>
            <a:r>
              <a:rPr lang="en-US" dirty="0" smtClean="0"/>
              <a:t>code: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charset="2"/>
              <a:buChar char="q"/>
              <a:defRPr/>
            </a:pPr>
            <a:r>
              <a:rPr lang="en-US" dirty="0" smtClean="0"/>
              <a:t>Clone the XNAT code repository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charset="2"/>
              <a:buChar char="q"/>
              <a:defRPr/>
            </a:pPr>
            <a:r>
              <a:rPr lang="en-US" dirty="0" smtClean="0"/>
              <a:t>Build using the included </a:t>
            </a:r>
            <a:r>
              <a:rPr lang="en-US" b="1" dirty="0" err="1" smtClean="0"/>
              <a:t>gradlew</a:t>
            </a:r>
            <a:endParaRPr lang="en-US" dirty="0" smtClean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charset="2"/>
              <a:buChar char="q"/>
              <a:defRPr/>
            </a:pPr>
            <a:r>
              <a:rPr lang="en-US" dirty="0" smtClean="0"/>
              <a:t>Run the exploded code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charset="2"/>
              <a:buChar char="q"/>
              <a:defRPr/>
            </a:pPr>
            <a:r>
              <a:rPr lang="en-US" dirty="0" smtClean="0"/>
              <a:t>Run from a development tool like IntelliJ or Eclipse</a:t>
            </a:r>
            <a:endParaRPr lang="en-US" dirty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charset="2"/>
              <a:buChar char="q"/>
              <a:defRPr/>
            </a:pPr>
            <a:endParaRPr lang="en-US" dirty="0" smtClean="0"/>
          </a:p>
          <a:p>
            <a:pPr>
              <a:spcBef>
                <a:spcPts val="600"/>
              </a:spcBef>
              <a:spcAft>
                <a:spcPts val="600"/>
              </a:spcAft>
              <a:buFont typeface="Wingdings" charset="2"/>
              <a:buChar char="q"/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0728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Configuring XNAT 1.7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71550"/>
            <a:ext cx="4343400" cy="3623073"/>
          </a:xfrm>
        </p:spPr>
        <p:txBody>
          <a:bodyPr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Minimal configuration outside of the application: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charset="2"/>
              <a:buChar char="q"/>
            </a:pPr>
            <a:r>
              <a:rPr lang="en-US" dirty="0"/>
              <a:t>Set the location of </a:t>
            </a:r>
            <a:r>
              <a:rPr lang="en-US" dirty="0" err="1" smtClean="0"/>
              <a:t>xnat.home</a:t>
            </a:r>
            <a:r>
              <a:rPr lang="en-US" dirty="0" smtClean="0"/>
              <a:t> in the Tomcat configuration</a:t>
            </a:r>
            <a:endParaRPr lang="en-US" dirty="0"/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charset="2"/>
              <a:buChar char="q"/>
              <a:tabLst/>
              <a:defRPr/>
            </a:pPr>
            <a:r>
              <a:rPr lang="en-US" dirty="0" smtClean="0"/>
              <a:t>Create </a:t>
            </a:r>
            <a:r>
              <a:rPr lang="en-US" dirty="0" err="1" smtClean="0"/>
              <a:t>xnat-conf.properties</a:t>
            </a:r>
            <a:r>
              <a:rPr lang="en-US" dirty="0" smtClean="0"/>
              <a:t> file in ${</a:t>
            </a:r>
            <a:r>
              <a:rPr lang="en-US" dirty="0" err="1" smtClean="0"/>
              <a:t>xnat.home</a:t>
            </a:r>
            <a:r>
              <a:rPr lang="en-US" dirty="0" smtClean="0"/>
              <a:t>}/</a:t>
            </a:r>
            <a:r>
              <a:rPr lang="en-US" dirty="0" err="1" smtClean="0"/>
              <a:t>configs</a:t>
            </a:r>
            <a:endParaRPr lang="en-US" dirty="0" smtClean="0"/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charset="2"/>
              <a:buChar char="q"/>
              <a:tabLst/>
              <a:defRPr/>
            </a:pPr>
            <a:r>
              <a:rPr lang="is-IS" dirty="0" smtClean="0"/>
              <a:t>Configure your new XNATwith the setup page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742950"/>
            <a:ext cx="4495800" cy="4523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51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Configuring XNAT 1.7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976" y="819150"/>
            <a:ext cx="4572000" cy="3623073"/>
          </a:xfrm>
        </p:spPr>
        <p:txBody>
          <a:bodyPr>
            <a:normAutofit lnSpcReduction="10000"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Once the initial set up is completed, all system configuration is managed through the application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charset="2"/>
              <a:buChar char="q"/>
              <a:tabLst/>
              <a:defRPr/>
            </a:pPr>
            <a:r>
              <a:rPr lang="en-US" dirty="0" smtClean="0"/>
              <a:t>Custom properties can be set on the site configuration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charset="2"/>
              <a:buChar char="q"/>
              <a:tabLst/>
              <a:defRPr/>
            </a:pPr>
            <a:r>
              <a:rPr lang="en-US" dirty="0" smtClean="0"/>
              <a:t>Custom UI elements can be configured through the Spawner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charset="2"/>
              <a:buChar char="q"/>
              <a:tabLst/>
              <a:defRPr/>
            </a:pPr>
            <a:r>
              <a:rPr lang="is-IS" dirty="0" smtClean="0"/>
              <a:t>Plugins provide their own configuration interfaces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723899"/>
            <a:ext cx="4495800" cy="4523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131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Upgrading to XNAT 1.7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71550"/>
            <a:ext cx="8229600" cy="3623073"/>
          </a:xfrm>
        </p:spPr>
        <p:txBody>
          <a:bodyPr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The underlying architecture for 1.7 is mostly the same as 1.6: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charset="2"/>
              <a:buChar char="q"/>
              <a:tabLst/>
              <a:defRPr/>
            </a:pPr>
            <a:r>
              <a:rPr lang="en-US" dirty="0" smtClean="0"/>
              <a:t>All of the data types are the same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charset="2"/>
              <a:buChar char="q"/>
              <a:tabLst/>
              <a:defRPr/>
            </a:pPr>
            <a:r>
              <a:rPr lang="en-US" dirty="0" smtClean="0"/>
              <a:t>Security and user data are the same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charset="2"/>
              <a:buChar char="q"/>
              <a:tabLst/>
              <a:defRPr/>
            </a:pPr>
            <a:r>
              <a:rPr lang="is-IS" dirty="0" smtClean="0"/>
              <a:t>Most existing configuration data will migrate quietly</a:t>
            </a:r>
          </a:p>
        </p:txBody>
      </p:sp>
    </p:spTree>
    <p:extLst>
      <p:ext uri="{BB962C8B-B14F-4D97-AF65-F5344CB8AC3E}">
        <p14:creationId xmlns:p14="http://schemas.microsoft.com/office/powerpoint/2010/main" val="1062009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Upgrading to XNAT 1.7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71550"/>
            <a:ext cx="8229600" cy="3623073"/>
          </a:xfrm>
        </p:spPr>
        <p:txBody>
          <a:bodyPr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Take steps to test the migration and preserve your data: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charset="2"/>
              <a:buChar char="q"/>
              <a:tabLst/>
              <a:defRPr/>
            </a:pPr>
            <a:r>
              <a:rPr lang="en-US" dirty="0" smtClean="0"/>
              <a:t>If possible, test on a development server first!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charset="2"/>
              <a:buChar char="q"/>
              <a:tabLst/>
              <a:defRPr/>
            </a:pPr>
            <a:r>
              <a:rPr lang="en-US" dirty="0" smtClean="0"/>
              <a:t>Back up your XNAT database, data archive, and application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charset="2"/>
              <a:buChar char="q"/>
              <a:tabLst/>
              <a:defRPr/>
            </a:pPr>
            <a:r>
              <a:rPr lang="is-IS" dirty="0" smtClean="0"/>
              <a:t>Because XNAT 1.7 doesn’t use the builder, you don’t have to worry about conflicts with files in your existing build structure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charset="2"/>
              <a:buChar char="q"/>
              <a:tabLst/>
              <a:defRPr/>
            </a:pPr>
            <a:r>
              <a:rPr lang="is-IS" dirty="0" smtClean="0"/>
              <a:t>Any custom code or modules will need to be migrated to the XNAT 1.7 plugin structure.</a:t>
            </a:r>
          </a:p>
        </p:txBody>
      </p:sp>
    </p:spTree>
    <p:extLst>
      <p:ext uri="{BB962C8B-B14F-4D97-AF65-F5344CB8AC3E}">
        <p14:creationId xmlns:p14="http://schemas.microsoft.com/office/powerpoint/2010/main" val="264434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00025" y="1809750"/>
            <a:ext cx="3962400" cy="914400"/>
          </a:xfrm>
        </p:spPr>
        <p:txBody>
          <a:bodyPr>
            <a:normAutofit/>
          </a:bodyPr>
          <a:lstStyle/>
          <a:p>
            <a:r>
              <a:rPr lang="en-US" sz="3200" smtClean="0"/>
              <a:t>XNAT 1.7 Walkthrough</a:t>
            </a:r>
            <a:endParaRPr lang="en-US" sz="32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457200" y="2876550"/>
            <a:ext cx="3276600" cy="1371600"/>
          </a:xfrm>
        </p:spPr>
        <p:txBody>
          <a:bodyPr>
            <a:noAutofit/>
          </a:bodyPr>
          <a:lstStyle/>
          <a:p>
            <a:pPr marL="285750" indent="-285750">
              <a:buFont typeface="Wingdings" charset="2"/>
              <a:buChar char="q"/>
            </a:pPr>
            <a:r>
              <a:rPr lang="en-US" sz="2400" dirty="0" smtClean="0"/>
              <a:t>Provisioning</a:t>
            </a:r>
          </a:p>
          <a:p>
            <a:pPr marL="285750" indent="-285750">
              <a:buFont typeface="Wingdings" charset="2"/>
              <a:buChar char="q"/>
            </a:pPr>
            <a:r>
              <a:rPr lang="en-US" sz="2400" dirty="0" smtClean="0"/>
              <a:t>Installing</a:t>
            </a:r>
          </a:p>
          <a:p>
            <a:pPr marL="285750" indent="-285750">
              <a:buFont typeface="Wingdings" charset="2"/>
              <a:buChar char="q"/>
            </a:pPr>
            <a:r>
              <a:rPr lang="en-US" sz="2400" dirty="0" smtClean="0"/>
              <a:t>Configuring</a:t>
            </a:r>
          </a:p>
        </p:txBody>
      </p:sp>
    </p:spTree>
    <p:extLst>
      <p:ext uri="{BB962C8B-B14F-4D97-AF65-F5344CB8AC3E}">
        <p14:creationId xmlns:p14="http://schemas.microsoft.com/office/powerpoint/2010/main" val="1712955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04800" y="1962151"/>
            <a:ext cx="3752850" cy="914400"/>
          </a:xfrm>
        </p:spPr>
        <p:txBody>
          <a:bodyPr/>
          <a:lstStyle/>
          <a:p>
            <a:r>
              <a:rPr lang="en-US" dirty="0" smtClean="0"/>
              <a:t>Q&amp;A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04800" y="3257550"/>
            <a:ext cx="3276600" cy="75962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More info on extending XNAT and custom configuration options in </a:t>
            </a:r>
            <a:r>
              <a:rPr lang="en-US" dirty="0" smtClean="0"/>
              <a:t>Programming XNAT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9443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dirty="0" smtClean="0"/>
              <a:t>In this presentation we’ll discuss: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charset="2"/>
              <a:buChar char="q"/>
            </a:pPr>
            <a:r>
              <a:rPr lang="en-US" dirty="0" smtClean="0"/>
              <a:t>Features and functions in XNAT 1.7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charset="2"/>
              <a:buChar char="q"/>
            </a:pPr>
            <a:r>
              <a:rPr lang="en-US" dirty="0" smtClean="0"/>
              <a:t>Requirements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charset="2"/>
              <a:buChar char="q"/>
            </a:pPr>
            <a:r>
              <a:rPr lang="en-US" dirty="0" smtClean="0"/>
              <a:t>Installing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charset="2"/>
              <a:buChar char="q"/>
            </a:pPr>
            <a:r>
              <a:rPr lang="en-US" dirty="0" smtClean="0"/>
              <a:t>Configuring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charset="2"/>
              <a:buChar char="q"/>
            </a:pPr>
            <a:r>
              <a:rPr lang="en-US" dirty="0" smtClean="0"/>
              <a:t>Upgrading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3409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What’s new in XNAT 1.7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95350"/>
            <a:ext cx="4267200" cy="3699273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dirty="0" smtClean="0"/>
              <a:t>Lots of stuff: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charset="2"/>
              <a:buChar char="q"/>
            </a:pPr>
            <a:r>
              <a:rPr lang="en-US" dirty="0" smtClean="0"/>
              <a:t>Ease of installation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charset="2"/>
              <a:buChar char="q"/>
            </a:pPr>
            <a:r>
              <a:rPr lang="en-US" dirty="0" smtClean="0"/>
              <a:t>Integrated configuration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charset="2"/>
              <a:buChar char="q"/>
            </a:pPr>
            <a:r>
              <a:rPr lang="en-US" dirty="0" smtClean="0"/>
              <a:t>Easy to customize and extend: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charset="2"/>
              <a:buChar char="q"/>
            </a:pPr>
            <a:r>
              <a:rPr lang="en-US" dirty="0" smtClean="0"/>
              <a:t>Plugin architecture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charset="2"/>
              <a:buChar char="q"/>
            </a:pPr>
            <a:r>
              <a:rPr lang="en-US" dirty="0" smtClean="0"/>
              <a:t>REST APIs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charset="2"/>
              <a:buChar char="q"/>
            </a:pPr>
            <a:r>
              <a:rPr lang="en-US" dirty="0" smtClean="0"/>
              <a:t>System events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charset="2"/>
              <a:buChar char="q"/>
            </a:pPr>
            <a:r>
              <a:rPr lang="en-US" dirty="0" smtClean="0"/>
              <a:t>Powerful scripting functions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18713" y="895350"/>
            <a:ext cx="4114800" cy="36992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 pitchFamily="2" charset="0"/>
                <a:ea typeface="Roboto Condensed" pitchFamily="2" charset="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 pitchFamily="2" charset="0"/>
                <a:ea typeface="Roboto Condensed" pitchFamily="2" charset="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 pitchFamily="2" charset="0"/>
                <a:ea typeface="Roboto Condensed" pitchFamily="2" charset="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 pitchFamily="2" charset="0"/>
                <a:ea typeface="Roboto Condensed" pitchFamily="2" charset="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 pitchFamily="2" charset="0"/>
                <a:ea typeface="Roboto Condensed" pitchFamily="2" charset="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Font typeface="Arial" pitchFamily="34" charset="0"/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69262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What’s new in XNAT 1.7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dirty="0" smtClean="0"/>
              <a:t>Installation: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charset="2"/>
              <a:buChar char="q"/>
            </a:pPr>
            <a:r>
              <a:rPr lang="en-US" dirty="0" smtClean="0"/>
              <a:t>A single installation file means no more builder or scripts!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charset="2"/>
              <a:buChar char="q"/>
            </a:pPr>
            <a:r>
              <a:rPr lang="en-US" dirty="0" smtClean="0"/>
              <a:t>No source code or folders to keep track of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charset="2"/>
              <a:buChar char="q"/>
            </a:pPr>
            <a:r>
              <a:rPr lang="en-US" dirty="0" smtClean="0"/>
              <a:t>Minimal system configuration required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charset="2"/>
              <a:buChar char="q"/>
            </a:pPr>
            <a:r>
              <a:rPr lang="en-US" dirty="0" smtClean="0"/>
              <a:t>Easy installation makes it easier to upgrade later</a:t>
            </a:r>
          </a:p>
        </p:txBody>
      </p:sp>
    </p:spTree>
    <p:extLst>
      <p:ext uri="{BB962C8B-B14F-4D97-AF65-F5344CB8AC3E}">
        <p14:creationId xmlns:p14="http://schemas.microsoft.com/office/powerpoint/2010/main" val="1218120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What’s new in XNAT 1.7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dirty="0" smtClean="0"/>
              <a:t>Configuration: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charset="2"/>
              <a:buChar char="q"/>
            </a:pPr>
            <a:r>
              <a:rPr lang="en-US" dirty="0" smtClean="0"/>
              <a:t>All configuration is persisted in the database,* so</a:t>
            </a:r>
            <a:r>
              <a:rPr lang="is-IS" dirty="0" smtClean="0"/>
              <a:t>…</a:t>
            </a:r>
            <a:endParaRPr lang="en-US" dirty="0" smtClean="0"/>
          </a:p>
          <a:p>
            <a:pPr>
              <a:spcBef>
                <a:spcPts val="600"/>
              </a:spcBef>
              <a:spcAft>
                <a:spcPts val="600"/>
              </a:spcAft>
              <a:buFont typeface="Wingdings" charset="2"/>
              <a:buChar char="q"/>
            </a:pPr>
            <a:r>
              <a:rPr lang="en-US" dirty="0" smtClean="0"/>
              <a:t>No configuration files embedded in the application!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charset="2"/>
              <a:buChar char="q"/>
            </a:pPr>
            <a:r>
              <a:rPr lang="en-US" dirty="0" smtClean="0"/>
              <a:t>Easy to extend system configuration properties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charset="2"/>
              <a:buChar char="q"/>
            </a:pPr>
            <a:r>
              <a:rPr lang="en-US" dirty="0" smtClean="0"/>
              <a:t>Database configuration simplifies back-up and restoral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800" dirty="0" smtClean="0"/>
              <a:t>* OK, the database properties are in a file. But not inside the application!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665344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What’s new in XNAT 1.7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6934200" cy="3394472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dirty="0" smtClean="0"/>
              <a:t>Integration: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charset="2"/>
              <a:buChar char="q"/>
            </a:pPr>
            <a:r>
              <a:rPr lang="en-US" dirty="0" smtClean="0"/>
              <a:t>All new REST APIs are documented inline (Swagger</a:t>
            </a:r>
            <a:r>
              <a:rPr lang="en-US" dirty="0" smtClean="0"/>
              <a:t>)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charset="2"/>
              <a:buChar char="q"/>
            </a:pPr>
            <a:r>
              <a:rPr lang="en-US" dirty="0" smtClean="0"/>
              <a:t>Event framework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charset="2"/>
              <a:buChar char="q"/>
            </a:pPr>
            <a:r>
              <a:rPr lang="en-US" dirty="0" smtClean="0"/>
              <a:t>Scripting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charset="2"/>
              <a:buChar char="q"/>
            </a:pPr>
            <a:r>
              <a:rPr lang="en-US" dirty="0" smtClean="0"/>
              <a:t>Container service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37671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What’s new in XNAT 1.7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95350"/>
            <a:ext cx="8229600" cy="3657600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dirty="0" smtClean="0"/>
              <a:t>Extending and customizing XNAT: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charset="2"/>
              <a:buChar char="q"/>
            </a:pPr>
            <a:r>
              <a:rPr lang="en-US" dirty="0"/>
              <a:t>@</a:t>
            </a:r>
            <a:r>
              <a:rPr lang="en-US" dirty="0" err="1"/>
              <a:t>XnatPlugin</a:t>
            </a:r>
            <a:r>
              <a:rPr lang="en-US" dirty="0"/>
              <a:t> functionality (framework configuration)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charset="2"/>
              <a:buChar char="q"/>
            </a:pPr>
            <a:r>
              <a:rPr lang="en-US" dirty="0" smtClean="0"/>
              <a:t>Existing data types still work, but are more easily integrated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charset="2"/>
              <a:buChar char="q"/>
            </a:pPr>
            <a:r>
              <a:rPr lang="en-US" dirty="0"/>
              <a:t>A real plugin </a:t>
            </a:r>
            <a:r>
              <a:rPr lang="en-US" dirty="0" smtClean="0"/>
              <a:t>architecture: extensions are now separate projects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charset="2"/>
              <a:buChar char="q"/>
            </a:pPr>
            <a:r>
              <a:rPr lang="en-US" dirty="0" smtClean="0"/>
              <a:t>Preferences framework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charset="2"/>
              <a:buChar char="q"/>
            </a:pPr>
            <a:r>
              <a:rPr lang="en-US" dirty="0" smtClean="0"/>
              <a:t>Custom REST APIs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charset="2"/>
              <a:buChar char="q"/>
            </a:pPr>
            <a:r>
              <a:rPr lang="en-US" dirty="0" smtClean="0"/>
              <a:t>Scheduled tasks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charset="2"/>
              <a:buChar char="q"/>
            </a:pPr>
            <a:r>
              <a:rPr lang="en-US" dirty="0" smtClean="0"/>
              <a:t>Application-wide event handling framework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charset="2"/>
              <a:buChar char="q"/>
            </a:pPr>
            <a:endParaRPr lang="en-US" dirty="0"/>
          </a:p>
          <a:p>
            <a:pPr>
              <a:spcBef>
                <a:spcPts val="600"/>
              </a:spcBef>
              <a:spcAft>
                <a:spcPts val="600"/>
              </a:spcAft>
              <a:buFont typeface="Wingdings" charset="2"/>
              <a:buChar char="q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18257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Installation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71550"/>
            <a:ext cx="8229600" cy="3623073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charset="2"/>
              <a:buChar char="q"/>
            </a:pPr>
            <a:r>
              <a:rPr lang="en-US" dirty="0" smtClean="0"/>
              <a:t>Linux platforms preferred, OS X and Windows supported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charset="2"/>
              <a:buChar char="q"/>
            </a:pPr>
            <a:r>
              <a:rPr lang="en-US" dirty="0" smtClean="0"/>
              <a:t>Java 7 or 8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charset="2"/>
              <a:buChar char="q"/>
            </a:pPr>
            <a:r>
              <a:rPr lang="en-US" dirty="0" smtClean="0"/>
              <a:t>Tomcat 7 (optional front-end proxy)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charset="2"/>
              <a:buChar char="q"/>
            </a:pPr>
            <a:r>
              <a:rPr lang="en-US" dirty="0" smtClean="0"/>
              <a:t>PostgreSQL 9.4 or later</a:t>
            </a:r>
          </a:p>
        </p:txBody>
      </p:sp>
    </p:spTree>
    <p:extLst>
      <p:ext uri="{BB962C8B-B14F-4D97-AF65-F5344CB8AC3E}">
        <p14:creationId xmlns:p14="http://schemas.microsoft.com/office/powerpoint/2010/main" val="2472945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Installing XNAT 1.7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XNAT 1.7 still requires some system configuration: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charset="2"/>
              <a:buChar char="q"/>
              <a:tabLst/>
              <a:defRPr/>
            </a:pPr>
            <a:r>
              <a:rPr lang="en-US" dirty="0" smtClean="0"/>
              <a:t>Integrate front-end proxy (</a:t>
            </a:r>
            <a:r>
              <a:rPr lang="en-US" dirty="0" err="1" smtClean="0"/>
              <a:t>nginx</a:t>
            </a:r>
            <a:r>
              <a:rPr lang="en-US" dirty="0" smtClean="0"/>
              <a:t>, apache) with Tomcat (optional)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charset="2"/>
              <a:buChar char="q"/>
            </a:pPr>
            <a:r>
              <a:rPr lang="en-US" dirty="0" smtClean="0"/>
              <a:t>Configure Tomcat and PostgreSQL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charset="2"/>
              <a:buChar char="q"/>
            </a:pPr>
            <a:r>
              <a:rPr lang="en-US" dirty="0"/>
              <a:t>Create required folders and set ownership and permissions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charset="2"/>
              <a:buChar char="q"/>
              <a:tabLst/>
              <a:defRPr/>
            </a:pPr>
            <a:r>
              <a:rPr lang="en-US" dirty="0" smtClean="0"/>
              <a:t>Configure XNAT home and database configuration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charset="2"/>
              <a:buChar char="q"/>
              <a:tabLst/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20350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XNAT template workshop 2016-16x9</Template>
  <TotalTime>3516</TotalTime>
  <Words>747</Words>
  <Application>Microsoft Macintosh PowerPoint</Application>
  <PresentationFormat>On-screen Show (16:9)</PresentationFormat>
  <Paragraphs>115</Paragraphs>
  <Slides>18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Calibri</vt:lpstr>
      <vt:lpstr>Roboto Condensed</vt:lpstr>
      <vt:lpstr>Wingdings</vt:lpstr>
      <vt:lpstr>Arial</vt:lpstr>
      <vt:lpstr>1_Office Theme</vt:lpstr>
      <vt:lpstr>2_Office Theme</vt:lpstr>
      <vt:lpstr>XNAT 1.7:  Getting Started</vt:lpstr>
      <vt:lpstr>Introduction</vt:lpstr>
      <vt:lpstr>What’s new in XNAT 1.7</vt:lpstr>
      <vt:lpstr>What’s new in XNAT 1.7</vt:lpstr>
      <vt:lpstr>What’s new in XNAT 1.7</vt:lpstr>
      <vt:lpstr>What’s new in XNAT 1.7</vt:lpstr>
      <vt:lpstr>What’s new in XNAT 1.7</vt:lpstr>
      <vt:lpstr>Installation requirements</vt:lpstr>
      <vt:lpstr>Installing XNAT 1.7</vt:lpstr>
      <vt:lpstr>No but actually installing XNAT 1.7</vt:lpstr>
      <vt:lpstr>And that’s it!</vt:lpstr>
      <vt:lpstr>Other installation options…</vt:lpstr>
      <vt:lpstr>Configuring XNAT 1.7</vt:lpstr>
      <vt:lpstr>Configuring XNAT 1.7</vt:lpstr>
      <vt:lpstr>Upgrading to XNAT 1.7</vt:lpstr>
      <vt:lpstr>Upgrading to XNAT 1.7</vt:lpstr>
      <vt:lpstr>XNAT 1.7 Walkthrough</vt:lpstr>
      <vt:lpstr>Q&amp;A</vt:lpstr>
    </vt:vector>
  </TitlesOfParts>
  <Company/>
  <LinksUpToDate>false</LinksUpToDate>
  <SharedDoc>false</SharedDoc>
  <HyperlinksChanged>false</HyperlinksChanged>
  <AppVersion>15.0022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XNAT 1.7:  Installing, Configuring, and Upgrading</dc:title>
  <dc:creator>Rick Herrick</dc:creator>
  <cp:lastModifiedBy>Rick Herrick</cp:lastModifiedBy>
  <cp:revision>47</cp:revision>
  <dcterms:created xsi:type="dcterms:W3CDTF">2016-05-26T04:02:29Z</dcterms:created>
  <dcterms:modified xsi:type="dcterms:W3CDTF">2016-06-06T12:38:57Z</dcterms:modified>
</cp:coreProperties>
</file>