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5"/>
  </p:notesMasterIdLst>
  <p:sldIdLst>
    <p:sldId id="257" r:id="rId3"/>
    <p:sldId id="258" r:id="rId4"/>
    <p:sldId id="270" r:id="rId5"/>
    <p:sldId id="271" r:id="rId6"/>
    <p:sldId id="272" r:id="rId7"/>
    <p:sldId id="259" r:id="rId8"/>
    <p:sldId id="260" r:id="rId9"/>
    <p:sldId id="267" r:id="rId10"/>
    <p:sldId id="273" r:id="rId11"/>
    <p:sldId id="268" r:id="rId12"/>
    <p:sldId id="269" r:id="rId13"/>
    <p:sldId id="266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DB03"/>
    <a:srgbClr val="FFFF99"/>
    <a:srgbClr val="213F7D"/>
    <a:srgbClr val="4F81BD"/>
    <a:srgbClr val="FF66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38" autoAdjust="0"/>
    <p:restoredTop sz="94660"/>
  </p:normalViewPr>
  <p:slideViewPr>
    <p:cSldViewPr>
      <p:cViewPr varScale="1">
        <p:scale>
          <a:sx n="77" d="100"/>
          <a:sy n="77" d="100"/>
        </p:scale>
        <p:origin x="90" y="24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84707-6108-4B50-8E31-55B6FE4737F7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B8500C-2811-49A8-A00D-140CAC329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792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950369"/>
            <a:ext cx="3886200" cy="1102519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4095750"/>
            <a:ext cx="3886200" cy="68580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>
                    <a:lumMod val="50000"/>
                  </a:schemeClr>
                </a:solidFill>
                <a:effectLst/>
                <a:latin typeface="Roboto Condensed" pitchFamily="2" charset="0"/>
                <a:ea typeface="Roboto Condensed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2400" y="114300"/>
            <a:ext cx="8229600" cy="479822"/>
          </a:xfrm>
        </p:spPr>
        <p:txBody>
          <a:bodyPr>
            <a:normAutofit/>
          </a:bodyPr>
          <a:lstStyle>
            <a:lvl1pPr>
              <a:defRPr sz="2400">
                <a:solidFill>
                  <a:srgbClr val="213F7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952750"/>
            <a:ext cx="3752850" cy="1102519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4098130"/>
            <a:ext cx="3755189" cy="75962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Roboto Condensed" pitchFamily="2" charset="0"/>
                <a:ea typeface="Roboto Condensed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3998" cy="5143498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" y="114300"/>
            <a:ext cx="8229600" cy="480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674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13F7D"/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DF46816C-3D94-4DF2-8266-56D515106B58}" type="datetimeFigureOut">
              <a:rPr lang="en-US" smtClean="0"/>
              <a:pPr/>
              <a:t>6/7/2016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0" y="4767263"/>
            <a:ext cx="3276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13F7D"/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4767263"/>
            <a:ext cx="457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13F7D"/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85800"/>
            <a:ext cx="9144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6" r:id="rId4"/>
    <p:sldLayoutId id="2147483667" r:id="rId5"/>
  </p:sldLayoutIdLst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rgbClr val="213F7D"/>
          </a:solidFill>
          <a:effectLst/>
          <a:latin typeface="Roboto Condensed" pitchFamily="2" charset="0"/>
          <a:ea typeface="Roboto Condensed" pitchFamily="2" charset="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" y="0"/>
            <a:ext cx="9143244" cy="5143075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213F7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" y="102870"/>
            <a:ext cx="8229600" cy="480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674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DF46816C-3D94-4DF2-8266-56D515106B58}" type="datetimeFigureOut">
              <a:rPr lang="en-US" smtClean="0"/>
              <a:pPr/>
              <a:t>6/7/2016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0" y="4767263"/>
            <a:ext cx="3276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4767263"/>
            <a:ext cx="457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85800"/>
            <a:ext cx="9144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678" r:id="rId4"/>
    <p:sldLayoutId id="2147483679" r:id="rId5"/>
  </p:sldLayoutIdLst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chemeClr val="bg1"/>
          </a:solidFill>
          <a:effectLst/>
          <a:latin typeface="Roboto Condensed" pitchFamily="2" charset="0"/>
          <a:ea typeface="Roboto Condensed" pitchFamily="2" charset="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labs.vmware.com/academic/licensing-overview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code42.com/crashplan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XNAT </a:t>
            </a:r>
            <a:r>
              <a:rPr lang="en-US" sz="3600" dirty="0" smtClean="0"/>
              <a:t>IT Planning</a:t>
            </a:r>
            <a:br>
              <a:rPr lang="en-US" sz="3600" dirty="0" smtClean="0"/>
            </a:br>
            <a:r>
              <a:rPr lang="en-US" sz="2700" dirty="0" smtClean="0"/>
              <a:t>Chip </a:t>
            </a:r>
            <a:r>
              <a:rPr lang="en-US" sz="2700" dirty="0" smtClean="0"/>
              <a:t>Schweiss</a:t>
            </a:r>
            <a:endParaRPr lang="en-US" sz="27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June 7, 2016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 Hardware Configurations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en-US" dirty="0" smtClean="0">
                <a:effectLst/>
              </a:rPr>
              <a:t>Large Scale</a:t>
            </a:r>
            <a:r>
              <a:rPr lang="en-US" dirty="0">
                <a:effectLst/>
              </a:rPr>
              <a:t> </a:t>
            </a:r>
            <a:r>
              <a:rPr lang="en-US" dirty="0" smtClean="0">
                <a:effectLst/>
              </a:rPr>
              <a:t>(100+ TBs)</a:t>
            </a:r>
          </a:p>
          <a:p>
            <a:r>
              <a:rPr lang="en-US" dirty="0" smtClean="0">
                <a:effectLst/>
              </a:rPr>
              <a:t>Dedicated NAS Storage</a:t>
            </a:r>
          </a:p>
          <a:p>
            <a:pPr lvl="1"/>
            <a:r>
              <a:rPr lang="en-US" dirty="0" smtClean="0">
                <a:effectLst/>
              </a:rPr>
              <a:t>ZFS </a:t>
            </a:r>
            <a:r>
              <a:rPr lang="en-US" dirty="0" smtClean="0">
                <a:solidFill>
                  <a:srgbClr val="00B050"/>
                </a:solidFill>
                <a:effectLst/>
              </a:rPr>
              <a:t>($$$, ~$150/TB)</a:t>
            </a:r>
          </a:p>
          <a:p>
            <a:pPr lvl="2"/>
            <a:r>
              <a:rPr lang="en-US" dirty="0" smtClean="0">
                <a:effectLst/>
              </a:rPr>
              <a:t>Build or buy</a:t>
            </a:r>
          </a:p>
          <a:p>
            <a:pPr lvl="2"/>
            <a:r>
              <a:rPr lang="en-US" dirty="0" smtClean="0">
                <a:effectLst/>
              </a:rPr>
              <a:t>High Availability</a:t>
            </a:r>
          </a:p>
          <a:p>
            <a:pPr lvl="2"/>
            <a:r>
              <a:rPr lang="en-US" dirty="0">
                <a:effectLst/>
              </a:rPr>
              <a:t>White paper: http://</a:t>
            </a:r>
            <a:r>
              <a:rPr lang="en-US" dirty="0" smtClean="0">
                <a:effectLst/>
              </a:rPr>
              <a:t>xnat.org/blog/wp-content/uploads/2016/05/ZFS-for-Research-Data-Storage-White-Paper-1.0.pdf</a:t>
            </a:r>
            <a:endParaRPr lang="en-US" dirty="0" smtClean="0">
              <a:effectLst/>
            </a:endParaRPr>
          </a:p>
          <a:p>
            <a:pPr lvl="1"/>
            <a:r>
              <a:rPr lang="en-US" dirty="0" smtClean="0">
                <a:effectLst/>
              </a:rPr>
              <a:t>Traditional enterprise solutions </a:t>
            </a:r>
            <a:r>
              <a:rPr lang="en-US" dirty="0" smtClean="0">
                <a:solidFill>
                  <a:srgbClr val="00B050"/>
                </a:solidFill>
                <a:effectLst/>
              </a:rPr>
              <a:t>($$$$$, ~$1K, TB)</a:t>
            </a:r>
          </a:p>
          <a:p>
            <a:r>
              <a:rPr lang="en-US" dirty="0" smtClean="0">
                <a:effectLst/>
              </a:rPr>
              <a:t>Live DR copy </a:t>
            </a:r>
            <a:r>
              <a:rPr lang="en-US" dirty="0" smtClean="0">
                <a:solidFill>
                  <a:srgbClr val="00B050"/>
                </a:solidFill>
                <a:effectLst/>
              </a:rPr>
              <a:t>($$, ~$100/TB)</a:t>
            </a:r>
          </a:p>
          <a:p>
            <a:pPr lvl="0"/>
            <a:endParaRPr lang="en-US" dirty="0" smtClean="0">
              <a:effectLst/>
            </a:endParaRPr>
          </a:p>
          <a:p>
            <a:pPr lvl="1"/>
            <a:endParaRPr lang="en-US" dirty="0">
              <a:effectLst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>
                <a:effectLst/>
              </a:rPr>
              <a:t>vSphere cluster </a:t>
            </a:r>
            <a:r>
              <a:rPr lang="en-US" dirty="0">
                <a:solidFill>
                  <a:srgbClr val="00B050"/>
                </a:solidFill>
                <a:effectLst/>
              </a:rPr>
              <a:t>($$)</a:t>
            </a:r>
          </a:p>
          <a:p>
            <a:pPr lvl="1"/>
            <a:r>
              <a:rPr lang="en-US" dirty="0">
                <a:effectLst/>
              </a:rPr>
              <a:t>3+ </a:t>
            </a:r>
            <a:r>
              <a:rPr lang="en-US" dirty="0" err="1">
                <a:effectLst/>
              </a:rPr>
              <a:t>ESXi</a:t>
            </a:r>
            <a:r>
              <a:rPr lang="en-US" dirty="0">
                <a:effectLst/>
              </a:rPr>
              <a:t> Hosts</a:t>
            </a:r>
          </a:p>
          <a:p>
            <a:pPr lvl="1"/>
            <a:r>
              <a:rPr lang="en-US" dirty="0">
                <a:effectLst/>
              </a:rPr>
              <a:t>Typically $7K-$10K per host</a:t>
            </a:r>
          </a:p>
          <a:p>
            <a:pPr lvl="1"/>
            <a:r>
              <a:rPr lang="en-US" dirty="0">
                <a:effectLst/>
              </a:rPr>
              <a:t>20-50 Virtual Machines per host</a:t>
            </a:r>
          </a:p>
          <a:p>
            <a:r>
              <a:rPr lang="en-US" dirty="0">
                <a:effectLst/>
              </a:rPr>
              <a:t>10Gb+ Network </a:t>
            </a:r>
            <a:r>
              <a:rPr lang="en-US" dirty="0">
                <a:solidFill>
                  <a:srgbClr val="00B050"/>
                </a:solidFill>
                <a:effectLst/>
              </a:rPr>
              <a:t>($$)</a:t>
            </a:r>
            <a:endParaRPr lang="en-US" dirty="0">
              <a:effectLst/>
            </a:endParaRPr>
          </a:p>
          <a:p>
            <a:r>
              <a:rPr lang="en-US" dirty="0" smtClean="0">
                <a:effectLst/>
              </a:rPr>
              <a:t>High Performance </a:t>
            </a:r>
            <a:r>
              <a:rPr lang="en-US" dirty="0" smtClean="0">
                <a:effectLst/>
              </a:rPr>
              <a:t>Computing </a:t>
            </a:r>
            <a:r>
              <a:rPr lang="en-US" dirty="0" smtClean="0">
                <a:solidFill>
                  <a:srgbClr val="00B050"/>
                </a:solidFill>
                <a:effectLst/>
              </a:rPr>
              <a:t>($$$)</a:t>
            </a:r>
            <a:endParaRPr lang="en-US" dirty="0">
              <a:effectLst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800" y="3333750"/>
            <a:ext cx="1524000" cy="1531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43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 </a:t>
            </a:r>
            <a:r>
              <a:rPr lang="en-US" strike="sngStrike" dirty="0" smtClean="0"/>
              <a:t>Hardware</a:t>
            </a:r>
            <a:r>
              <a:rPr lang="en-US" dirty="0" smtClean="0"/>
              <a:t> Configurations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sz="3600" b="1" dirty="0" smtClean="0">
                <a:effectLst/>
              </a:rPr>
              <a:t>Any Scale</a:t>
            </a:r>
          </a:p>
          <a:p>
            <a:pPr lvl="0"/>
            <a:r>
              <a:rPr lang="en-US" dirty="0" smtClean="0">
                <a:effectLst/>
              </a:rPr>
              <a:t>AWS</a:t>
            </a:r>
          </a:p>
          <a:p>
            <a:pPr lvl="0"/>
            <a:r>
              <a:rPr lang="en-US" dirty="0" smtClean="0">
                <a:effectLst/>
              </a:rPr>
              <a:t>Azure</a:t>
            </a:r>
          </a:p>
          <a:p>
            <a:pPr lvl="0"/>
            <a:r>
              <a:rPr lang="en-US" dirty="0" smtClean="0">
                <a:effectLst/>
              </a:rPr>
              <a:t>Many others</a:t>
            </a:r>
          </a:p>
          <a:p>
            <a:pPr marL="0" lvl="0" indent="0">
              <a:buNone/>
            </a:pPr>
            <a:r>
              <a:rPr lang="en-US" sz="3600" b="1" dirty="0" smtClean="0">
                <a:effectLst/>
              </a:rPr>
              <a:t>HIPAA </a:t>
            </a:r>
            <a:r>
              <a:rPr lang="en-US" sz="3600" b="1" dirty="0" smtClean="0">
                <a:effectLst/>
              </a:rPr>
              <a:t>concerns</a:t>
            </a:r>
            <a:endParaRPr lang="en-US" sz="3600" b="1" dirty="0" smtClean="0">
              <a:effectLst/>
            </a:endParaRPr>
          </a:p>
          <a:p>
            <a:pPr lvl="1"/>
            <a:endParaRPr lang="en-US" dirty="0">
              <a:effectLst/>
            </a:endParaRPr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495800" y="1885950"/>
            <a:ext cx="4038600" cy="250452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6525" y="666750"/>
            <a:ext cx="3181350" cy="20669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0" y="3160395"/>
            <a:ext cx="3072205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8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Automation / DevOps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effectLst/>
              </a:rPr>
              <a:t>Puppet</a:t>
            </a:r>
          </a:p>
          <a:p>
            <a:pPr lvl="1"/>
            <a:r>
              <a:rPr lang="en-US" dirty="0">
                <a:effectLst/>
              </a:rPr>
              <a:t>https://</a:t>
            </a:r>
            <a:r>
              <a:rPr lang="en-US" dirty="0" smtClean="0">
                <a:effectLst/>
              </a:rPr>
              <a:t>bitbucket.org/NRGpuppet/puppet_module_xnat</a:t>
            </a:r>
          </a:p>
          <a:p>
            <a:pPr lvl="1"/>
            <a:r>
              <a:rPr lang="en-US" dirty="0">
                <a:effectLst/>
              </a:rPr>
              <a:t>https://</a:t>
            </a:r>
            <a:r>
              <a:rPr lang="en-US" dirty="0" smtClean="0">
                <a:effectLst/>
              </a:rPr>
              <a:t>bitbucket.org/NRGpuppet/puppet_control_public </a:t>
            </a:r>
            <a:endParaRPr lang="en-US" dirty="0" smtClean="0">
              <a:effectLst/>
            </a:endParaRPr>
          </a:p>
          <a:p>
            <a:r>
              <a:rPr lang="en-US" dirty="0" smtClean="0">
                <a:effectLst/>
              </a:rPr>
              <a:t>Chef</a:t>
            </a:r>
          </a:p>
          <a:p>
            <a:r>
              <a:rPr lang="en-US" dirty="0" smtClean="0">
                <a:effectLst/>
              </a:rPr>
              <a:t>Vagrant</a:t>
            </a:r>
          </a:p>
          <a:p>
            <a:r>
              <a:rPr lang="en-US" dirty="0" smtClean="0">
                <a:effectLst/>
              </a:rPr>
              <a:t>Docker</a:t>
            </a:r>
          </a:p>
          <a:p>
            <a:r>
              <a:rPr lang="en-US" dirty="0" err="1" smtClean="0">
                <a:effectLst/>
              </a:rPr>
              <a:t>Scalr</a:t>
            </a:r>
            <a:endParaRPr lang="en-US" dirty="0" smtClean="0">
              <a:effectLst/>
            </a:endParaRPr>
          </a:p>
          <a:p>
            <a:r>
              <a:rPr lang="en-US" dirty="0" smtClean="0">
                <a:effectLst/>
              </a:rPr>
              <a:t>AWS Cloud Formation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1618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Basic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dirty="0" smtClean="0">
                <a:effectLst/>
              </a:rPr>
              <a:t>HTTPS proxy + Tomcat</a:t>
            </a:r>
            <a:endParaRPr lang="en-US" sz="3200" dirty="0">
              <a:effectLst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0" y="2038350"/>
            <a:ext cx="3940250" cy="28610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25" y="1562100"/>
            <a:ext cx="4638675" cy="1311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40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Basic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dirty="0">
                <a:effectLst/>
              </a:rPr>
              <a:t>HTTPS proxy + Tomcat</a:t>
            </a:r>
          </a:p>
          <a:p>
            <a:pPr lvl="0"/>
            <a:r>
              <a:rPr lang="en-US" sz="3200" dirty="0" smtClean="0">
                <a:effectLst/>
              </a:rPr>
              <a:t>PostgreSQL</a:t>
            </a:r>
            <a:endParaRPr lang="en-US" sz="3200" dirty="0"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2811792"/>
            <a:ext cx="2095500" cy="21621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4942" y="750476"/>
            <a:ext cx="2798907" cy="20323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9392" y="1245380"/>
            <a:ext cx="2690772" cy="76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840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Basic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dirty="0">
                <a:effectLst/>
              </a:rPr>
              <a:t>HTTPS proxy + Tomcat</a:t>
            </a:r>
          </a:p>
          <a:p>
            <a:pPr lvl="0"/>
            <a:r>
              <a:rPr lang="en-US" sz="3200" dirty="0" smtClean="0">
                <a:effectLst/>
              </a:rPr>
              <a:t>PostgreSQL</a:t>
            </a:r>
            <a:endParaRPr lang="en-US" sz="3200" dirty="0">
              <a:effectLst/>
            </a:endParaRPr>
          </a:p>
          <a:p>
            <a:pPr lvl="0"/>
            <a:r>
              <a:rPr lang="en-US" sz="3200" dirty="0" smtClean="0">
                <a:effectLst/>
              </a:rPr>
              <a:t>Durable </a:t>
            </a:r>
            <a:r>
              <a:rPr lang="en-US" sz="3200" dirty="0">
                <a:effectLst/>
              </a:rPr>
              <a:t>file </a:t>
            </a:r>
            <a:r>
              <a:rPr lang="en-US" sz="3200" dirty="0" smtClean="0">
                <a:effectLst/>
              </a:rPr>
              <a:t>storage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2394" y="695306"/>
            <a:ext cx="4038601" cy="38385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0300" y="3868827"/>
            <a:ext cx="946751" cy="9768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7051" y="2943164"/>
            <a:ext cx="1264552" cy="9182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4279" y="3216581"/>
            <a:ext cx="1215694" cy="3436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4794" y="847706"/>
            <a:ext cx="4038601" cy="383859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7194" y="1000106"/>
            <a:ext cx="4038601" cy="383859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9594" y="1152506"/>
            <a:ext cx="4038601" cy="383859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1994" y="1304906"/>
            <a:ext cx="4038601" cy="3838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31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Basic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dirty="0">
                <a:effectLst/>
              </a:rPr>
              <a:t>HTTPS proxy + Tomcat</a:t>
            </a:r>
          </a:p>
          <a:p>
            <a:pPr lvl="0"/>
            <a:r>
              <a:rPr lang="en-US" sz="3200" dirty="0" smtClean="0">
                <a:effectLst/>
              </a:rPr>
              <a:t>PostgreSQL</a:t>
            </a:r>
            <a:endParaRPr lang="en-US" sz="3200" dirty="0">
              <a:effectLst/>
            </a:endParaRPr>
          </a:p>
          <a:p>
            <a:pPr lvl="0"/>
            <a:r>
              <a:rPr lang="en-US" sz="3200" dirty="0" smtClean="0">
                <a:effectLst/>
              </a:rPr>
              <a:t>Durable </a:t>
            </a:r>
            <a:r>
              <a:rPr lang="en-US" sz="3200" dirty="0">
                <a:effectLst/>
              </a:rPr>
              <a:t>file </a:t>
            </a:r>
            <a:r>
              <a:rPr lang="en-US" sz="3200" dirty="0" smtClean="0">
                <a:effectLst/>
              </a:rPr>
              <a:t>storage</a:t>
            </a:r>
          </a:p>
          <a:p>
            <a:pPr lvl="0"/>
            <a:r>
              <a:rPr lang="en-US" sz="3200" dirty="0" smtClean="0">
                <a:effectLst/>
              </a:rPr>
              <a:t>Backup</a:t>
            </a:r>
            <a:endParaRPr lang="en-US" sz="3200" dirty="0">
              <a:effectLst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2038350"/>
            <a:ext cx="6619875" cy="344053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2655" y="1561135"/>
            <a:ext cx="994545" cy="102619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6079" y="793202"/>
            <a:ext cx="1328390" cy="96456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4935" y="1040171"/>
            <a:ext cx="1277065" cy="36098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16079" y="1648124"/>
            <a:ext cx="990601" cy="94154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6854" y="1562274"/>
            <a:ext cx="994545" cy="102619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0278" y="794341"/>
            <a:ext cx="1328390" cy="96456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9134" y="1041310"/>
            <a:ext cx="1277065" cy="36098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40278" y="1649263"/>
            <a:ext cx="990601" cy="94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27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XNAT Hardware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sz="2800" b="1" dirty="0" smtClean="0">
                <a:effectLst/>
              </a:rPr>
              <a:t>Deciding factors</a:t>
            </a:r>
          </a:p>
          <a:p>
            <a:pPr lvl="0"/>
            <a:r>
              <a:rPr lang="en-US" dirty="0">
                <a:effectLst/>
              </a:rPr>
              <a:t>Amount of data</a:t>
            </a:r>
          </a:p>
          <a:p>
            <a:pPr lvl="0"/>
            <a:r>
              <a:rPr lang="en-US" dirty="0">
                <a:effectLst/>
              </a:rPr>
              <a:t>Data pipeline requirements</a:t>
            </a:r>
          </a:p>
          <a:p>
            <a:pPr lvl="0"/>
            <a:r>
              <a:rPr lang="en-US" dirty="0">
                <a:effectLst/>
              </a:rPr>
              <a:t>Number of </a:t>
            </a:r>
            <a:r>
              <a:rPr lang="en-US" dirty="0" smtClean="0">
                <a:effectLst/>
              </a:rPr>
              <a:t>simultaneous users</a:t>
            </a:r>
            <a:endParaRPr lang="en-US" dirty="0">
              <a:effectLst/>
            </a:endParaRPr>
          </a:p>
          <a:p>
            <a:pPr lvl="0"/>
            <a:r>
              <a:rPr lang="en-US" dirty="0">
                <a:effectLst/>
              </a:rPr>
              <a:t>Budget</a:t>
            </a:r>
          </a:p>
        </p:txBody>
      </p:sp>
    </p:spTree>
    <p:extLst>
      <p:ext uri="{BB962C8B-B14F-4D97-AF65-F5344CB8AC3E}">
        <p14:creationId xmlns:p14="http://schemas.microsoft.com/office/powerpoint/2010/main" val="256926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Virtualization vs. Bare Metal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>
                <a:effectLst/>
              </a:rPr>
              <a:t>Development life cycle advantages</a:t>
            </a:r>
          </a:p>
          <a:p>
            <a:pPr lvl="0"/>
            <a:r>
              <a:rPr lang="en-US" dirty="0">
                <a:effectLst/>
              </a:rPr>
              <a:t>Ease of scaling performance</a:t>
            </a:r>
          </a:p>
          <a:p>
            <a:pPr lvl="0"/>
            <a:r>
              <a:rPr lang="en-US" dirty="0">
                <a:effectLst/>
              </a:rPr>
              <a:t>NRG’s vSphere cluster</a:t>
            </a:r>
          </a:p>
          <a:p>
            <a:pPr lvl="1"/>
            <a:r>
              <a:rPr lang="en-US" dirty="0">
                <a:effectLst/>
              </a:rPr>
              <a:t>VMware Academic Alliance</a:t>
            </a:r>
            <a:br>
              <a:rPr lang="en-US" dirty="0">
                <a:effectLst/>
              </a:rPr>
            </a:br>
            <a:r>
              <a:rPr lang="en-US" dirty="0">
                <a:solidFill>
                  <a:srgbClr val="FF0000"/>
                </a:solidFill>
                <a:effectLst/>
                <a:hlinkClick r:id="rId2"/>
              </a:rPr>
              <a:t>https://</a:t>
            </a:r>
            <a:r>
              <a:rPr lang="en-US" dirty="0" smtClean="0">
                <a:solidFill>
                  <a:srgbClr val="FF0000"/>
                </a:solidFill>
                <a:effectLst/>
                <a:hlinkClick r:id="rId2"/>
              </a:rPr>
              <a:t>labs.vmware.com/academic/licensing-overview</a:t>
            </a:r>
            <a:r>
              <a:rPr lang="en-US" dirty="0" smtClean="0">
                <a:solidFill>
                  <a:srgbClr val="FF0000"/>
                </a:solidFill>
                <a:effectLst/>
              </a:rPr>
              <a:t> </a:t>
            </a:r>
            <a:r>
              <a:rPr lang="en-US" dirty="0" smtClean="0">
                <a:effectLst/>
              </a:rPr>
              <a:t> </a:t>
            </a:r>
            <a:endParaRPr lang="en-US" dirty="0"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9000" y="2325887"/>
            <a:ext cx="1143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94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 Hardware Configurations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dirty="0" smtClean="0">
                <a:effectLst/>
              </a:rPr>
              <a:t>Micro </a:t>
            </a:r>
            <a:r>
              <a:rPr lang="en-US" dirty="0" smtClean="0">
                <a:effectLst/>
              </a:rPr>
              <a:t>Scale (&lt; </a:t>
            </a:r>
            <a:r>
              <a:rPr lang="en-US" dirty="0" smtClean="0">
                <a:effectLst/>
              </a:rPr>
              <a:t>2 TB</a:t>
            </a:r>
            <a:r>
              <a:rPr lang="en-US" dirty="0" smtClean="0">
                <a:effectLst/>
              </a:rPr>
              <a:t>)</a:t>
            </a:r>
          </a:p>
          <a:p>
            <a:r>
              <a:rPr lang="en-US" dirty="0" smtClean="0">
                <a:effectLst/>
              </a:rPr>
              <a:t>Intel NUC (Next Unit of Computing)</a:t>
            </a:r>
            <a:endParaRPr lang="en-US" dirty="0" smtClean="0">
              <a:effectLst/>
            </a:endParaRPr>
          </a:p>
          <a:p>
            <a:pPr lvl="1"/>
            <a:r>
              <a:rPr lang="en-US" dirty="0" smtClean="0">
                <a:effectLst/>
              </a:rPr>
              <a:t>Intel Core i5</a:t>
            </a:r>
            <a:endParaRPr lang="en-US" dirty="0" smtClean="0">
              <a:effectLst/>
            </a:endParaRPr>
          </a:p>
          <a:p>
            <a:pPr lvl="1"/>
            <a:r>
              <a:rPr lang="en-US" dirty="0" smtClean="0">
                <a:effectLst/>
              </a:rPr>
              <a:t>32 GB RAM</a:t>
            </a:r>
            <a:endParaRPr lang="en-US" dirty="0" smtClean="0">
              <a:effectLst/>
            </a:endParaRPr>
          </a:p>
          <a:p>
            <a:pPr lvl="1"/>
            <a:r>
              <a:rPr lang="en-US" dirty="0" smtClean="0">
                <a:effectLst/>
              </a:rPr>
              <a:t>250 GB SSD</a:t>
            </a:r>
            <a:endParaRPr lang="en-US" dirty="0" smtClean="0">
              <a:effectLst/>
            </a:endParaRPr>
          </a:p>
          <a:p>
            <a:pPr lvl="1"/>
            <a:r>
              <a:rPr lang="en-US" dirty="0" smtClean="0">
                <a:effectLst/>
              </a:rPr>
              <a:t>2 TB Disk</a:t>
            </a:r>
            <a:endParaRPr lang="en-US" dirty="0" smtClean="0">
              <a:effectLst/>
            </a:endParaRPr>
          </a:p>
          <a:p>
            <a:r>
              <a:rPr lang="en-US" dirty="0" smtClean="0">
                <a:effectLst/>
              </a:rPr>
              <a:t>Ubuntu 15.10 or newer</a:t>
            </a:r>
          </a:p>
          <a:p>
            <a:pPr lvl="1"/>
            <a:r>
              <a:rPr lang="en-US" dirty="0" smtClean="0">
                <a:effectLst/>
              </a:rPr>
              <a:t>ZFS file system</a:t>
            </a:r>
          </a:p>
          <a:p>
            <a:r>
              <a:rPr lang="en-US" dirty="0" err="1" smtClean="0">
                <a:effectLst/>
              </a:rPr>
              <a:t>CrashPlan</a:t>
            </a:r>
            <a:r>
              <a:rPr lang="en-US" dirty="0" smtClean="0">
                <a:effectLst/>
              </a:rPr>
              <a:t> backup (</a:t>
            </a:r>
            <a:r>
              <a:rPr lang="en-US" dirty="0" smtClean="0">
                <a:solidFill>
                  <a:srgbClr val="FF0000"/>
                </a:solidFill>
                <a:effectLst/>
                <a:hlinkClick r:id="rId2"/>
              </a:rPr>
              <a:t>http://code42.com/crashplan</a:t>
            </a:r>
            <a:r>
              <a:rPr lang="en-US" dirty="0" smtClean="0">
                <a:effectLst/>
              </a:rPr>
              <a:t>) </a:t>
            </a:r>
            <a:endParaRPr lang="en-US" dirty="0" smtClean="0">
              <a:effectLst/>
            </a:endParaRPr>
          </a:p>
          <a:p>
            <a:pPr lvl="0"/>
            <a:endParaRPr lang="en-US" dirty="0" smtClean="0">
              <a:effectLst/>
            </a:endParaRPr>
          </a:p>
          <a:p>
            <a:pPr lvl="1"/>
            <a:endParaRPr lang="en-US" dirty="0"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819150"/>
            <a:ext cx="48768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96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 Hardware Configurations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dirty="0" smtClean="0">
                <a:effectLst/>
              </a:rPr>
              <a:t>Small Scale to Medium Scale (&lt; 20TB)</a:t>
            </a:r>
          </a:p>
          <a:p>
            <a:r>
              <a:rPr lang="en-US" dirty="0" smtClean="0">
                <a:effectLst/>
              </a:rPr>
              <a:t>Single server</a:t>
            </a:r>
          </a:p>
          <a:p>
            <a:pPr lvl="1"/>
            <a:r>
              <a:rPr lang="en-US" dirty="0" smtClean="0">
                <a:effectLst/>
              </a:rPr>
              <a:t>Single/Dual CPU</a:t>
            </a:r>
          </a:p>
          <a:p>
            <a:pPr lvl="1"/>
            <a:r>
              <a:rPr lang="en-US" dirty="0" smtClean="0">
                <a:effectLst/>
              </a:rPr>
              <a:t>64GB – 512GB RAM</a:t>
            </a:r>
          </a:p>
          <a:p>
            <a:pPr lvl="1"/>
            <a:r>
              <a:rPr lang="en-US" dirty="0" smtClean="0">
                <a:effectLst/>
              </a:rPr>
              <a:t>8-20 NL-SAS Disks</a:t>
            </a:r>
          </a:p>
          <a:p>
            <a:pPr lvl="1"/>
            <a:r>
              <a:rPr lang="en-US" dirty="0" smtClean="0">
                <a:effectLst/>
              </a:rPr>
              <a:t>1-3 SSDs</a:t>
            </a:r>
          </a:p>
          <a:p>
            <a:r>
              <a:rPr lang="en-US" dirty="0" smtClean="0">
                <a:effectLst/>
              </a:rPr>
              <a:t>Ubuntu 15.10 or newer</a:t>
            </a:r>
          </a:p>
          <a:p>
            <a:pPr lvl="1"/>
            <a:r>
              <a:rPr lang="en-US" dirty="0" smtClean="0">
                <a:effectLst/>
              </a:rPr>
              <a:t>ZFS file system</a:t>
            </a:r>
          </a:p>
          <a:p>
            <a:r>
              <a:rPr lang="en-US" dirty="0" smtClean="0">
                <a:effectLst/>
              </a:rPr>
              <a:t>Local backup or Replicated system</a:t>
            </a:r>
            <a:r>
              <a:rPr lang="en-US" dirty="0" smtClean="0">
                <a:effectLst/>
              </a:rPr>
              <a:t> </a:t>
            </a:r>
            <a:endParaRPr lang="en-US" dirty="0" smtClean="0">
              <a:effectLst/>
            </a:endParaRPr>
          </a:p>
          <a:p>
            <a:pPr lvl="0"/>
            <a:endParaRPr lang="en-US" dirty="0" smtClean="0">
              <a:effectLst/>
            </a:endParaRPr>
          </a:p>
          <a:p>
            <a:pPr lvl="1"/>
            <a:endParaRPr lang="en-US" dirty="0">
              <a:effectLst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742950"/>
            <a:ext cx="41910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57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0000"/>
      </a:hlink>
      <a:folHlink>
        <a:srgbClr val="FF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XNAT template workshop 2016-16x9</Template>
  <TotalTime>943</TotalTime>
  <Words>254</Words>
  <Application>Microsoft Office PowerPoint</Application>
  <PresentationFormat>On-screen Show (16:9)</PresentationFormat>
  <Paragraphs>77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Roboto Condensed</vt:lpstr>
      <vt:lpstr>1_Office Theme</vt:lpstr>
      <vt:lpstr>2_Office Theme</vt:lpstr>
      <vt:lpstr>XNAT IT Planning Chip Schweiss</vt:lpstr>
      <vt:lpstr>Basic Requirements</vt:lpstr>
      <vt:lpstr>Basic Requirements</vt:lpstr>
      <vt:lpstr>Basic Requirements</vt:lpstr>
      <vt:lpstr>Basic Requirements</vt:lpstr>
      <vt:lpstr>XNAT Hardware</vt:lpstr>
      <vt:lpstr>Virtualization vs. Bare Metal</vt:lpstr>
      <vt:lpstr>Example Hardware Configurations</vt:lpstr>
      <vt:lpstr>Example Hardware Configurations</vt:lpstr>
      <vt:lpstr>Example Hardware Configurations</vt:lpstr>
      <vt:lpstr>Example Hardware Configurations</vt:lpstr>
      <vt:lpstr>Automation / DevOps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Breakout:  Embedding an XNAT UI in a separate application</dc:title>
  <dc:creator>Chip Schweiss</dc:creator>
  <cp:lastModifiedBy>Chip</cp:lastModifiedBy>
  <cp:revision>27</cp:revision>
  <dcterms:created xsi:type="dcterms:W3CDTF">2016-05-25T11:52:28Z</dcterms:created>
  <dcterms:modified xsi:type="dcterms:W3CDTF">2016-06-07T16:38:30Z</dcterms:modified>
</cp:coreProperties>
</file>