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notesMasterIdLst>
    <p:notesMasterId r:id="rId17"/>
  </p:notesMasterIdLst>
  <p:sldIdLst>
    <p:sldId id="257" r:id="rId3"/>
    <p:sldId id="258" r:id="rId4"/>
    <p:sldId id="259" r:id="rId5"/>
    <p:sldId id="271" r:id="rId6"/>
    <p:sldId id="270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48120"/>
    <a:srgbClr val="414141"/>
    <a:srgbClr val="213F7D"/>
    <a:srgbClr val="4F81BD"/>
    <a:srgbClr val="FF6600"/>
    <a:srgbClr val="FFCC66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674"/>
  </p:normalViewPr>
  <p:slideViewPr>
    <p:cSldViewPr>
      <p:cViewPr>
        <p:scale>
          <a:sx n="100" d="100"/>
          <a:sy n="100" d="100"/>
        </p:scale>
        <p:origin x="1544" y="680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20" Type="http://schemas.openxmlformats.org/officeDocument/2006/relationships/theme" Target="theme/theme1.xml"/><Relationship Id="rId21" Type="http://schemas.openxmlformats.org/officeDocument/2006/relationships/tableStyles" Target="tableStyles.xml"/><Relationship Id="rId10" Type="http://schemas.openxmlformats.org/officeDocument/2006/relationships/slide" Target="slides/slide8.xml"/><Relationship Id="rId11" Type="http://schemas.openxmlformats.org/officeDocument/2006/relationships/slide" Target="slides/slide9.xml"/><Relationship Id="rId12" Type="http://schemas.openxmlformats.org/officeDocument/2006/relationships/slide" Target="slides/slide10.xml"/><Relationship Id="rId13" Type="http://schemas.openxmlformats.org/officeDocument/2006/relationships/slide" Target="slides/slide11.xml"/><Relationship Id="rId14" Type="http://schemas.openxmlformats.org/officeDocument/2006/relationships/slide" Target="slides/slide12.xml"/><Relationship Id="rId15" Type="http://schemas.openxmlformats.org/officeDocument/2006/relationships/slide" Target="slides/slide13.xml"/><Relationship Id="rId16" Type="http://schemas.openxmlformats.org/officeDocument/2006/relationships/slide" Target="slides/slide14.xml"/><Relationship Id="rId17" Type="http://schemas.openxmlformats.org/officeDocument/2006/relationships/notesMaster" Target="notesMasters/notesMaster1.xml"/><Relationship Id="rId18" Type="http://schemas.openxmlformats.org/officeDocument/2006/relationships/presProps" Target="presProps.xml"/><Relationship Id="rId1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9A84707-6108-4B50-8E31-55B6FE4737F7}" type="datetimeFigureOut">
              <a:rPr lang="en-US" smtClean="0"/>
              <a:t>10/18/17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B8500C-2811-49A8-A00D-140CAC3298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97920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4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6" y="0"/>
            <a:ext cx="12178768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06400" y="2438401"/>
            <a:ext cx="5689600" cy="1470025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06400" y="3965575"/>
            <a:ext cx="5384800" cy="1752600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bg1">
                    <a:lumMod val="50000"/>
                  </a:schemeClr>
                </a:solidFill>
                <a:effectLst/>
                <a:latin typeface="Roboto Condensed" pitchFamily="2" charset="0"/>
                <a:ea typeface="Roboto Condensed" pitchFamily="2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6816C-3D94-4DF2-8266-56D515106B58}" type="datetimeFigureOut">
              <a:rPr lang="en-US" smtClean="0"/>
              <a:pPr/>
              <a:t>10/18/17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986A7-D485-4C3D-8D74-E3D7E2E74ECE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03200" y="152400"/>
            <a:ext cx="10972800" cy="639762"/>
          </a:xfrm>
        </p:spPr>
        <p:txBody>
          <a:bodyPr>
            <a:normAutofit/>
          </a:bodyPr>
          <a:lstStyle>
            <a:lvl1pPr>
              <a:defRPr sz="3200">
                <a:solidFill>
                  <a:srgbClr val="213F7D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600201"/>
            <a:ext cx="109728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6816C-3D94-4DF2-8266-56D515106B58}" type="datetimeFigureOut">
              <a:rPr lang="en-US" smtClean="0"/>
              <a:pPr/>
              <a:t>10/18/17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986A7-D485-4C3D-8D74-E3D7E2E74EC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6816C-3D94-4DF2-8266-56D515106B58}" type="datetimeFigureOut">
              <a:rPr lang="en-US" smtClean="0"/>
              <a:pPr/>
              <a:t>10/18/17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986A7-D485-4C3D-8D74-E3D7E2E74EC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6816C-3D94-4DF2-8266-56D515106B58}" type="datetimeFigureOut">
              <a:rPr lang="en-US" smtClean="0"/>
              <a:pPr/>
              <a:t>10/18/17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986A7-D485-4C3D-8D74-E3D7E2E74EC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6816C-3D94-4DF2-8266-56D515106B58}" type="datetimeFigureOut">
              <a:rPr lang="en-US" smtClean="0"/>
              <a:pPr/>
              <a:t>10/18/17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986A7-D485-4C3D-8D74-E3D7E2E74ECE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6" y="0"/>
            <a:ext cx="12178768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06400" y="2438401"/>
            <a:ext cx="5791200" cy="1470025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06400" y="3965575"/>
            <a:ext cx="5384800" cy="1752600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2">
                    <a:lumMod val="20000"/>
                    <a:lumOff val="80000"/>
                  </a:schemeClr>
                </a:solidFill>
                <a:effectLst/>
                <a:latin typeface="Roboto Condensed" pitchFamily="2" charset="0"/>
                <a:ea typeface="Roboto Condensed" pitchFamily="2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6816C-3D94-4DF2-8266-56D515106B58}" type="datetimeFigureOut">
              <a:rPr lang="en-US" smtClean="0"/>
              <a:pPr/>
              <a:t>10/18/17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986A7-D485-4C3D-8D74-E3D7E2E74EC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6816C-3D94-4DF2-8266-56D515106B58}" type="datetimeFigureOut">
              <a:rPr lang="en-US" smtClean="0"/>
              <a:pPr/>
              <a:t>10/18/17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986A7-D485-4C3D-8D74-E3D7E2E74EC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6816C-3D94-4DF2-8266-56D515106B58}" type="datetimeFigureOut">
              <a:rPr lang="en-US" smtClean="0"/>
              <a:pPr/>
              <a:t>10/18/17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986A7-D485-4C3D-8D74-E3D7E2E74EC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Relationship Id="rId7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4" Type="http://schemas.openxmlformats.org/officeDocument/2006/relationships/slideLayout" Target="../slideLayouts/slideLayout9.xml"/><Relationship Id="rId5" Type="http://schemas.openxmlformats.org/officeDocument/2006/relationships/slideLayout" Target="../slideLayouts/slideLayout10.xml"/><Relationship Id="rId6" Type="http://schemas.openxmlformats.org/officeDocument/2006/relationships/theme" Target="../theme/theme2.xml"/><Relationship Id="rId7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2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7281"/>
            <a:ext cx="12192000" cy="6865450"/>
          </a:xfrm>
          <a:prstGeom prst="rect">
            <a:avLst/>
          </a:prstGeom>
        </p:spPr>
      </p:pic>
      <p:sp>
        <p:nvSpPr>
          <p:cNvPr id="9" name="Rectangle 8"/>
          <p:cNvSpPr/>
          <p:nvPr userDrawn="1"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03200" y="152400"/>
            <a:ext cx="10972800" cy="6400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232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213F7D"/>
                </a:solidFill>
                <a:latin typeface="Roboto Condensed" pitchFamily="2" charset="0"/>
                <a:ea typeface="Roboto Condensed" pitchFamily="2" charset="0"/>
              </a:defRPr>
            </a:lvl1pPr>
          </a:lstStyle>
          <a:p>
            <a:fld id="{DF46816C-3D94-4DF2-8266-56D515106B58}" type="datetimeFigureOut">
              <a:rPr lang="en-US" smtClean="0"/>
              <a:pPr/>
              <a:t>10/18/17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35200" y="6356351"/>
            <a:ext cx="436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>
                <a:solidFill>
                  <a:srgbClr val="213F7D"/>
                </a:solidFill>
                <a:latin typeface="Roboto Condensed" pitchFamily="2" charset="0"/>
                <a:ea typeface="Roboto Condensed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72800" y="6356351"/>
            <a:ext cx="609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213F7D"/>
                </a:solidFill>
                <a:latin typeface="Roboto Condensed" pitchFamily="2" charset="0"/>
                <a:ea typeface="Roboto Condensed" pitchFamily="2" charset="0"/>
              </a:defRPr>
            </a:lvl1pPr>
          </a:lstStyle>
          <a:p>
            <a:fld id="{413986A7-D485-4C3D-8D74-E3D7E2E74ECE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0" y="914400"/>
            <a:ext cx="12192000" cy="0"/>
          </a:xfrm>
          <a:prstGeom prst="line">
            <a:avLst/>
          </a:prstGeom>
          <a:ln w="28575">
            <a:solidFill>
              <a:srgbClr val="F4812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4" r:id="rId3"/>
    <p:sldLayoutId id="2147483666" r:id="rId4"/>
    <p:sldLayoutId id="2147483667" r:id="rId5"/>
  </p:sldLayoutIdLst>
  <p:txStyles>
    <p:titleStyle>
      <a:lvl1pPr algn="l" defTabSz="914400" rtl="0" eaLnBrk="1" latinLnBrk="0" hangingPunct="1">
        <a:spcBef>
          <a:spcPct val="0"/>
        </a:spcBef>
        <a:buNone/>
        <a:defRPr sz="3200" kern="1200">
          <a:solidFill>
            <a:srgbClr val="213F7D"/>
          </a:solidFill>
          <a:effectLst/>
          <a:latin typeface="Roboto Condensed" pitchFamily="2" charset="0"/>
          <a:ea typeface="Roboto Condensed" pitchFamily="2" charset="0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>
              <a:lumMod val="85000"/>
              <a:lumOff val="15000"/>
            </a:schemeClr>
          </a:solidFill>
          <a:effectLst/>
          <a:latin typeface="Roboto Condensed" pitchFamily="2" charset="0"/>
          <a:ea typeface="Roboto Condensed" pitchFamily="2" charset="0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>
              <a:lumMod val="85000"/>
              <a:lumOff val="15000"/>
            </a:schemeClr>
          </a:solidFill>
          <a:effectLst/>
          <a:latin typeface="Roboto Condensed" pitchFamily="2" charset="0"/>
          <a:ea typeface="Roboto Condensed" pitchFamily="2" charset="0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85000"/>
              <a:lumOff val="15000"/>
            </a:schemeClr>
          </a:solidFill>
          <a:effectLst/>
          <a:latin typeface="Roboto Condensed" pitchFamily="2" charset="0"/>
          <a:ea typeface="Roboto Condensed" pitchFamily="2" charset="0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>
              <a:lumMod val="85000"/>
              <a:lumOff val="15000"/>
            </a:schemeClr>
          </a:solidFill>
          <a:effectLst/>
          <a:latin typeface="Roboto Condensed" pitchFamily="2" charset="0"/>
          <a:ea typeface="Roboto Condensed" pitchFamily="2" charset="0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>
              <a:lumMod val="85000"/>
              <a:lumOff val="15000"/>
            </a:schemeClr>
          </a:solidFill>
          <a:effectLst/>
          <a:latin typeface="Roboto Condensed" pitchFamily="2" charset="0"/>
          <a:ea typeface="Roboto Condensed" pitchFamily="2" charset="0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2192000" cy="6857433"/>
          </a:xfrm>
          <a:prstGeom prst="rect">
            <a:avLst/>
          </a:prstGeom>
        </p:spPr>
      </p:pic>
      <p:sp>
        <p:nvSpPr>
          <p:cNvPr id="8" name="Rectangle 7"/>
          <p:cNvSpPr/>
          <p:nvPr userDrawn="1"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41414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03200" y="137160"/>
            <a:ext cx="10972800" cy="6400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232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>
                    <a:lumMod val="20000"/>
                    <a:lumOff val="80000"/>
                  </a:schemeClr>
                </a:solidFill>
                <a:latin typeface="Roboto Condensed" pitchFamily="2" charset="0"/>
                <a:ea typeface="Roboto Condensed" pitchFamily="2" charset="0"/>
              </a:defRPr>
            </a:lvl1pPr>
          </a:lstStyle>
          <a:p>
            <a:fld id="{DF46816C-3D94-4DF2-8266-56D515106B58}" type="datetimeFigureOut">
              <a:rPr lang="en-US" smtClean="0"/>
              <a:pPr/>
              <a:t>10/18/17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35200" y="6356351"/>
            <a:ext cx="436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>
                    <a:lumMod val="20000"/>
                    <a:lumOff val="80000"/>
                  </a:schemeClr>
                </a:solidFill>
                <a:latin typeface="Roboto Condensed" pitchFamily="2" charset="0"/>
                <a:ea typeface="Roboto Condensed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72800" y="6356351"/>
            <a:ext cx="609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  <a:latin typeface="Roboto Condensed" pitchFamily="2" charset="0"/>
                <a:ea typeface="Roboto Condensed" pitchFamily="2" charset="0"/>
              </a:defRPr>
            </a:lvl1pPr>
          </a:lstStyle>
          <a:p>
            <a:fld id="{413986A7-D485-4C3D-8D74-E3D7E2E74ECE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0" y="914400"/>
            <a:ext cx="12192000" cy="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 userDrawn="1"/>
        </p:nvCxnSpPr>
        <p:spPr>
          <a:xfrm>
            <a:off x="0" y="914400"/>
            <a:ext cx="12192000" cy="0"/>
          </a:xfrm>
          <a:prstGeom prst="line">
            <a:avLst/>
          </a:prstGeom>
          <a:ln w="28575">
            <a:solidFill>
              <a:srgbClr val="F4812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6" r:id="rId3"/>
    <p:sldLayoutId id="2147483678" r:id="rId4"/>
    <p:sldLayoutId id="2147483679" r:id="rId5"/>
  </p:sldLayoutIdLst>
  <p:txStyles>
    <p:titleStyle>
      <a:lvl1pPr algn="l" defTabSz="914400" rtl="0" eaLnBrk="1" latinLnBrk="0" hangingPunct="1">
        <a:spcBef>
          <a:spcPct val="0"/>
        </a:spcBef>
        <a:buNone/>
        <a:defRPr sz="3200" kern="1200">
          <a:solidFill>
            <a:schemeClr val="bg1"/>
          </a:solidFill>
          <a:effectLst/>
          <a:latin typeface="Roboto Condensed" pitchFamily="2" charset="0"/>
          <a:ea typeface="Roboto Condensed" pitchFamily="2" charset="0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bg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Roboto Condensed" pitchFamily="2" charset="0"/>
          <a:ea typeface="Roboto Condensed" pitchFamily="2" charset="0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bg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Roboto Condensed" pitchFamily="2" charset="0"/>
          <a:ea typeface="Roboto Condensed" pitchFamily="2" charset="0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bg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Roboto Condensed" pitchFamily="2" charset="0"/>
          <a:ea typeface="Roboto Condensed" pitchFamily="2" charset="0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bg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Roboto Condensed" pitchFamily="2" charset="0"/>
          <a:ea typeface="Roboto Condensed" pitchFamily="2" charset="0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bg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Roboto Condensed" pitchFamily="2" charset="0"/>
          <a:ea typeface="Roboto Condensed" pitchFamily="2" charset="0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hyperlink" Target="https://wiki.xnat.org/xnat-tools/dicomedit" TargetMode="External"/><Relationship Id="rId3" Type="http://schemas.openxmlformats.org/officeDocument/2006/relationships/hyperlink" Target="https://wiki.xnat.org/xnat-tools/dicomedit/dicomedit-6-1-language-reference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2400" dirty="0" smtClean="0"/>
              <a:t>XNAT 1.7</a:t>
            </a:r>
            <a:br>
              <a:rPr lang="en-US" sz="2400" dirty="0" smtClean="0"/>
            </a:br>
            <a:r>
              <a:rPr lang="en-US" dirty="0" err="1" smtClean="0"/>
              <a:t>DicomEdit</a:t>
            </a:r>
            <a:r>
              <a:rPr lang="en-US" dirty="0" smtClean="0"/>
              <a:t> 4, </a:t>
            </a:r>
            <a:r>
              <a:rPr lang="en-US" dirty="0" err="1" smtClean="0"/>
              <a:t>DicomEdit</a:t>
            </a:r>
            <a:r>
              <a:rPr lang="en-US" dirty="0" smtClean="0"/>
              <a:t> 6, and </a:t>
            </a:r>
            <a:r>
              <a:rPr lang="en-US" dirty="0" err="1" smtClean="0"/>
              <a:t>Mizer</a:t>
            </a:r>
            <a:endParaRPr lang="en-US" sz="3600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18 October, 2017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Tagpaths</a:t>
            </a:r>
            <a:r>
              <a:rPr lang="en-US" dirty="0" smtClean="0"/>
              <a:t>: </a:t>
            </a:r>
            <a:r>
              <a:rPr lang="en-US" dirty="0"/>
              <a:t>Private Tags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Private data elements do not have unique tags</a:t>
            </a:r>
          </a:p>
          <a:p>
            <a:r>
              <a:rPr lang="en-US" dirty="0"/>
              <a:t>Their unique location within a particular object is determined by its ‘private creator id’ tag.</a:t>
            </a:r>
          </a:p>
          <a:p>
            <a:r>
              <a:rPr lang="en-US" dirty="0"/>
              <a:t>(0019,{SIEMENS MR HEADER}0C) correctly addresses the Diffusion b-value attribute regardless of where it is mapped in any particular object.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779209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 </a:t>
            </a:r>
            <a:r>
              <a:rPr lang="en-US" dirty="0"/>
              <a:t>To: Remove all private tags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i="1" dirty="0"/>
              <a:t>// remove all private tags – this is a common requirement</a:t>
            </a:r>
          </a:p>
          <a:p>
            <a:pPr marL="0" indent="0">
              <a:buNone/>
            </a:pPr>
            <a:r>
              <a:rPr lang="en-US" i="1" dirty="0"/>
              <a:t>// Why make it hard?</a:t>
            </a:r>
          </a:p>
          <a:p>
            <a:pPr marL="0" indent="0">
              <a:buNone/>
            </a:pPr>
            <a:r>
              <a:rPr lang="en-US" i="1" dirty="0" err="1"/>
              <a:t>removeAllPrivateTags</a:t>
            </a:r>
            <a:endParaRPr lang="en-US" i="1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2254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 </a:t>
            </a:r>
            <a:r>
              <a:rPr lang="en-US" dirty="0"/>
              <a:t>To: White list certain private tags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i="1" dirty="0"/>
              <a:t>// record white listed to variables</a:t>
            </a:r>
          </a:p>
          <a:p>
            <a:pPr marL="0" indent="0">
              <a:buNone/>
            </a:pPr>
            <a:r>
              <a:rPr lang="en-US" i="1" dirty="0"/>
              <a:t>Diffusion-b-value := (0019,{SIEMENS MR HEADER}09)</a:t>
            </a:r>
          </a:p>
          <a:p>
            <a:pPr marL="0" indent="0">
              <a:buNone/>
            </a:pPr>
            <a:r>
              <a:rPr lang="en-US" i="1" dirty="0"/>
              <a:t>// remove all private tags</a:t>
            </a:r>
          </a:p>
          <a:p>
            <a:pPr marL="0" indent="0">
              <a:buNone/>
            </a:pPr>
            <a:r>
              <a:rPr lang="en-US" i="1" dirty="0" err="1"/>
              <a:t>removeAllPrivateTags</a:t>
            </a:r>
            <a:endParaRPr lang="en-US" i="1" dirty="0"/>
          </a:p>
          <a:p>
            <a:pPr marL="0" indent="0">
              <a:buNone/>
            </a:pPr>
            <a:r>
              <a:rPr lang="en-US" i="1" dirty="0"/>
              <a:t>// restore the variables</a:t>
            </a:r>
          </a:p>
          <a:p>
            <a:pPr marL="0" indent="0">
              <a:buNone/>
            </a:pPr>
            <a:r>
              <a:rPr lang="en-US" i="1" dirty="0"/>
              <a:t>(0019,{SIEMENS MR HEADER}09) := Diffusion-b-value</a:t>
            </a:r>
          </a:p>
          <a:p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3720574" y="3244334"/>
            <a:ext cx="475085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/>
              <a:t>DicomEdit</a:t>
            </a:r>
            <a:r>
              <a:rPr lang="en-US" dirty="0"/>
              <a:t> How To: White list certain private tags</a:t>
            </a:r>
          </a:p>
        </p:txBody>
      </p:sp>
    </p:spTree>
    <p:extLst>
      <p:ext uri="{BB962C8B-B14F-4D97-AF65-F5344CB8AC3E}">
        <p14:creationId xmlns:p14="http://schemas.microsoft.com/office/powerpoint/2010/main" val="95773853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 </a:t>
            </a:r>
            <a:r>
              <a:rPr lang="en-US" dirty="0"/>
              <a:t>To: Remove a tag nested in a sequence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i="1" dirty="0"/>
              <a:t>// retain patient name at the top level but remove it from sequences in which it is embedded</a:t>
            </a:r>
          </a:p>
          <a:p>
            <a:pPr marL="0" indent="0">
              <a:buNone/>
            </a:pPr>
            <a:endParaRPr lang="en-US" i="1" dirty="0"/>
          </a:p>
          <a:p>
            <a:pPr marL="0" indent="0">
              <a:buNone/>
            </a:pPr>
            <a:r>
              <a:rPr lang="en-US" i="1" dirty="0"/>
              <a:t>- + / (0010, 0010)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162348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Explore </a:t>
            </a:r>
            <a:r>
              <a:rPr lang="en-US" dirty="0"/>
              <a:t>further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Built-in functions</a:t>
            </a:r>
          </a:p>
          <a:p>
            <a:r>
              <a:rPr lang="en-US" dirty="0"/>
              <a:t>Custom functions</a:t>
            </a:r>
          </a:p>
          <a:p>
            <a:r>
              <a:rPr lang="en-US" dirty="0"/>
              <a:t>Externally injected variables</a:t>
            </a:r>
          </a:p>
          <a:p>
            <a:r>
              <a:rPr lang="en-US" dirty="0"/>
              <a:t>Home page: </a:t>
            </a:r>
            <a:r>
              <a:rPr lang="en-US" dirty="0">
                <a:hlinkClick r:id="rId2"/>
              </a:rPr>
              <a:t>https://</a:t>
            </a:r>
            <a:r>
              <a:rPr lang="en-US" dirty="0" smtClean="0">
                <a:hlinkClick r:id="rId2"/>
              </a:rPr>
              <a:t>wiki.xnat.org/xnat-tools/dicomedit</a:t>
            </a:r>
            <a:endParaRPr lang="en-US" dirty="0" smtClean="0"/>
          </a:p>
          <a:p>
            <a:r>
              <a:rPr lang="en-US" dirty="0" smtClean="0"/>
              <a:t>Language </a:t>
            </a:r>
            <a:r>
              <a:rPr lang="en-US" dirty="0"/>
              <a:t>Reference: </a:t>
            </a:r>
            <a:r>
              <a:rPr lang="en-US" dirty="0">
                <a:hlinkClick r:id="rId3"/>
              </a:rPr>
              <a:t>https://</a:t>
            </a:r>
            <a:r>
              <a:rPr lang="en-US" dirty="0" smtClean="0">
                <a:hlinkClick r:id="rId3"/>
              </a:rPr>
              <a:t>wiki.xnat.org/xnat-tools/dicomedit/dicomedit-6-1-language-reference</a:t>
            </a: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46584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DicomEdit</a:t>
            </a:r>
            <a:r>
              <a:rPr lang="en-US" dirty="0" smtClean="0"/>
              <a:t> 4 &amp; 6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 software library that transforms DICOM objects based on a scripted list of commands</a:t>
            </a:r>
          </a:p>
          <a:p>
            <a:r>
              <a:rPr lang="en-US" dirty="0"/>
              <a:t>Scripts are written by users in a small custom language defined by </a:t>
            </a:r>
            <a:r>
              <a:rPr lang="en-US" dirty="0" err="1"/>
              <a:t>DicomEdit</a:t>
            </a:r>
            <a:endParaRPr lang="en-US" dirty="0"/>
          </a:p>
          <a:p>
            <a:r>
              <a:rPr lang="en-US" dirty="0"/>
              <a:t>Scripts can be general purpose, providing a general anonymization, or customized to handle unique requirements posed by a specific project or data source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3409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Mizer</a:t>
            </a:r>
            <a:r>
              <a:rPr lang="en-US" dirty="0" smtClean="0"/>
              <a:t> and </a:t>
            </a:r>
            <a:r>
              <a:rPr lang="en-US" dirty="0" err="1" smtClean="0"/>
              <a:t>DicomEdit</a:t>
            </a:r>
            <a:r>
              <a:rPr lang="en-US" dirty="0" smtClean="0"/>
              <a:t> frameworks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err="1" smtClean="0"/>
              <a:t>DicomEdit</a:t>
            </a:r>
            <a:r>
              <a:rPr lang="en-US" dirty="0" smtClean="0"/>
              <a:t> 6 is very similar to </a:t>
            </a:r>
            <a:r>
              <a:rPr lang="en-US" dirty="0" err="1" smtClean="0"/>
              <a:t>DicomEdit</a:t>
            </a:r>
            <a:r>
              <a:rPr lang="en-US" dirty="0" smtClean="0"/>
              <a:t> 4, but with some notable differences:</a:t>
            </a:r>
          </a:p>
          <a:p>
            <a:pPr lvl="1"/>
            <a:r>
              <a:rPr lang="en-US" dirty="0" smtClean="0">
                <a:latin typeface="Roboto Condensed" charset="0"/>
                <a:ea typeface="Roboto Condensed" charset="0"/>
                <a:cs typeface="Roboto Condensed" charset="0"/>
              </a:rPr>
              <a:t>Requires version declaration:</a:t>
            </a:r>
          </a:p>
          <a:p>
            <a:pPr marL="457200" lvl="1" indent="0">
              <a:buNone/>
            </a:pPr>
            <a:r>
              <a:rPr lang="en-US" dirty="0">
                <a:latin typeface="Roboto Condensed" charset="0"/>
                <a:ea typeface="Roboto Condensed" charset="0"/>
                <a:cs typeface="Roboto Condensed" charset="0"/>
              </a:rPr>
              <a:t>	</a:t>
            </a:r>
            <a:r>
              <a:rPr lang="mr-IN" dirty="0" err="1" smtClean="0">
                <a:latin typeface="Roboto Condensed" charset="0"/>
                <a:ea typeface="Roboto Condensed" charset="0"/>
                <a:cs typeface="Roboto Condensed" charset="0"/>
              </a:rPr>
              <a:t>version</a:t>
            </a:r>
            <a:r>
              <a:rPr lang="mr-IN" dirty="0" smtClean="0">
                <a:latin typeface="Roboto Condensed" charset="0"/>
                <a:ea typeface="Roboto Condensed" charset="0"/>
                <a:cs typeface="Roboto Condensed" charset="0"/>
              </a:rPr>
              <a:t> </a:t>
            </a:r>
            <a:r>
              <a:rPr lang="mr-IN" dirty="0">
                <a:latin typeface="Roboto Condensed" charset="0"/>
                <a:ea typeface="Roboto Condensed" charset="0"/>
                <a:cs typeface="Roboto Condensed" charset="0"/>
              </a:rPr>
              <a:t>"6.1" </a:t>
            </a:r>
            <a:endParaRPr lang="en-US" dirty="0" smtClean="0">
              <a:latin typeface="Roboto Condensed" charset="0"/>
              <a:ea typeface="Roboto Condensed" charset="0"/>
              <a:cs typeface="Roboto Condensed" charset="0"/>
            </a:endParaRPr>
          </a:p>
          <a:p>
            <a:pPr lvl="1"/>
            <a:r>
              <a:rPr lang="en-US" dirty="0" smtClean="0">
                <a:latin typeface="Roboto Condensed" charset="0"/>
                <a:ea typeface="Roboto Condensed" charset="0"/>
                <a:cs typeface="Roboto Condensed" charset="0"/>
              </a:rPr>
              <a:t>Handles sequences and private tags, including function to remove all private tags</a:t>
            </a:r>
          </a:p>
          <a:p>
            <a:pPr lvl="1"/>
            <a:r>
              <a:rPr lang="en-US" dirty="0" smtClean="0">
                <a:latin typeface="Roboto Condensed" charset="0"/>
                <a:ea typeface="Roboto Condensed" charset="0"/>
                <a:cs typeface="Roboto Condensed" charset="0"/>
              </a:rPr>
              <a:t>Some changes in core syntax</a:t>
            </a:r>
          </a:p>
          <a:p>
            <a:r>
              <a:rPr lang="en-US" dirty="0" smtClean="0">
                <a:latin typeface="Roboto Condensed" charset="0"/>
                <a:ea typeface="Roboto Condensed" charset="0"/>
                <a:cs typeface="Roboto Condensed" charset="0"/>
              </a:rPr>
              <a:t>Both are supported in 1.7</a:t>
            </a:r>
          </a:p>
          <a:p>
            <a:r>
              <a:rPr lang="en-US" dirty="0" smtClean="0">
                <a:latin typeface="Roboto Condensed" charset="0"/>
                <a:ea typeface="Roboto Condensed" charset="0"/>
                <a:cs typeface="Roboto Condensed" charset="0"/>
              </a:rPr>
              <a:t>Programmatically the implementation is abstracted through the </a:t>
            </a:r>
            <a:r>
              <a:rPr lang="en-US" dirty="0" err="1" smtClean="0">
                <a:latin typeface="Roboto Condensed" charset="0"/>
                <a:ea typeface="Roboto Condensed" charset="0"/>
                <a:cs typeface="Roboto Condensed" charset="0"/>
              </a:rPr>
              <a:t>Mizer</a:t>
            </a:r>
            <a:r>
              <a:rPr lang="en-US" dirty="0" smtClean="0">
                <a:latin typeface="Roboto Condensed" charset="0"/>
                <a:ea typeface="Roboto Condensed" charset="0"/>
                <a:cs typeface="Roboto Condensed" charset="0"/>
              </a:rPr>
              <a:t> service</a:t>
            </a:r>
          </a:p>
          <a:p>
            <a:pPr lvl="1"/>
            <a:endParaRPr lang="en-US" dirty="0">
              <a:latin typeface="Roboto Condensed" charset="0"/>
              <a:ea typeface="Roboto Condensed" charset="0"/>
              <a:cs typeface="Roboto Condensed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26697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DicomEdit</a:t>
            </a:r>
            <a:r>
              <a:rPr lang="en-US" dirty="0" smtClean="0"/>
              <a:t> 6 basics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following slides show some of the basics of the </a:t>
            </a:r>
            <a:r>
              <a:rPr lang="en-US" dirty="0" err="1" smtClean="0"/>
              <a:t>DicomEdit</a:t>
            </a:r>
            <a:r>
              <a:rPr lang="en-US" dirty="0" smtClean="0"/>
              <a:t> 6 language.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39203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Statements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Comment</a:t>
            </a:r>
          </a:p>
          <a:p>
            <a:pPr marL="457200" lvl="1" indent="0">
              <a:buNone/>
            </a:pPr>
            <a:r>
              <a:rPr lang="en-US" i="1" dirty="0"/>
              <a:t>// All after the slashes is ignored.</a:t>
            </a:r>
          </a:p>
          <a:p>
            <a:r>
              <a:rPr lang="en-US" dirty="0"/>
              <a:t>Assignment	</a:t>
            </a:r>
          </a:p>
          <a:p>
            <a:pPr marL="457200" lvl="1" indent="0">
              <a:buNone/>
            </a:pPr>
            <a:r>
              <a:rPr lang="en-US" i="1" dirty="0"/>
              <a:t>(0010,0010) := “My Patient Name”</a:t>
            </a:r>
          </a:p>
          <a:p>
            <a:r>
              <a:rPr lang="en-US" dirty="0"/>
              <a:t>Deletion</a:t>
            </a:r>
          </a:p>
          <a:p>
            <a:pPr marL="457200" lvl="1" indent="0">
              <a:buNone/>
            </a:pPr>
            <a:r>
              <a:rPr lang="en-US" i="1" dirty="0"/>
              <a:t>- (0010,1030)    // delete Patient Weight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31650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Statements (continued)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Conditionals</a:t>
            </a:r>
          </a:p>
          <a:p>
            <a:pPr marL="457200" lvl="1" indent="0">
              <a:buNone/>
            </a:pPr>
            <a:r>
              <a:rPr lang="en-US" sz="2000" i="1" dirty="0"/>
              <a:t>// mirror Java’s ternary if-then-else operator</a:t>
            </a:r>
          </a:p>
          <a:p>
            <a:pPr marL="457200" lvl="1" indent="0" fontAlgn="base">
              <a:buNone/>
            </a:pPr>
            <a:r>
              <a:rPr lang="en-US" sz="2000" i="1" dirty="0">
                <a:effectLst/>
              </a:rPr>
              <a:t>(0020,0011) = "1" ? (0008,103E) := "Series One" : “Default Series </a:t>
            </a:r>
            <a:r>
              <a:rPr lang="en-US" sz="2000" i="1" dirty="0" err="1">
                <a:effectLst/>
              </a:rPr>
              <a:t>Descrip</a:t>
            </a:r>
            <a:r>
              <a:rPr lang="en-US" sz="2000" i="1" dirty="0">
                <a:effectLst/>
              </a:rPr>
              <a:t>”</a:t>
            </a:r>
          </a:p>
          <a:p>
            <a:pPr marL="457200" lvl="1" indent="0" fontAlgn="base">
              <a:buNone/>
            </a:pPr>
            <a:r>
              <a:rPr lang="en-US" sz="2000" i="1" dirty="0">
                <a:effectLst/>
              </a:rPr>
              <a:t>// match regular expressions</a:t>
            </a:r>
          </a:p>
          <a:p>
            <a:pPr marL="457200" lvl="1" indent="0" fontAlgn="base">
              <a:buNone/>
            </a:pPr>
            <a:r>
              <a:rPr lang="en-US" sz="2000" i="1" dirty="0">
                <a:effectLst/>
              </a:rPr>
              <a:t>(0020,0011) ~ “[1-5]” ? – (0080,103E)</a:t>
            </a:r>
            <a:endParaRPr lang="en-US" sz="2000" dirty="0"/>
          </a:p>
          <a:p>
            <a:r>
              <a:rPr lang="en-US" dirty="0"/>
              <a:t>Conditional Operators</a:t>
            </a:r>
          </a:p>
          <a:p>
            <a:pPr marL="457200" lvl="1" indent="0">
              <a:buNone/>
            </a:pPr>
            <a:r>
              <a:rPr lang="en-US" sz="2000" dirty="0"/>
              <a:t>‘=‘ equal</a:t>
            </a:r>
          </a:p>
          <a:p>
            <a:pPr marL="457200" lvl="1" indent="0">
              <a:buNone/>
            </a:pPr>
            <a:r>
              <a:rPr lang="en-US" sz="2000" dirty="0"/>
              <a:t>‘!=‘ not equal</a:t>
            </a:r>
          </a:p>
          <a:p>
            <a:pPr marL="457200" lvl="1" indent="0">
              <a:buNone/>
            </a:pPr>
            <a:r>
              <a:rPr lang="en-US" sz="2000" dirty="0"/>
              <a:t>‘~’ matches</a:t>
            </a:r>
          </a:p>
          <a:p>
            <a:pPr marL="457200" lvl="1" indent="0">
              <a:buNone/>
            </a:pPr>
            <a:r>
              <a:rPr lang="en-US" sz="2000" dirty="0"/>
              <a:t>‘!~’ not matches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9571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Elements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String literals, delimited by quotes</a:t>
            </a:r>
          </a:p>
          <a:p>
            <a:pPr marL="457200" lvl="1" indent="0">
              <a:buNone/>
            </a:pPr>
            <a:r>
              <a:rPr lang="en-US" sz="2000" i="1" dirty="0"/>
              <a:t>“</a:t>
            </a:r>
            <a:r>
              <a:rPr lang="en-US" sz="2000" i="1" dirty="0" err="1"/>
              <a:t>Desmond^Jones</a:t>
            </a:r>
            <a:r>
              <a:rPr lang="en-US" sz="2000" i="1" dirty="0"/>
              <a:t>”</a:t>
            </a:r>
          </a:p>
          <a:p>
            <a:r>
              <a:rPr lang="en-US" dirty="0"/>
              <a:t>Identifiers</a:t>
            </a:r>
          </a:p>
          <a:p>
            <a:pPr marL="457200" lvl="1" indent="0">
              <a:buNone/>
            </a:pPr>
            <a:r>
              <a:rPr lang="en-US" sz="2000" i="1" dirty="0" err="1"/>
              <a:t>patientName</a:t>
            </a:r>
            <a:r>
              <a:rPr lang="en-US" sz="2000" i="1" dirty="0"/>
              <a:t> := “</a:t>
            </a:r>
            <a:r>
              <a:rPr lang="en-US" sz="2000" i="1" dirty="0" err="1"/>
              <a:t>Molly^Jones</a:t>
            </a:r>
            <a:r>
              <a:rPr lang="en-US" sz="2000" i="1" dirty="0"/>
              <a:t>”  // variable names</a:t>
            </a:r>
          </a:p>
          <a:p>
            <a:pPr marL="457200" lvl="1" indent="0">
              <a:buNone/>
            </a:pPr>
            <a:r>
              <a:rPr lang="en-US" sz="2000" i="1" dirty="0" err="1"/>
              <a:t>removeAllPrivateTags</a:t>
            </a:r>
            <a:r>
              <a:rPr lang="en-US" sz="2000" i="1" dirty="0"/>
              <a:t>  // single word operations</a:t>
            </a:r>
          </a:p>
          <a:p>
            <a:pPr marL="457200" lvl="1" indent="0">
              <a:buNone/>
            </a:pPr>
            <a:r>
              <a:rPr lang="en-US" sz="2000" i="1" dirty="0" err="1"/>
              <a:t>patientName</a:t>
            </a:r>
            <a:r>
              <a:rPr lang="en-US" sz="2000" i="1" dirty="0"/>
              <a:t> := concatenate[(0010,0020), (0010,0030)]</a:t>
            </a:r>
          </a:p>
          <a:p>
            <a:r>
              <a:rPr lang="en-US" dirty="0" err="1"/>
              <a:t>Tagpath</a:t>
            </a:r>
            <a:endParaRPr lang="en-US" dirty="0"/>
          </a:p>
          <a:p>
            <a:pPr lvl="1"/>
            <a:r>
              <a:rPr lang="en-US" dirty="0"/>
              <a:t>Represents a DICOM attribute or a set of attributes</a:t>
            </a:r>
          </a:p>
          <a:p>
            <a:pPr lvl="1"/>
            <a:r>
              <a:rPr lang="en-US" dirty="0"/>
              <a:t>May represent a location or the value at that location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41553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Tagpaths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Simple Tag</a:t>
            </a:r>
          </a:p>
          <a:p>
            <a:pPr marL="457200" lvl="1" indent="0">
              <a:buNone/>
            </a:pPr>
            <a:r>
              <a:rPr lang="en-US" i="1" dirty="0"/>
              <a:t>(0010,0010)  // Patient Name Attribute</a:t>
            </a:r>
          </a:p>
          <a:p>
            <a:r>
              <a:rPr lang="en-US" dirty="0"/>
              <a:t>Tag Wildcards</a:t>
            </a:r>
          </a:p>
          <a:p>
            <a:pPr lvl="1"/>
            <a:r>
              <a:rPr lang="en-US" dirty="0"/>
              <a:t>‘X’ matches any hex digit, ‘@’ even, and ‘#’ odd</a:t>
            </a:r>
          </a:p>
          <a:p>
            <a:pPr marL="457200" lvl="1" indent="0">
              <a:buNone/>
            </a:pPr>
            <a:r>
              <a:rPr lang="en-US" i="1" dirty="0"/>
              <a:t>(50X@,3000)  // matches all 3000 elements in the even groups between 5000 and 50FE (Curve Data)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45430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Tagpaths</a:t>
            </a:r>
            <a:r>
              <a:rPr lang="en-US" dirty="0" smtClean="0"/>
              <a:t>: </a:t>
            </a:r>
            <a:r>
              <a:rPr lang="en-US" dirty="0"/>
              <a:t>Sequence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Simple Sequence </a:t>
            </a:r>
            <a:r>
              <a:rPr lang="en-US" dirty="0" err="1"/>
              <a:t>Tagpath</a:t>
            </a:r>
            <a:endParaRPr lang="en-US" dirty="0"/>
          </a:p>
          <a:p>
            <a:pPr marL="457200" lvl="1" indent="0">
              <a:buNone/>
            </a:pPr>
            <a:r>
              <a:rPr lang="en-US" i="1" dirty="0"/>
              <a:t>// match the coding scheme name in the first item in the coding scheme identification sequence.</a:t>
            </a:r>
          </a:p>
          <a:p>
            <a:pPr marL="457200" lvl="1" indent="0">
              <a:buNone/>
            </a:pPr>
            <a:r>
              <a:rPr lang="en-US" i="1" dirty="0"/>
              <a:t>(0008,0110)[0](0008,0115) </a:t>
            </a:r>
          </a:p>
          <a:p>
            <a:r>
              <a:rPr lang="en-US" dirty="0"/>
              <a:t>Sequence Wildcards [* ? +]</a:t>
            </a:r>
          </a:p>
          <a:p>
            <a:pPr lvl="1"/>
            <a:r>
              <a:rPr lang="en-US" dirty="0"/>
              <a:t>DICOM elements can be nested arbitrarily deep.</a:t>
            </a:r>
          </a:p>
          <a:p>
            <a:pPr marL="457200" lvl="1" indent="0">
              <a:buNone/>
            </a:pPr>
            <a:r>
              <a:rPr lang="en-US" i="1" dirty="0"/>
              <a:t>* / (0010,0010) // address patient name anywhere it appears</a:t>
            </a:r>
          </a:p>
          <a:p>
            <a:pPr marL="457200" lvl="1" indent="0">
              <a:buNone/>
            </a:pPr>
            <a:r>
              <a:rPr lang="en-US" i="1" dirty="0"/>
              <a:t>+ / (00100010)  // address patient name at least one level deep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9812242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XW2017 PPT template" id="{FD7ACB36-BFF0-B94A-B847-3F6A52AEE296}" vid="{3B9B8852-6DE9-7848-B5F1-EB186DE8D9B7}"/>
    </a:ext>
  </a:extLst>
</a:theme>
</file>

<file path=ppt/theme/theme2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XW2017 PPT template" id="{FD7ACB36-BFF0-B94A-B847-3F6A52AEE296}" vid="{DCF1CD44-0CE0-BB4C-8235-2FB60AA576ED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XW2017 PPT template</Template>
  <TotalTime>16</TotalTime>
  <Words>486</Words>
  <Application>Microsoft Macintosh PowerPoint</Application>
  <PresentationFormat>Widescreen</PresentationFormat>
  <Paragraphs>84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14</vt:i4>
      </vt:variant>
    </vt:vector>
  </HeadingPairs>
  <TitlesOfParts>
    <vt:vector size="19" baseType="lpstr">
      <vt:lpstr>Calibri</vt:lpstr>
      <vt:lpstr>Roboto Condensed</vt:lpstr>
      <vt:lpstr>Arial</vt:lpstr>
      <vt:lpstr>1_Office Theme</vt:lpstr>
      <vt:lpstr>2_Office Theme</vt:lpstr>
      <vt:lpstr>XNAT 1.7 DicomEdit 4, DicomEdit 6, and Mizer</vt:lpstr>
      <vt:lpstr>DicomEdit 4 &amp; 6</vt:lpstr>
      <vt:lpstr>Mizer and DicomEdit frameworks</vt:lpstr>
      <vt:lpstr>DicomEdit 6 basics</vt:lpstr>
      <vt:lpstr>Statements</vt:lpstr>
      <vt:lpstr>Statements (continued)</vt:lpstr>
      <vt:lpstr>Elements</vt:lpstr>
      <vt:lpstr>Tagpaths</vt:lpstr>
      <vt:lpstr>Tagpaths: Sequence</vt:lpstr>
      <vt:lpstr>Tagpaths: Private Tags</vt:lpstr>
      <vt:lpstr>How To: Remove all private tags</vt:lpstr>
      <vt:lpstr>How To: White list certain private tags</vt:lpstr>
      <vt:lpstr>How To: Remove a tag nested in a sequence</vt:lpstr>
      <vt:lpstr>Explore further</vt:lpstr>
    </vt:vector>
  </TitlesOfParts>
  <Company/>
  <LinksUpToDate>false</LinksUpToDate>
  <SharedDoc>false</SharedDoc>
  <HyperlinksChanged>false</HyperlinksChanged>
  <AppVersion>15.0039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XNAT 1.7 DicomEdit 4, DicomEdit 6, and Mizer</dc:title>
  <dc:creator>Herrick, Rick</dc:creator>
  <cp:lastModifiedBy>Herrick, Rick</cp:lastModifiedBy>
  <cp:revision>3</cp:revision>
  <dcterms:created xsi:type="dcterms:W3CDTF">2017-10-18T07:53:35Z</dcterms:created>
  <dcterms:modified xsi:type="dcterms:W3CDTF">2017-10-18T08:10:16Z</dcterms:modified>
</cp:coreProperties>
</file>