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embeddedFontLst>
    <p:embeddedFont>
      <p:font typeface="Roboto Condensed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Condensed-bold.fntdata"/><Relationship Id="rId11" Type="http://schemas.openxmlformats.org/officeDocument/2006/relationships/slide" Target="slides/slide7.xml"/><Relationship Id="rId22" Type="http://schemas.openxmlformats.org/officeDocument/2006/relationships/font" Target="fonts/RobotoCondensed-boldItalic.fntdata"/><Relationship Id="rId10" Type="http://schemas.openxmlformats.org/officeDocument/2006/relationships/slide" Target="slides/slide6.xml"/><Relationship Id="rId21" Type="http://schemas.openxmlformats.org/officeDocument/2006/relationships/font" Target="fonts/RobotoCondensed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RobotoCondensed-regular.fnt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Shape 13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152400" y="102869"/>
            <a:ext cx="8229600" cy="480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Roboto Condensed"/>
              <a:buNone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0" type="dt"/>
          </p:nvPr>
        </p:nvSpPr>
        <p:spPr>
          <a:xfrm>
            <a:off x="58674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1" type="ftr"/>
          </p:nvPr>
        </p:nvSpPr>
        <p:spPr>
          <a:xfrm>
            <a:off x="1676400" y="4767262"/>
            <a:ext cx="3276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229600" y="4767262"/>
            <a:ext cx="4572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Shape 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hape 22"/>
          <p:cNvSpPr txBox="1"/>
          <p:nvPr>
            <p:ph type="ctrTitle"/>
          </p:nvPr>
        </p:nvSpPr>
        <p:spPr>
          <a:xfrm>
            <a:off x="304800" y="2952750"/>
            <a:ext cx="3752849" cy="110251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Roboto Condensed"/>
              <a:buNone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subTitle"/>
          </p:nvPr>
        </p:nvSpPr>
        <p:spPr>
          <a:xfrm>
            <a:off x="304800" y="4098130"/>
            <a:ext cx="3755188" cy="7596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320"/>
              </a:spcBef>
              <a:buClr>
                <a:srgbClr val="C5D8F1"/>
              </a:buClr>
              <a:buFont typeface="Arial"/>
              <a:buNone/>
              <a:defRPr b="0" i="0" sz="16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0" lvl="2" marL="914400" marR="0" rtl="0" algn="ctr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0" lvl="3" marL="13716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0" lvl="4" marL="1828800" marR="0" rtl="0" algn="ctr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556783" y="4749850"/>
            <a:ext cx="548700" cy="3936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z="1300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152400" y="102869"/>
            <a:ext cx="8229600" cy="480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Roboto Condensed"/>
              <a:buNone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48200" y="1200150"/>
            <a:ext cx="4038599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58674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1676400" y="4767262"/>
            <a:ext cx="3276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229600" y="4767262"/>
            <a:ext cx="4572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152400" y="102869"/>
            <a:ext cx="8229600" cy="480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Roboto Condensed"/>
              <a:buNone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58674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1676400" y="4767262"/>
            <a:ext cx="3276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8229600" y="4767262"/>
            <a:ext cx="4572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idx="10" type="dt"/>
          </p:nvPr>
        </p:nvSpPr>
        <p:spPr>
          <a:xfrm>
            <a:off x="58674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1" type="ftr"/>
          </p:nvPr>
        </p:nvSpPr>
        <p:spPr>
          <a:xfrm>
            <a:off x="1676400" y="4767262"/>
            <a:ext cx="3276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229600" y="4767262"/>
            <a:ext cx="4572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</a:p>
        </p:txBody>
      </p:sp>
      <p:pic>
        <p:nvPicPr>
          <p:cNvPr id="41" name="Shape 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Shape 43"/>
          <p:cNvCxnSpPr/>
          <p:nvPr/>
        </p:nvCxnSpPr>
        <p:spPr>
          <a:xfrm>
            <a:off x="492562" y="1260283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4" name="Shape 4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5" y="0"/>
            <a:ext cx="9143244" cy="514307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"/>
          <p:cNvSpPr/>
          <p:nvPr/>
        </p:nvSpPr>
        <p:spPr>
          <a:xfrm>
            <a:off x="0" y="0"/>
            <a:ext cx="9144000" cy="685799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799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hape 8"/>
          <p:cNvSpPr txBox="1"/>
          <p:nvPr>
            <p:ph type="title"/>
          </p:nvPr>
        </p:nvSpPr>
        <p:spPr>
          <a:xfrm>
            <a:off x="152400" y="102869"/>
            <a:ext cx="8229600" cy="48005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lt1"/>
              </a:buClr>
              <a:buFont typeface="Roboto Condensed"/>
              <a:buNone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9" name="Shape 9"/>
          <p:cNvSpPr txBox="1"/>
          <p:nvPr>
            <p:ph idx="1" type="body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0" type="dt"/>
          </p:nvPr>
        </p:nvSpPr>
        <p:spPr>
          <a:xfrm>
            <a:off x="5867400" y="4767262"/>
            <a:ext cx="2133599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1" type="ftr"/>
          </p:nvPr>
        </p:nvSpPr>
        <p:spPr>
          <a:xfrm>
            <a:off x="1676400" y="4767262"/>
            <a:ext cx="32766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C5D8F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229600" y="4767262"/>
            <a:ext cx="457200" cy="273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‹#›</a:t>
            </a:fld>
          </a:p>
        </p:txBody>
      </p:sp>
      <p:cxnSp>
        <p:nvCxnSpPr>
          <p:cNvPr id="13" name="Shape 13"/>
          <p:cNvCxnSpPr/>
          <p:nvPr/>
        </p:nvCxnSpPr>
        <p:spPr>
          <a:xfrm>
            <a:off x="0" y="685800"/>
            <a:ext cx="9144000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png"/><Relationship Id="rId4" Type="http://schemas.openxmlformats.org/officeDocument/2006/relationships/image" Target="../media/image0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4.png"/><Relationship Id="rId4" Type="http://schemas.openxmlformats.org/officeDocument/2006/relationships/image" Target="../media/image0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5.png"/><Relationship Id="rId4" Type="http://schemas.openxmlformats.org/officeDocument/2006/relationships/image" Target="../media/image0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ctrTitle"/>
          </p:nvPr>
        </p:nvSpPr>
        <p:spPr>
          <a:xfrm>
            <a:off x="304800" y="2952750"/>
            <a:ext cx="3752700" cy="11025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PyXNAT</a:t>
            </a:r>
          </a:p>
        </p:txBody>
      </p:sp>
      <p:sp>
        <p:nvSpPr>
          <p:cNvPr id="52" name="Shape 52"/>
          <p:cNvSpPr txBox="1"/>
          <p:nvPr>
            <p:ph idx="1" type="subTitle"/>
          </p:nvPr>
        </p:nvSpPr>
        <p:spPr>
          <a:xfrm>
            <a:off x="304800" y="4098130"/>
            <a:ext cx="3755100" cy="759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PyXNAT 101 : Introduction to pyxnat.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David J. Just</a:t>
            </a:r>
          </a:p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8556783" y="4749850"/>
            <a:ext cx="548700" cy="3936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Uploading Files (DICOM)</a:t>
            </a:r>
          </a:p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18" name="Shape 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86193"/>
            <a:ext cx="9144000" cy="34957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Uploading Files (DICOM)</a:t>
            </a:r>
          </a:p>
        </p:txBody>
      </p:sp>
      <p:sp>
        <p:nvSpPr>
          <p:cNvPr id="124" name="Shape 124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7900" y="1457325"/>
            <a:ext cx="4648200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Uploading files (Not DICOM)</a:t>
            </a:r>
          </a:p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47927"/>
            <a:ext cx="9144001" cy="116199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149575" y="2251850"/>
            <a:ext cx="8791200" cy="234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PyXNAT is not limited to dicom files.  You can upload any type of file you want to any resource you want. </a:t>
            </a:r>
          </a:p>
        </p:txBody>
      </p:sp>
      <p:pic>
        <p:nvPicPr>
          <p:cNvPr id="134" name="Shape 1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02187" y="2714612"/>
            <a:ext cx="5019675" cy="242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Downloading a File	</a:t>
            </a:r>
          </a:p>
        </p:txBody>
      </p:sp>
      <p:sp>
        <p:nvSpPr>
          <p:cNvPr id="140" name="Shape 140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700" y="1023051"/>
            <a:ext cx="9143999" cy="1061596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Shape 142"/>
          <p:cNvSpPr txBox="1"/>
          <p:nvPr/>
        </p:nvSpPr>
        <p:spPr>
          <a:xfrm>
            <a:off x="207725" y="2235225"/>
            <a:ext cx="8774700" cy="239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Get_copy pulls a copy of the file off of xnat and saves it to the full path specified.  When using get_copy it is required to specify the file name along with the path.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Downloading a whole resource </a:t>
            </a:r>
          </a:p>
        </p:txBody>
      </p:sp>
      <p:sp>
        <p:nvSpPr>
          <p:cNvPr id="148" name="Shape 148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04812"/>
            <a:ext cx="9144000" cy="108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/>
        </p:nvSpPr>
        <p:spPr>
          <a:xfrm>
            <a:off x="149575" y="2143825"/>
            <a:ext cx="8841300" cy="249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When downloading a whole resource it downloads as a zip file by default.  The path that you give must exist before calling get. </a:t>
            </a:r>
          </a:p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You can specify ‘extract=true’ if you want pyxnat to extract the zip file for you.  </a:t>
            </a:r>
          </a:p>
          <a:p>
            <a:pPr lvl="0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</a:rPr>
              <a:t>If left as a zip, the zip will contain the same data structure format as the resource did on XNAT.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Agenda</a:t>
            </a: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What is pyXNAT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Connecting to a server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Accessing Objects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Creating Objects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Reading/Writing attributes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Uploading/Downloading Files</a:t>
            </a:r>
          </a:p>
          <a:p>
            <a:pPr indent="0" lvl="0" marL="15240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What is pyXNAT	</a:t>
            </a:r>
          </a:p>
        </p:txBody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PyXNAT is a python interface to XNAT’s REST API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Simplifys writing data interactions with xnat by giving you a local programmable interface to XNAT’s data. 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Supplies methods of searching, object access, and file upload/download.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Getting started: http://pythonhosted.org/pyxnat/	</a:t>
            </a:r>
          </a:p>
        </p:txBody>
      </p:sp>
      <p:sp>
        <p:nvSpPr>
          <p:cNvPr id="67" name="Shape 67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Connecting to XNAT</a:t>
            </a:r>
          </a:p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12" y="1484450"/>
            <a:ext cx="9035975" cy="13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Accessing an Object:</a:t>
            </a:r>
          </a:p>
        </p:txBody>
      </p:sp>
      <p:sp>
        <p:nvSpPr>
          <p:cNvPr id="80" name="Shape 80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66157"/>
            <a:ext cx="9144000" cy="2211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Accessing objects : Paths.</a:t>
            </a:r>
          </a:p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88" name="Shape 88"/>
          <p:cNvSpPr txBox="1"/>
          <p:nvPr/>
        </p:nvSpPr>
        <p:spPr>
          <a:xfrm>
            <a:off x="249275" y="889100"/>
            <a:ext cx="8592000" cy="38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XNAT Paths are deterministic.  It is possible to generate the valid path to any object by knowing it’s label and it’s parents labels.  If you want a list of all objects at any given level, leave off the last label.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Calibri"/>
              <a:buChar char="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/projects  :  list of all projects.</a:t>
            </a:r>
          </a:p>
          <a:p>
            <a:pPr indent="-3556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Calibri"/>
              <a:buChar char="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/projects/myproject : handle to project &lt;myproject&gt;</a:t>
            </a:r>
          </a:p>
          <a:p>
            <a:pPr indent="-355600" lvl="0" marL="457200" rtl="0">
              <a:spcBef>
                <a:spcPts val="0"/>
              </a:spcBef>
              <a:buClr>
                <a:srgbClr val="FFFFFF"/>
              </a:buClr>
              <a:buSzPct val="100000"/>
              <a:buFont typeface="Calibri"/>
              <a:buChar char="●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/projects/myproject/subjects/mysubject/experiments/theExperiment/scans/scanOne   </a:t>
            </a:r>
          </a:p>
          <a:p>
            <a:pPr indent="-355600" lvl="1" marL="914400">
              <a:spcBef>
                <a:spcPts val="0"/>
              </a:spcBef>
              <a:buClr>
                <a:srgbClr val="FFFFFF"/>
              </a:buClr>
              <a:buSzPct val="100000"/>
              <a:buFont typeface="Calibri"/>
              <a:buChar char="○"/>
            </a:pPr>
            <a:r>
              <a:rPr lang="en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This is a direct reference to scan with label “scanOne” under experiment “theExperiment” subject “mysubject” and project “myProject”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Creating Objects</a:t>
            </a:r>
          </a:p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67074"/>
            <a:ext cx="9143998" cy="18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2925681"/>
            <a:ext cx="9143998" cy="14774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Setting Attributes	</a:t>
            </a:r>
          </a:p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6280"/>
            <a:ext cx="9144000" cy="2201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037786"/>
            <a:ext cx="9144001" cy="1599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152400" y="102869"/>
            <a:ext cx="8229600" cy="48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Getting Attributes</a:t>
            </a:r>
          </a:p>
        </p:txBody>
      </p:sp>
      <p:sp>
        <p:nvSpPr>
          <p:cNvPr id="110" name="Shape 110"/>
          <p:cNvSpPr txBox="1"/>
          <p:nvPr>
            <p:ph idx="12" type="sldNum"/>
          </p:nvPr>
        </p:nvSpPr>
        <p:spPr>
          <a:xfrm>
            <a:off x="8229600" y="4767262"/>
            <a:ext cx="457200" cy="273900"/>
          </a:xfrm>
          <a:prstGeom prst="rect">
            <a:avLst/>
          </a:prstGeom>
        </p:spPr>
        <p:txBody>
          <a:bodyPr anchorCtr="0" anchor="ctr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96098"/>
            <a:ext cx="9144000" cy="191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